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0" r:id="rId1"/>
  </p:sldMasterIdLst>
  <p:notesMasterIdLst>
    <p:notesMasterId r:id="rId37"/>
  </p:notesMasterIdLst>
  <p:handoutMasterIdLst>
    <p:handoutMasterId r:id="rId38"/>
  </p:handoutMasterIdLst>
  <p:sldIdLst>
    <p:sldId id="260" r:id="rId2"/>
    <p:sldId id="261" r:id="rId3"/>
    <p:sldId id="263" r:id="rId4"/>
    <p:sldId id="286" r:id="rId5"/>
    <p:sldId id="265" r:id="rId6"/>
    <p:sldId id="282" r:id="rId7"/>
    <p:sldId id="283" r:id="rId8"/>
    <p:sldId id="293" r:id="rId9"/>
    <p:sldId id="285" r:id="rId10"/>
    <p:sldId id="302" r:id="rId11"/>
    <p:sldId id="269" r:id="rId12"/>
    <p:sldId id="304" r:id="rId13"/>
    <p:sldId id="303" r:id="rId14"/>
    <p:sldId id="270" r:id="rId15"/>
    <p:sldId id="271" r:id="rId16"/>
    <p:sldId id="307" r:id="rId17"/>
    <p:sldId id="309" r:id="rId18"/>
    <p:sldId id="311" r:id="rId19"/>
    <p:sldId id="312" r:id="rId20"/>
    <p:sldId id="313" r:id="rId21"/>
    <p:sldId id="295" r:id="rId22"/>
    <p:sldId id="296" r:id="rId23"/>
    <p:sldId id="297" r:id="rId24"/>
    <p:sldId id="298" r:id="rId25"/>
    <p:sldId id="305" r:id="rId26"/>
    <p:sldId id="306" r:id="rId27"/>
    <p:sldId id="314" r:id="rId28"/>
    <p:sldId id="315" r:id="rId29"/>
    <p:sldId id="316" r:id="rId30"/>
    <p:sldId id="317" r:id="rId31"/>
    <p:sldId id="318" r:id="rId32"/>
    <p:sldId id="319" r:id="rId33"/>
    <p:sldId id="320" r:id="rId34"/>
    <p:sldId id="301" r:id="rId35"/>
    <p:sldId id="259" r:id="rId36"/>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4">
          <p15:clr>
            <a:srgbClr val="A4A3A4"/>
          </p15:clr>
        </p15:guide>
        <p15:guide id="2" orient="horz" pos="436">
          <p15:clr>
            <a:srgbClr val="A4A3A4"/>
          </p15:clr>
        </p15:guide>
        <p15:guide id="3" orient="horz" pos="4178" userDrawn="1">
          <p15:clr>
            <a:srgbClr val="A4A3A4"/>
          </p15:clr>
        </p15:guide>
        <p15:guide id="4" orient="horz" pos="3888">
          <p15:clr>
            <a:srgbClr val="A4A3A4"/>
          </p15:clr>
        </p15:guide>
        <p15:guide id="5" orient="horz" pos="3984">
          <p15:clr>
            <a:srgbClr val="A4A3A4"/>
          </p15:clr>
        </p15:guide>
        <p15:guide id="6" orient="horz" pos="1117" userDrawn="1">
          <p15:clr>
            <a:srgbClr val="A4A3A4"/>
          </p15:clr>
        </p15:guide>
        <p15:guide id="7" orient="horz" pos="1008">
          <p15:clr>
            <a:srgbClr val="A4A3A4"/>
          </p15:clr>
        </p15:guide>
        <p15:guide id="8" orient="horz" pos="2448">
          <p15:clr>
            <a:srgbClr val="A4A3A4"/>
          </p15:clr>
        </p15:guide>
        <p15:guide id="9" orient="horz" pos="2544">
          <p15:clr>
            <a:srgbClr val="A4A3A4"/>
          </p15:clr>
        </p15:guide>
        <p15:guide id="10" orient="horz" pos="336">
          <p15:clr>
            <a:srgbClr val="A4A3A4"/>
          </p15:clr>
        </p15:guide>
        <p15:guide id="11" pos="2832">
          <p15:clr>
            <a:srgbClr val="A4A3A4"/>
          </p15:clr>
        </p15:guide>
        <p15:guide id="12" pos="340" userDrawn="1">
          <p15:clr>
            <a:srgbClr val="A4A3A4"/>
          </p15:clr>
        </p15:guide>
        <p15:guide id="13" pos="5424">
          <p15:clr>
            <a:srgbClr val="A4A3A4"/>
          </p15:clr>
        </p15:guide>
        <p15:guide id="14" pos="2928">
          <p15:clr>
            <a:srgbClr val="A4A3A4"/>
          </p15:clr>
        </p15:guide>
        <p15:guide id="15" pos="1968">
          <p15:clr>
            <a:srgbClr val="A4A3A4"/>
          </p15:clr>
        </p15:guide>
        <p15:guide id="16" pos="2070">
          <p15:clr>
            <a:srgbClr val="A4A3A4"/>
          </p15:clr>
        </p15:guide>
        <p15:guide id="17" pos="3792">
          <p15:clr>
            <a:srgbClr val="A4A3A4"/>
          </p15:clr>
        </p15:guide>
        <p15:guide id="18" pos="1104">
          <p15:clr>
            <a:srgbClr val="A4A3A4"/>
          </p15:clr>
        </p15:guide>
        <p15:guide id="19" pos="4656">
          <p15:clr>
            <a:srgbClr val="A4A3A4"/>
          </p15:clr>
        </p15:guide>
        <p15:guide id="20" pos="4560">
          <p15:clr>
            <a:srgbClr val="A4A3A4"/>
          </p15:clr>
        </p15:guide>
        <p15:guide id="21" pos="3696">
          <p15:clr>
            <a:srgbClr val="A4A3A4"/>
          </p15:clr>
        </p15:guide>
        <p15:guide id="22" pos="120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ia Vida Villanueva" initials="MVV" lastIdx="1" clrIdx="0"/>
  <p:cmAuthor id="1" name="Basheena Bhoola" initials="BB" lastIdx="51" clrIdx="1">
    <p:extLst>
      <p:ext uri="{19B8F6BF-5375-455C-9EA6-DF929625EA0E}">
        <p15:presenceInfo xmlns:p15="http://schemas.microsoft.com/office/powerpoint/2012/main" userId="Basheena Bhoola" providerId="None"/>
      </p:ext>
    </p:extLst>
  </p:cmAuthor>
  <p:cmAuthor id="2" name="Pietro Calicchio" initials="PC" lastIdx="1" clrIdx="2">
    <p:extLst>
      <p:ext uri="{19B8F6BF-5375-455C-9EA6-DF929625EA0E}">
        <p15:presenceInfo xmlns:p15="http://schemas.microsoft.com/office/powerpoint/2012/main" userId="Pietro Calicchio" providerId="None"/>
      </p:ext>
    </p:extLst>
  </p:cmAuthor>
  <p:cmAuthor id="3" name="Ashleigh van Kerckhoven" initials="AvK" lastIdx="2" clrIdx="3">
    <p:extLst>
      <p:ext uri="{19B8F6BF-5375-455C-9EA6-DF929625EA0E}">
        <p15:presenceInfo xmlns:p15="http://schemas.microsoft.com/office/powerpoint/2012/main" userId="Ashleigh van Kerckhove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DC6900"/>
    <a:srgbClr val="A32020"/>
    <a:srgbClr val="968C6D"/>
    <a:srgbClr val="EB8C00"/>
    <a:srgbClr val="E0301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9D073F8-1565-44D7-B386-08B59EADF2EE}">
  <a:tblStyle styleId="{69D073F8-1565-44D7-B386-08B59EADF2EE}" styleName="PwC Table">
    <a:wholeTbl>
      <a:tcTxStyle>
        <a:fontRef idx="major">
          <a:prstClr val="black"/>
        </a:fontRef>
        <a:schemeClr val="dk1"/>
      </a:tcTxStyle>
      <a:tcStyle>
        <a:tcBdr>
          <a:left>
            <a:ln>
              <a:noFill/>
            </a:ln>
          </a:left>
          <a:right>
            <a:ln>
              <a:noFill/>
            </a:ln>
          </a:right>
          <a:top>
            <a:ln>
              <a:noFill/>
            </a:ln>
          </a:top>
          <a:bottom>
            <a:ln>
              <a:noFill/>
            </a:ln>
          </a:bottom>
          <a:insideH>
            <a:ln>
              <a:noFill/>
            </a:ln>
          </a:insideH>
          <a:insideV>
            <a:ln>
              <a:noFill/>
            </a:ln>
          </a:insideV>
        </a:tcBdr>
        <a:fill>
          <a:noFill/>
        </a:fill>
      </a:tcStyle>
    </a:wholeTbl>
    <a:band1H>
      <a:tcStyle>
        <a:tcBdr>
          <a:bottom>
            <a:ln w="38100" cmpd="sng">
              <a:noFill/>
            </a:ln>
          </a:bottom>
        </a:tcBdr>
      </a:tcStyle>
    </a:band1H>
    <a:band2H>
      <a:tcStyle>
        <a:tcBdr>
          <a:bottom>
            <a:ln w="38100" cmpd="sng">
              <a:noFill/>
            </a:ln>
          </a:bottom>
        </a:tcBdr>
      </a:tcStyle>
    </a:band2H>
    <a:firstCol>
      <a:tcTxStyle i="on">
        <a:fontRef idx="major">
          <a:prstClr val="black"/>
        </a:fontRef>
        <a:schemeClr val="dk1"/>
      </a:tcTxStyle>
      <a:tcStyle>
        <a:tcBdr/>
        <a:fill>
          <a:noFill/>
        </a:fill>
      </a:tcStyle>
    </a:firstCol>
    <a:firstRow>
      <a:tcTxStyle b="on">
        <a:fontRef idx="major">
          <a:prstClr val="black"/>
        </a:fontRef>
        <a:schemeClr val="dk2"/>
      </a:tcTxStyle>
      <a:tcStyle>
        <a:tcBdr>
          <a:bottom>
            <a:ln w="38100" cmpd="sng">
              <a:no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79" autoAdjust="0"/>
    <p:restoredTop sz="94686" autoAdjust="0"/>
  </p:normalViewPr>
  <p:slideViewPr>
    <p:cSldViewPr snapToGrid="0">
      <p:cViewPr varScale="1">
        <p:scale>
          <a:sx n="69" d="100"/>
          <a:sy n="69" d="100"/>
        </p:scale>
        <p:origin x="1434" y="66"/>
      </p:cViewPr>
      <p:guideLst>
        <p:guide orient="horz" pos="144"/>
        <p:guide orient="horz" pos="436"/>
        <p:guide orient="horz" pos="4178"/>
        <p:guide orient="horz" pos="3888"/>
        <p:guide orient="horz" pos="3984"/>
        <p:guide orient="horz" pos="1117"/>
        <p:guide orient="horz" pos="1008"/>
        <p:guide orient="horz" pos="2448"/>
        <p:guide orient="horz" pos="2544"/>
        <p:guide orient="horz" pos="336"/>
        <p:guide pos="2832"/>
        <p:guide pos="340"/>
        <p:guide pos="5424"/>
        <p:guide pos="2928"/>
        <p:guide pos="1968"/>
        <p:guide pos="2070"/>
        <p:guide pos="3792"/>
        <p:guide pos="1104"/>
        <p:guide pos="4656"/>
        <p:guide pos="4560"/>
        <p:guide pos="3696"/>
        <p:guide pos="1200"/>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76" d="100"/>
          <a:sy n="76" d="100"/>
        </p:scale>
        <p:origin x="4026"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5659" cy="496411"/>
          </a:xfrm>
          <a:prstGeom prst="rect">
            <a:avLst/>
          </a:prstGeom>
        </p:spPr>
        <p:txBody>
          <a:bodyPr vert="horz" lIns="91432" tIns="45716" rIns="91432" bIns="45716" rtlCol="0"/>
          <a:lstStyle>
            <a:lvl1pPr algn="l">
              <a:defRPr sz="1200"/>
            </a:lvl1pPr>
          </a:lstStyle>
          <a:p>
            <a:endParaRPr lang="en-ZA" dirty="0">
              <a:latin typeface="Arial" pitchFamily="34" charset="0"/>
              <a:cs typeface="Arial" pitchFamily="34" charset="0"/>
            </a:endParaRPr>
          </a:p>
        </p:txBody>
      </p:sp>
      <p:sp>
        <p:nvSpPr>
          <p:cNvPr id="3" name="Date Placeholder 2"/>
          <p:cNvSpPr>
            <a:spLocks noGrp="1"/>
          </p:cNvSpPr>
          <p:nvPr>
            <p:ph type="dt" sz="quarter" idx="1"/>
          </p:nvPr>
        </p:nvSpPr>
        <p:spPr>
          <a:xfrm>
            <a:off x="3850444" y="1"/>
            <a:ext cx="2945659" cy="496411"/>
          </a:xfrm>
          <a:prstGeom prst="rect">
            <a:avLst/>
          </a:prstGeom>
        </p:spPr>
        <p:txBody>
          <a:bodyPr vert="horz" lIns="91432" tIns="45716" rIns="91432" bIns="45716" rtlCol="0"/>
          <a:lstStyle>
            <a:lvl1pPr algn="r">
              <a:defRPr sz="1200"/>
            </a:lvl1pPr>
          </a:lstStyle>
          <a:p>
            <a:fld id="{35F05CFF-548C-4E04-B325-CF1209D66BDC}" type="datetimeFigureOut">
              <a:rPr lang="en-ZA" smtClean="0">
                <a:latin typeface="Arial" pitchFamily="34" charset="0"/>
                <a:cs typeface="Arial" pitchFamily="34" charset="0"/>
              </a:rPr>
              <a:pPr/>
              <a:t>04/07/2018</a:t>
            </a:fld>
            <a:endParaRPr lang="en-ZA" dirty="0">
              <a:latin typeface="Arial" pitchFamily="34" charset="0"/>
              <a:cs typeface="Arial" pitchFamily="34" charset="0"/>
            </a:endParaRPr>
          </a:p>
        </p:txBody>
      </p:sp>
      <p:sp>
        <p:nvSpPr>
          <p:cNvPr id="4" name="Footer Placeholder 3"/>
          <p:cNvSpPr>
            <a:spLocks noGrp="1"/>
          </p:cNvSpPr>
          <p:nvPr>
            <p:ph type="ftr" sz="quarter" idx="2"/>
          </p:nvPr>
        </p:nvSpPr>
        <p:spPr>
          <a:xfrm>
            <a:off x="1" y="9430092"/>
            <a:ext cx="2945659" cy="496411"/>
          </a:xfrm>
          <a:prstGeom prst="rect">
            <a:avLst/>
          </a:prstGeom>
        </p:spPr>
        <p:txBody>
          <a:bodyPr vert="horz" lIns="91432" tIns="45716" rIns="91432" bIns="45716" rtlCol="0" anchor="b"/>
          <a:lstStyle>
            <a:lvl1pPr algn="l">
              <a:defRPr sz="1200"/>
            </a:lvl1pPr>
          </a:lstStyle>
          <a:p>
            <a:endParaRPr lang="en-ZA" dirty="0">
              <a:latin typeface="Arial" pitchFamily="34" charset="0"/>
              <a:cs typeface="Arial" pitchFamily="34" charset="0"/>
            </a:endParaRPr>
          </a:p>
        </p:txBody>
      </p:sp>
      <p:sp>
        <p:nvSpPr>
          <p:cNvPr id="5" name="Slide Number Placeholder 4"/>
          <p:cNvSpPr>
            <a:spLocks noGrp="1"/>
          </p:cNvSpPr>
          <p:nvPr>
            <p:ph type="sldNum" sz="quarter" idx="3"/>
          </p:nvPr>
        </p:nvSpPr>
        <p:spPr>
          <a:xfrm>
            <a:off x="3850444" y="9430092"/>
            <a:ext cx="2945659" cy="496411"/>
          </a:xfrm>
          <a:prstGeom prst="rect">
            <a:avLst/>
          </a:prstGeom>
        </p:spPr>
        <p:txBody>
          <a:bodyPr vert="horz" lIns="91432" tIns="45716" rIns="91432" bIns="45716" rtlCol="0" anchor="b"/>
          <a:lstStyle>
            <a:lvl1pPr algn="r">
              <a:defRPr sz="1200"/>
            </a:lvl1pPr>
          </a:lstStyle>
          <a:p>
            <a:fld id="{4EE90EF7-3E10-491C-87C2-59674BB3AAF6}" type="slidenum">
              <a:rPr lang="en-ZA" smtClean="0">
                <a:latin typeface="Arial" pitchFamily="34" charset="0"/>
                <a:cs typeface="Arial" pitchFamily="34" charset="0"/>
              </a:rPr>
              <a:pPr/>
              <a:t>‹#›</a:t>
            </a:fld>
            <a:endParaRPr lang="en-ZA" dirty="0">
              <a:latin typeface="Arial" pitchFamily="34" charset="0"/>
              <a:cs typeface="Arial" pitchFamily="34" charset="0"/>
            </a:endParaRPr>
          </a:p>
        </p:txBody>
      </p:sp>
    </p:spTree>
    <p:extLst>
      <p:ext uri="{BB962C8B-B14F-4D97-AF65-F5344CB8AC3E}">
        <p14:creationId xmlns:p14="http://schemas.microsoft.com/office/powerpoint/2010/main" val="40567362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5659" cy="496411"/>
          </a:xfrm>
          <a:prstGeom prst="rect">
            <a:avLst/>
          </a:prstGeom>
        </p:spPr>
        <p:txBody>
          <a:bodyPr vert="horz" lIns="91432" tIns="45716" rIns="91432" bIns="45716" rtlCol="0"/>
          <a:lstStyle>
            <a:lvl1pPr algn="l">
              <a:defRPr sz="1200">
                <a:latin typeface="Arial" pitchFamily="34" charset="0"/>
                <a:cs typeface="Arial" pitchFamily="34" charset="0"/>
              </a:defRPr>
            </a:lvl1pPr>
          </a:lstStyle>
          <a:p>
            <a:endParaRPr lang="en-ZA" dirty="0"/>
          </a:p>
        </p:txBody>
      </p:sp>
      <p:sp>
        <p:nvSpPr>
          <p:cNvPr id="3" name="Date Placeholder 2"/>
          <p:cNvSpPr>
            <a:spLocks noGrp="1"/>
          </p:cNvSpPr>
          <p:nvPr>
            <p:ph type="dt" idx="1"/>
          </p:nvPr>
        </p:nvSpPr>
        <p:spPr>
          <a:xfrm>
            <a:off x="3850444" y="1"/>
            <a:ext cx="2945659" cy="496411"/>
          </a:xfrm>
          <a:prstGeom prst="rect">
            <a:avLst/>
          </a:prstGeom>
        </p:spPr>
        <p:txBody>
          <a:bodyPr vert="horz" lIns="91432" tIns="45716" rIns="91432" bIns="45716" rtlCol="0"/>
          <a:lstStyle>
            <a:lvl1pPr algn="r">
              <a:defRPr sz="1200">
                <a:latin typeface="Arial" pitchFamily="34" charset="0"/>
                <a:cs typeface="Arial" pitchFamily="34" charset="0"/>
              </a:defRPr>
            </a:lvl1pPr>
          </a:lstStyle>
          <a:p>
            <a:fld id="{5EFB8DA3-BCA9-4B7D-B50D-14F47506B614}" type="datetimeFigureOut">
              <a:rPr lang="en-ZA" smtClean="0"/>
              <a:pPr/>
              <a:t>04/07/2018</a:t>
            </a:fld>
            <a:endParaRPr lang="en-ZA" dirty="0"/>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32" tIns="45716" rIns="91432" bIns="45716" rtlCol="0" anchor="ctr"/>
          <a:lstStyle/>
          <a:p>
            <a:endParaRPr lang="en-GB"/>
          </a:p>
        </p:txBody>
      </p:sp>
      <p:sp>
        <p:nvSpPr>
          <p:cNvPr id="5" name="Notes Placeholder 4"/>
          <p:cNvSpPr>
            <a:spLocks noGrp="1"/>
          </p:cNvSpPr>
          <p:nvPr>
            <p:ph type="body" sz="quarter" idx="3"/>
          </p:nvPr>
        </p:nvSpPr>
        <p:spPr>
          <a:xfrm>
            <a:off x="679768" y="4715908"/>
            <a:ext cx="5438140" cy="4467701"/>
          </a:xfrm>
          <a:prstGeom prst="rect">
            <a:avLst/>
          </a:prstGeom>
        </p:spPr>
        <p:txBody>
          <a:bodyPr vert="horz" lIns="91432" tIns="45716" rIns="91432" bIns="45716" rtlCol="0">
            <a:normAutofit/>
          </a:bodyPr>
          <a:lstStyle/>
          <a:p>
            <a:pPr lvl="0"/>
            <a:r>
              <a:rPr lang="en-ZA" dirty="0" smtClean="0"/>
              <a:t>Click to edit Master text styles</a:t>
            </a:r>
          </a:p>
          <a:p>
            <a:pPr lvl="1"/>
            <a:r>
              <a:rPr lang="en-ZA" dirty="0" smtClean="0"/>
              <a:t>Second level</a:t>
            </a:r>
          </a:p>
          <a:p>
            <a:pPr lvl="2"/>
            <a:r>
              <a:rPr lang="en-ZA" dirty="0" smtClean="0"/>
              <a:t>Third level</a:t>
            </a:r>
          </a:p>
          <a:p>
            <a:pPr lvl="3"/>
            <a:r>
              <a:rPr lang="en-ZA" dirty="0" smtClean="0"/>
              <a:t>Fourth level</a:t>
            </a:r>
          </a:p>
          <a:p>
            <a:pPr lvl="4"/>
            <a:r>
              <a:rPr lang="en-ZA" dirty="0" smtClean="0"/>
              <a:t>Fifth level</a:t>
            </a:r>
            <a:endParaRPr lang="en-ZA" dirty="0"/>
          </a:p>
        </p:txBody>
      </p:sp>
      <p:sp>
        <p:nvSpPr>
          <p:cNvPr id="6" name="Footer Placeholder 5"/>
          <p:cNvSpPr>
            <a:spLocks noGrp="1"/>
          </p:cNvSpPr>
          <p:nvPr>
            <p:ph type="ftr" sz="quarter" idx="4"/>
          </p:nvPr>
        </p:nvSpPr>
        <p:spPr>
          <a:xfrm>
            <a:off x="1" y="9430092"/>
            <a:ext cx="2945659" cy="496411"/>
          </a:xfrm>
          <a:prstGeom prst="rect">
            <a:avLst/>
          </a:prstGeom>
        </p:spPr>
        <p:txBody>
          <a:bodyPr vert="horz" lIns="91432" tIns="45716" rIns="91432" bIns="45716" rtlCol="0" anchor="b"/>
          <a:lstStyle>
            <a:lvl1pPr algn="l">
              <a:defRPr sz="1200">
                <a:latin typeface="Arial" pitchFamily="34" charset="0"/>
                <a:cs typeface="Arial" pitchFamily="34" charset="0"/>
              </a:defRPr>
            </a:lvl1pPr>
          </a:lstStyle>
          <a:p>
            <a:endParaRPr lang="en-ZA" dirty="0"/>
          </a:p>
        </p:txBody>
      </p:sp>
      <p:sp>
        <p:nvSpPr>
          <p:cNvPr id="7" name="Slide Number Placeholder 6"/>
          <p:cNvSpPr>
            <a:spLocks noGrp="1"/>
          </p:cNvSpPr>
          <p:nvPr>
            <p:ph type="sldNum" sz="quarter" idx="5"/>
          </p:nvPr>
        </p:nvSpPr>
        <p:spPr>
          <a:xfrm>
            <a:off x="3850444" y="9430092"/>
            <a:ext cx="2945659" cy="496411"/>
          </a:xfrm>
          <a:prstGeom prst="rect">
            <a:avLst/>
          </a:prstGeom>
        </p:spPr>
        <p:txBody>
          <a:bodyPr vert="horz" lIns="91432" tIns="45716" rIns="91432" bIns="45716" rtlCol="0" anchor="b"/>
          <a:lstStyle>
            <a:lvl1pPr algn="r">
              <a:defRPr sz="1200">
                <a:latin typeface="Arial" pitchFamily="34" charset="0"/>
                <a:cs typeface="Arial" pitchFamily="34" charset="0"/>
              </a:defRPr>
            </a:lvl1pPr>
          </a:lstStyle>
          <a:p>
            <a:fld id="{F07B8F03-BC93-4120-96CA-A36DF640BE24}" type="slidenum">
              <a:rPr lang="en-ZA" smtClean="0"/>
              <a:pPr/>
              <a:t>‹#›</a:t>
            </a:fld>
            <a:endParaRPr lang="en-ZA" dirty="0"/>
          </a:p>
        </p:txBody>
      </p:sp>
    </p:spTree>
    <p:extLst>
      <p:ext uri="{BB962C8B-B14F-4D97-AF65-F5344CB8AC3E}">
        <p14:creationId xmlns:p14="http://schemas.microsoft.com/office/powerpoint/2010/main" val="38786915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Arial" pitchFamily="34" charset="0"/>
      </a:defRPr>
    </a:lvl1pPr>
    <a:lvl2pPr marL="457200" algn="l" defTabSz="914400" rtl="0" eaLnBrk="1" latinLnBrk="0" hangingPunct="1">
      <a:defRPr sz="1200" kern="1200">
        <a:solidFill>
          <a:schemeClr val="tx1"/>
        </a:solidFill>
        <a:latin typeface="Arial" pitchFamily="34" charset="0"/>
        <a:ea typeface="+mn-ea"/>
        <a:cs typeface="Arial" pitchFamily="34" charset="0"/>
      </a:defRPr>
    </a:lvl2pPr>
    <a:lvl3pPr marL="914400" algn="l" defTabSz="914400" rtl="0" eaLnBrk="1" latinLnBrk="0" hangingPunct="1">
      <a:defRPr sz="1200" kern="1200">
        <a:solidFill>
          <a:schemeClr val="tx1"/>
        </a:solidFill>
        <a:latin typeface="Arial" pitchFamily="34" charset="0"/>
        <a:ea typeface="+mn-ea"/>
        <a:cs typeface="Arial" pitchFamily="34" charset="0"/>
      </a:defRPr>
    </a:lvl3pPr>
    <a:lvl4pPr marL="1371600" algn="l" defTabSz="914400" rtl="0" eaLnBrk="1" latinLnBrk="0" hangingPunct="1">
      <a:defRPr sz="1200" kern="1200">
        <a:solidFill>
          <a:schemeClr val="tx1"/>
        </a:solidFill>
        <a:latin typeface="Arial" pitchFamily="34" charset="0"/>
        <a:ea typeface="+mn-ea"/>
        <a:cs typeface="Arial" pitchFamily="34" charset="0"/>
      </a:defRPr>
    </a:lvl4pPr>
    <a:lvl5pPr marL="1828800" algn="l" defTabSz="914400" rtl="0" eaLnBrk="1" latinLnBrk="0" hangingPunct="1">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ZA" dirty="0" smtClean="0"/>
              <a:t>Front cover slide with fixed logo</a:t>
            </a:r>
            <a:endParaRPr lang="en-ZA" dirty="0"/>
          </a:p>
        </p:txBody>
      </p:sp>
      <p:sp>
        <p:nvSpPr>
          <p:cNvPr id="4" name="Slide Number Placeholder 3"/>
          <p:cNvSpPr>
            <a:spLocks noGrp="1"/>
          </p:cNvSpPr>
          <p:nvPr>
            <p:ph type="sldNum" sz="quarter" idx="10"/>
          </p:nvPr>
        </p:nvSpPr>
        <p:spPr/>
        <p:txBody>
          <a:bodyPr/>
          <a:lstStyle/>
          <a:p>
            <a:fld id="{F07B8F03-BC93-4120-96CA-A36DF640BE24}" type="slidenum">
              <a:rPr lang="en-ZA" smtClean="0"/>
              <a:pPr/>
              <a:t>1</a:t>
            </a:fld>
            <a:endParaRPr lang="en-ZA" dirty="0"/>
          </a:p>
        </p:txBody>
      </p:sp>
    </p:spTree>
    <p:extLst>
      <p:ext uri="{BB962C8B-B14F-4D97-AF65-F5344CB8AC3E}">
        <p14:creationId xmlns:p14="http://schemas.microsoft.com/office/powerpoint/2010/main" val="40566399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F07B8F03-BC93-4120-96CA-A36DF640BE24}" type="slidenum">
              <a:rPr lang="en-ZA" smtClean="0"/>
              <a:pPr/>
              <a:t>11</a:t>
            </a:fld>
            <a:endParaRPr lang="en-ZA" dirty="0"/>
          </a:p>
        </p:txBody>
      </p:sp>
    </p:spTree>
    <p:extLst>
      <p:ext uri="{BB962C8B-B14F-4D97-AF65-F5344CB8AC3E}">
        <p14:creationId xmlns:p14="http://schemas.microsoft.com/office/powerpoint/2010/main" val="18095397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F07B8F03-BC93-4120-96CA-A36DF640BE24}" type="slidenum">
              <a:rPr lang="en-ZA" smtClean="0"/>
              <a:pPr/>
              <a:t>12</a:t>
            </a:fld>
            <a:endParaRPr lang="en-ZA" dirty="0"/>
          </a:p>
        </p:txBody>
      </p:sp>
    </p:spTree>
    <p:extLst>
      <p:ext uri="{BB962C8B-B14F-4D97-AF65-F5344CB8AC3E}">
        <p14:creationId xmlns:p14="http://schemas.microsoft.com/office/powerpoint/2010/main" val="38018988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F07B8F03-BC93-4120-96CA-A36DF640BE24}" type="slidenum">
              <a:rPr lang="en-ZA" smtClean="0"/>
              <a:pPr/>
              <a:t>13</a:t>
            </a:fld>
            <a:endParaRPr lang="en-ZA" dirty="0"/>
          </a:p>
        </p:txBody>
      </p:sp>
    </p:spTree>
    <p:extLst>
      <p:ext uri="{BB962C8B-B14F-4D97-AF65-F5344CB8AC3E}">
        <p14:creationId xmlns:p14="http://schemas.microsoft.com/office/powerpoint/2010/main" val="19685745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F07B8F03-BC93-4120-96CA-A36DF640BE24}" type="slidenum">
              <a:rPr lang="en-ZA" smtClean="0"/>
              <a:pPr/>
              <a:t>14</a:t>
            </a:fld>
            <a:endParaRPr lang="en-ZA" dirty="0"/>
          </a:p>
        </p:txBody>
      </p:sp>
    </p:spTree>
    <p:extLst>
      <p:ext uri="{BB962C8B-B14F-4D97-AF65-F5344CB8AC3E}">
        <p14:creationId xmlns:p14="http://schemas.microsoft.com/office/powerpoint/2010/main" val="8751762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lvl="1" defTabSz="914326">
              <a:defRPr/>
            </a:pPr>
            <a:endParaRPr lang="en-ZA" sz="1000" dirty="0">
              <a:solidFill>
                <a:schemeClr val="tx2"/>
              </a:solidFill>
            </a:endParaRPr>
          </a:p>
        </p:txBody>
      </p:sp>
      <p:sp>
        <p:nvSpPr>
          <p:cNvPr id="4" name="Slide Number Placeholder 3"/>
          <p:cNvSpPr>
            <a:spLocks noGrp="1"/>
          </p:cNvSpPr>
          <p:nvPr>
            <p:ph type="sldNum" sz="quarter" idx="10"/>
          </p:nvPr>
        </p:nvSpPr>
        <p:spPr/>
        <p:txBody>
          <a:bodyPr/>
          <a:lstStyle/>
          <a:p>
            <a:fld id="{F07B8F03-BC93-4120-96CA-A36DF640BE24}" type="slidenum">
              <a:rPr lang="en-ZA" smtClean="0"/>
              <a:pPr/>
              <a:t>15</a:t>
            </a:fld>
            <a:endParaRPr lang="en-ZA" dirty="0"/>
          </a:p>
        </p:txBody>
      </p:sp>
    </p:spTree>
    <p:extLst>
      <p:ext uri="{BB962C8B-B14F-4D97-AF65-F5344CB8AC3E}">
        <p14:creationId xmlns:p14="http://schemas.microsoft.com/office/powerpoint/2010/main" val="5037606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F07B8F03-BC93-4120-96CA-A36DF640BE24}" type="slidenum">
              <a:rPr lang="en-ZA" smtClean="0"/>
              <a:pPr/>
              <a:t>17</a:t>
            </a:fld>
            <a:endParaRPr lang="en-ZA" dirty="0"/>
          </a:p>
        </p:txBody>
      </p:sp>
    </p:spTree>
    <p:extLst>
      <p:ext uri="{BB962C8B-B14F-4D97-AF65-F5344CB8AC3E}">
        <p14:creationId xmlns:p14="http://schemas.microsoft.com/office/powerpoint/2010/main" val="5106571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F07B8F03-BC93-4120-96CA-A36DF640BE24}" type="slidenum">
              <a:rPr lang="en-ZA" smtClean="0"/>
              <a:pPr/>
              <a:t>18</a:t>
            </a:fld>
            <a:endParaRPr lang="en-ZA" dirty="0"/>
          </a:p>
        </p:txBody>
      </p:sp>
    </p:spTree>
    <p:extLst>
      <p:ext uri="{BB962C8B-B14F-4D97-AF65-F5344CB8AC3E}">
        <p14:creationId xmlns:p14="http://schemas.microsoft.com/office/powerpoint/2010/main" val="33321130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F07B8F03-BC93-4120-96CA-A36DF640BE24}" type="slidenum">
              <a:rPr lang="en-ZA" smtClean="0"/>
              <a:pPr/>
              <a:t>19</a:t>
            </a:fld>
            <a:endParaRPr lang="en-ZA" dirty="0"/>
          </a:p>
        </p:txBody>
      </p:sp>
    </p:spTree>
    <p:extLst>
      <p:ext uri="{BB962C8B-B14F-4D97-AF65-F5344CB8AC3E}">
        <p14:creationId xmlns:p14="http://schemas.microsoft.com/office/powerpoint/2010/main" val="10507767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F07B8F03-BC93-4120-96CA-A36DF640BE24}" type="slidenum">
              <a:rPr lang="en-ZA" smtClean="0"/>
              <a:pPr/>
              <a:t>20</a:t>
            </a:fld>
            <a:endParaRPr lang="en-ZA" dirty="0"/>
          </a:p>
        </p:txBody>
      </p:sp>
    </p:spTree>
    <p:extLst>
      <p:ext uri="{BB962C8B-B14F-4D97-AF65-F5344CB8AC3E}">
        <p14:creationId xmlns:p14="http://schemas.microsoft.com/office/powerpoint/2010/main" val="16593048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F07B8F03-BC93-4120-96CA-A36DF640BE24}" type="slidenum">
              <a:rPr lang="en-ZA" smtClean="0"/>
              <a:pPr/>
              <a:t>22</a:t>
            </a:fld>
            <a:endParaRPr lang="en-ZA" dirty="0"/>
          </a:p>
        </p:txBody>
      </p:sp>
    </p:spTree>
    <p:extLst>
      <p:ext uri="{BB962C8B-B14F-4D97-AF65-F5344CB8AC3E}">
        <p14:creationId xmlns:p14="http://schemas.microsoft.com/office/powerpoint/2010/main" val="7510856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F07B8F03-BC93-4120-96CA-A36DF640BE24}" type="slidenum">
              <a:rPr lang="en-ZA" smtClean="0"/>
              <a:pPr/>
              <a:t>2</a:t>
            </a:fld>
            <a:endParaRPr lang="en-ZA" dirty="0"/>
          </a:p>
        </p:txBody>
      </p:sp>
    </p:spTree>
    <p:extLst>
      <p:ext uri="{BB962C8B-B14F-4D97-AF65-F5344CB8AC3E}">
        <p14:creationId xmlns:p14="http://schemas.microsoft.com/office/powerpoint/2010/main" val="1794347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dirty="0"/>
          </a:p>
        </p:txBody>
      </p:sp>
      <p:sp>
        <p:nvSpPr>
          <p:cNvPr id="4" name="Slide Number Placeholder 3"/>
          <p:cNvSpPr>
            <a:spLocks noGrp="1"/>
          </p:cNvSpPr>
          <p:nvPr>
            <p:ph type="sldNum" sz="quarter" idx="10"/>
          </p:nvPr>
        </p:nvSpPr>
        <p:spPr/>
        <p:txBody>
          <a:bodyPr/>
          <a:lstStyle/>
          <a:p>
            <a:fld id="{F07B8F03-BC93-4120-96CA-A36DF640BE24}" type="slidenum">
              <a:rPr lang="en-ZA" smtClean="0"/>
              <a:pPr/>
              <a:t>23</a:t>
            </a:fld>
            <a:endParaRPr lang="en-ZA" dirty="0"/>
          </a:p>
        </p:txBody>
      </p:sp>
    </p:spTree>
    <p:extLst>
      <p:ext uri="{BB962C8B-B14F-4D97-AF65-F5344CB8AC3E}">
        <p14:creationId xmlns:p14="http://schemas.microsoft.com/office/powerpoint/2010/main" val="33408822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F07B8F03-BC93-4120-96CA-A36DF640BE24}" type="slidenum">
              <a:rPr lang="en-ZA" smtClean="0"/>
              <a:pPr/>
              <a:t>25</a:t>
            </a:fld>
            <a:endParaRPr lang="en-ZA" dirty="0"/>
          </a:p>
        </p:txBody>
      </p:sp>
    </p:spTree>
    <p:extLst>
      <p:ext uri="{BB962C8B-B14F-4D97-AF65-F5344CB8AC3E}">
        <p14:creationId xmlns:p14="http://schemas.microsoft.com/office/powerpoint/2010/main" val="9381232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dirty="0" smtClean="0"/>
          </a:p>
        </p:txBody>
      </p:sp>
      <p:sp>
        <p:nvSpPr>
          <p:cNvPr id="4" name="Slide Number Placeholder 3"/>
          <p:cNvSpPr>
            <a:spLocks noGrp="1"/>
          </p:cNvSpPr>
          <p:nvPr>
            <p:ph type="sldNum" sz="quarter" idx="10"/>
          </p:nvPr>
        </p:nvSpPr>
        <p:spPr/>
        <p:txBody>
          <a:bodyPr/>
          <a:lstStyle/>
          <a:p>
            <a:fld id="{F07B8F03-BC93-4120-96CA-A36DF640BE24}" type="slidenum">
              <a:rPr lang="en-ZA" smtClean="0"/>
              <a:pPr/>
              <a:t>26</a:t>
            </a:fld>
            <a:endParaRPr lang="en-ZA" dirty="0"/>
          </a:p>
        </p:txBody>
      </p:sp>
    </p:spTree>
    <p:extLst>
      <p:ext uri="{BB962C8B-B14F-4D97-AF65-F5344CB8AC3E}">
        <p14:creationId xmlns:p14="http://schemas.microsoft.com/office/powerpoint/2010/main" val="14481312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F07B8F03-BC93-4120-96CA-A36DF640BE24}" type="slidenum">
              <a:rPr lang="en-ZA" smtClean="0"/>
              <a:pPr/>
              <a:t>28</a:t>
            </a:fld>
            <a:endParaRPr lang="en-ZA" dirty="0"/>
          </a:p>
        </p:txBody>
      </p:sp>
    </p:spTree>
    <p:extLst>
      <p:ext uri="{BB962C8B-B14F-4D97-AF65-F5344CB8AC3E}">
        <p14:creationId xmlns:p14="http://schemas.microsoft.com/office/powerpoint/2010/main" val="42880782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F07B8F03-BC93-4120-96CA-A36DF640BE24}" type="slidenum">
              <a:rPr lang="en-ZA" smtClean="0"/>
              <a:pPr/>
              <a:t>29</a:t>
            </a:fld>
            <a:endParaRPr lang="en-ZA" dirty="0"/>
          </a:p>
        </p:txBody>
      </p:sp>
    </p:spTree>
    <p:extLst>
      <p:ext uri="{BB962C8B-B14F-4D97-AF65-F5344CB8AC3E}">
        <p14:creationId xmlns:p14="http://schemas.microsoft.com/office/powerpoint/2010/main" val="7989069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F07B8F03-BC93-4120-96CA-A36DF640BE24}" type="slidenum">
              <a:rPr lang="en-ZA" smtClean="0"/>
              <a:pPr/>
              <a:t>31</a:t>
            </a:fld>
            <a:endParaRPr lang="en-ZA" dirty="0"/>
          </a:p>
        </p:txBody>
      </p:sp>
    </p:spTree>
    <p:extLst>
      <p:ext uri="{BB962C8B-B14F-4D97-AF65-F5344CB8AC3E}">
        <p14:creationId xmlns:p14="http://schemas.microsoft.com/office/powerpoint/2010/main" val="20244464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F07B8F03-BC93-4120-96CA-A36DF640BE24}" type="slidenum">
              <a:rPr lang="en-ZA" smtClean="0"/>
              <a:pPr/>
              <a:t>32</a:t>
            </a:fld>
            <a:endParaRPr lang="en-ZA" dirty="0"/>
          </a:p>
        </p:txBody>
      </p:sp>
    </p:spTree>
    <p:extLst>
      <p:ext uri="{BB962C8B-B14F-4D97-AF65-F5344CB8AC3E}">
        <p14:creationId xmlns:p14="http://schemas.microsoft.com/office/powerpoint/2010/main" val="17278464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F07B8F03-BC93-4120-96CA-A36DF640BE24}" type="slidenum">
              <a:rPr lang="en-ZA" smtClean="0"/>
              <a:pPr/>
              <a:t>33</a:t>
            </a:fld>
            <a:endParaRPr lang="en-ZA" dirty="0"/>
          </a:p>
        </p:txBody>
      </p:sp>
    </p:spTree>
    <p:extLst>
      <p:ext uri="{BB962C8B-B14F-4D97-AF65-F5344CB8AC3E}">
        <p14:creationId xmlns:p14="http://schemas.microsoft.com/office/powerpoint/2010/main" val="36473532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F07B8F03-BC93-4120-96CA-A36DF640BE24}" type="slidenum">
              <a:rPr lang="en-ZA" smtClean="0"/>
              <a:pPr/>
              <a:t>34</a:t>
            </a:fld>
            <a:endParaRPr lang="en-ZA" dirty="0"/>
          </a:p>
        </p:txBody>
      </p:sp>
    </p:spTree>
    <p:extLst>
      <p:ext uri="{BB962C8B-B14F-4D97-AF65-F5344CB8AC3E}">
        <p14:creationId xmlns:p14="http://schemas.microsoft.com/office/powerpoint/2010/main" val="6138397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F07B8F03-BC93-4120-96CA-A36DF640BE24}" type="slidenum">
              <a:rPr lang="en-ZA" smtClean="0"/>
              <a:pPr/>
              <a:t>35</a:t>
            </a:fld>
            <a:endParaRPr lang="en-ZA" dirty="0"/>
          </a:p>
        </p:txBody>
      </p:sp>
    </p:spTree>
    <p:extLst>
      <p:ext uri="{BB962C8B-B14F-4D97-AF65-F5344CB8AC3E}">
        <p14:creationId xmlns:p14="http://schemas.microsoft.com/office/powerpoint/2010/main" val="36636697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None/>
            </a:pPr>
            <a:endParaRPr lang="en-ZA" sz="1000" dirty="0"/>
          </a:p>
        </p:txBody>
      </p:sp>
      <p:sp>
        <p:nvSpPr>
          <p:cNvPr id="4" name="Slide Number Placeholder 3"/>
          <p:cNvSpPr>
            <a:spLocks noGrp="1"/>
          </p:cNvSpPr>
          <p:nvPr>
            <p:ph type="sldNum" sz="quarter" idx="10"/>
          </p:nvPr>
        </p:nvSpPr>
        <p:spPr/>
        <p:txBody>
          <a:bodyPr/>
          <a:lstStyle/>
          <a:p>
            <a:fld id="{F07B8F03-BC93-4120-96CA-A36DF640BE24}" type="slidenum">
              <a:rPr lang="en-ZA" smtClean="0"/>
              <a:pPr/>
              <a:t>3</a:t>
            </a:fld>
            <a:endParaRPr lang="en-ZA" dirty="0"/>
          </a:p>
        </p:txBody>
      </p:sp>
    </p:spTree>
    <p:extLst>
      <p:ext uri="{BB962C8B-B14F-4D97-AF65-F5344CB8AC3E}">
        <p14:creationId xmlns:p14="http://schemas.microsoft.com/office/powerpoint/2010/main" val="3386662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F07B8F03-BC93-4120-96CA-A36DF640BE24}" type="slidenum">
              <a:rPr lang="en-ZA" smtClean="0"/>
              <a:pPr/>
              <a:t>5</a:t>
            </a:fld>
            <a:endParaRPr lang="en-ZA" dirty="0"/>
          </a:p>
        </p:txBody>
      </p:sp>
    </p:spTree>
    <p:extLst>
      <p:ext uri="{BB962C8B-B14F-4D97-AF65-F5344CB8AC3E}">
        <p14:creationId xmlns:p14="http://schemas.microsoft.com/office/powerpoint/2010/main" val="26440261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07B8F03-BC93-4120-96CA-A36DF640BE24}" type="slidenum">
              <a:rPr lang="en-ZA" smtClean="0"/>
              <a:pPr/>
              <a:t>6</a:t>
            </a:fld>
            <a:endParaRPr lang="en-ZA" dirty="0"/>
          </a:p>
        </p:txBody>
      </p:sp>
    </p:spTree>
    <p:extLst>
      <p:ext uri="{BB962C8B-B14F-4D97-AF65-F5344CB8AC3E}">
        <p14:creationId xmlns:p14="http://schemas.microsoft.com/office/powerpoint/2010/main" val="22475178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07B8F03-BC93-4120-96CA-A36DF640BE24}" type="slidenum">
              <a:rPr lang="en-ZA" smtClean="0"/>
              <a:pPr/>
              <a:t>7</a:t>
            </a:fld>
            <a:endParaRPr lang="en-ZA" dirty="0"/>
          </a:p>
        </p:txBody>
      </p:sp>
    </p:spTree>
    <p:extLst>
      <p:ext uri="{BB962C8B-B14F-4D97-AF65-F5344CB8AC3E}">
        <p14:creationId xmlns:p14="http://schemas.microsoft.com/office/powerpoint/2010/main" val="21317610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07B8F03-BC93-4120-96CA-A36DF640BE24}" type="slidenum">
              <a:rPr lang="en-ZA" smtClean="0"/>
              <a:pPr/>
              <a:t>8</a:t>
            </a:fld>
            <a:endParaRPr lang="en-ZA" dirty="0"/>
          </a:p>
        </p:txBody>
      </p:sp>
    </p:spTree>
    <p:extLst>
      <p:ext uri="{BB962C8B-B14F-4D97-AF65-F5344CB8AC3E}">
        <p14:creationId xmlns:p14="http://schemas.microsoft.com/office/powerpoint/2010/main" val="24495180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07B8F03-BC93-4120-96CA-A36DF640BE24}" type="slidenum">
              <a:rPr lang="en-ZA" smtClean="0"/>
              <a:pPr/>
              <a:t>9</a:t>
            </a:fld>
            <a:endParaRPr lang="en-ZA" dirty="0"/>
          </a:p>
        </p:txBody>
      </p:sp>
    </p:spTree>
    <p:extLst>
      <p:ext uri="{BB962C8B-B14F-4D97-AF65-F5344CB8AC3E}">
        <p14:creationId xmlns:p14="http://schemas.microsoft.com/office/powerpoint/2010/main" val="37178180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F07B8F03-BC93-4120-96CA-A36DF640BE24}" type="slidenum">
              <a:rPr lang="en-ZA" smtClean="0"/>
              <a:pPr/>
              <a:t>10</a:t>
            </a:fld>
            <a:endParaRPr lang="en-ZA" dirty="0"/>
          </a:p>
        </p:txBody>
      </p:sp>
    </p:spTree>
    <p:extLst>
      <p:ext uri="{BB962C8B-B14F-4D97-AF65-F5344CB8AC3E}">
        <p14:creationId xmlns:p14="http://schemas.microsoft.com/office/powerpoint/2010/main" val="26106696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Cover Slide">
    <p:spTree>
      <p:nvGrpSpPr>
        <p:cNvPr id="1" name=""/>
        <p:cNvGrpSpPr/>
        <p:nvPr/>
      </p:nvGrpSpPr>
      <p:grpSpPr>
        <a:xfrm>
          <a:off x="0" y="0"/>
          <a:ext cx="0" cy="0"/>
          <a:chOff x="0" y="0"/>
          <a:chExt cx="0" cy="0"/>
        </a:xfrm>
      </p:grpSpPr>
      <p:grpSp>
        <p:nvGrpSpPr>
          <p:cNvPr id="19" name="Group 18"/>
          <p:cNvGrpSpPr/>
          <p:nvPr userDrawn="1"/>
        </p:nvGrpSpPr>
        <p:grpSpPr bwMode="gray">
          <a:xfrm>
            <a:off x="1752601" y="1"/>
            <a:ext cx="7391400" cy="6176009"/>
            <a:chOff x="19140488" y="13674"/>
            <a:chExt cx="7443798" cy="6145827"/>
          </a:xfrm>
        </p:grpSpPr>
        <p:sp>
          <p:nvSpPr>
            <p:cNvPr id="23" name="Rectangle 17"/>
            <p:cNvSpPr>
              <a:spLocks noChangeArrowheads="1"/>
            </p:cNvSpPr>
            <p:nvPr/>
          </p:nvSpPr>
          <p:spPr bwMode="gray">
            <a:xfrm>
              <a:off x="19140488" y="4188799"/>
              <a:ext cx="2302206" cy="1970702"/>
            </a:xfrm>
            <a:prstGeom prst="rect">
              <a:avLst/>
            </a:prstGeom>
            <a:solidFill>
              <a:srgbClr val="9A1702"/>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24" name="Rectangle 7"/>
            <p:cNvSpPr>
              <a:spLocks noChangeArrowheads="1"/>
            </p:cNvSpPr>
            <p:nvPr/>
          </p:nvSpPr>
          <p:spPr bwMode="gray">
            <a:xfrm>
              <a:off x="25663403" y="4032250"/>
              <a:ext cx="920883" cy="2127250"/>
            </a:xfrm>
            <a:prstGeom prst="rect">
              <a:avLst/>
            </a:prstGeom>
            <a:solidFill>
              <a:srgbClr val="F3BE26"/>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28" name="Rectangle 8"/>
            <p:cNvSpPr>
              <a:spLocks noChangeArrowheads="1"/>
            </p:cNvSpPr>
            <p:nvPr/>
          </p:nvSpPr>
          <p:spPr bwMode="gray">
            <a:xfrm>
              <a:off x="25049482" y="2899477"/>
              <a:ext cx="734694" cy="1289321"/>
            </a:xfrm>
            <a:prstGeom prst="rect">
              <a:avLst/>
            </a:prstGeom>
            <a:solidFill>
              <a:srgbClr val="F3BC87"/>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33" name="Rectangle 9"/>
            <p:cNvSpPr>
              <a:spLocks noChangeArrowheads="1"/>
            </p:cNvSpPr>
            <p:nvPr/>
          </p:nvSpPr>
          <p:spPr bwMode="gray">
            <a:xfrm>
              <a:off x="25049482" y="4032250"/>
              <a:ext cx="734693" cy="2127250"/>
            </a:xfrm>
            <a:prstGeom prst="rect">
              <a:avLst/>
            </a:prstGeom>
            <a:solidFill>
              <a:srgbClr val="E88C14"/>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34" name="Rectangle 11"/>
            <p:cNvSpPr>
              <a:spLocks noChangeArrowheads="1"/>
            </p:cNvSpPr>
            <p:nvPr/>
          </p:nvSpPr>
          <p:spPr bwMode="gray">
            <a:xfrm>
              <a:off x="24665780" y="706365"/>
              <a:ext cx="477045" cy="2263848"/>
            </a:xfrm>
            <a:prstGeom prst="rect">
              <a:avLst/>
            </a:prstGeom>
            <a:solidFill>
              <a:srgbClr val="E669A2"/>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35" name="Rectangle 12"/>
            <p:cNvSpPr>
              <a:spLocks noChangeArrowheads="1"/>
            </p:cNvSpPr>
            <p:nvPr/>
          </p:nvSpPr>
          <p:spPr bwMode="gray">
            <a:xfrm>
              <a:off x="24665780" y="2899478"/>
              <a:ext cx="477045" cy="1289321"/>
            </a:xfrm>
            <a:prstGeom prst="rect">
              <a:avLst/>
            </a:prstGeom>
            <a:solidFill>
              <a:srgbClr val="DB4D56"/>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36" name="Rectangle 13"/>
            <p:cNvSpPr>
              <a:spLocks noChangeArrowheads="1"/>
            </p:cNvSpPr>
            <p:nvPr/>
          </p:nvSpPr>
          <p:spPr bwMode="gray">
            <a:xfrm>
              <a:off x="24665780" y="4032250"/>
              <a:ext cx="477045" cy="2127250"/>
            </a:xfrm>
            <a:prstGeom prst="rect">
              <a:avLst/>
            </a:prstGeom>
            <a:solidFill>
              <a:srgbClr val="D13A0D"/>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37" name="Rectangle 14"/>
            <p:cNvSpPr>
              <a:spLocks noChangeArrowheads="1"/>
            </p:cNvSpPr>
            <p:nvPr/>
          </p:nvSpPr>
          <p:spPr bwMode="gray">
            <a:xfrm>
              <a:off x="19140488" y="669925"/>
              <a:ext cx="5662612" cy="2300288"/>
            </a:xfrm>
            <a:prstGeom prst="rect">
              <a:avLst/>
            </a:prstGeom>
            <a:solidFill>
              <a:srgbClr val="D7402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38" name="Rectangle 15"/>
            <p:cNvSpPr>
              <a:spLocks noChangeArrowheads="1"/>
            </p:cNvSpPr>
            <p:nvPr/>
          </p:nvSpPr>
          <p:spPr bwMode="gray">
            <a:xfrm>
              <a:off x="19140488" y="2899478"/>
              <a:ext cx="5662612" cy="1289321"/>
            </a:xfrm>
            <a:prstGeom prst="rect">
              <a:avLst/>
            </a:prstGeom>
            <a:solidFill>
              <a:srgbClr val="CD2F12"/>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39" name="Freeform 16"/>
            <p:cNvSpPr>
              <a:spLocks/>
            </p:cNvSpPr>
            <p:nvPr/>
          </p:nvSpPr>
          <p:spPr bwMode="gray">
            <a:xfrm>
              <a:off x="19140488" y="4032250"/>
              <a:ext cx="5662612" cy="2127250"/>
            </a:xfrm>
            <a:custGeom>
              <a:avLst/>
              <a:gdLst/>
              <a:ahLst/>
              <a:cxnLst>
                <a:cxn ang="0">
                  <a:pos x="0" y="0"/>
                </a:cxn>
                <a:cxn ang="0">
                  <a:pos x="3567" y="0"/>
                </a:cxn>
                <a:cxn ang="0">
                  <a:pos x="3567" y="1340"/>
                </a:cxn>
                <a:cxn ang="0">
                  <a:pos x="1372" y="1340"/>
                </a:cxn>
                <a:cxn ang="0">
                  <a:pos x="1372" y="181"/>
                </a:cxn>
                <a:cxn ang="0">
                  <a:pos x="0" y="181"/>
                </a:cxn>
                <a:cxn ang="0">
                  <a:pos x="0" y="0"/>
                </a:cxn>
              </a:cxnLst>
              <a:rect l="0" t="0" r="r" b="b"/>
              <a:pathLst>
                <a:path w="3567" h="1340">
                  <a:moveTo>
                    <a:pt x="0" y="0"/>
                  </a:moveTo>
                  <a:lnTo>
                    <a:pt x="3567" y="0"/>
                  </a:lnTo>
                  <a:lnTo>
                    <a:pt x="3567" y="1340"/>
                  </a:lnTo>
                  <a:lnTo>
                    <a:pt x="1372" y="1340"/>
                  </a:lnTo>
                  <a:lnTo>
                    <a:pt x="1372" y="181"/>
                  </a:lnTo>
                  <a:lnTo>
                    <a:pt x="0" y="181"/>
                  </a:lnTo>
                  <a:lnTo>
                    <a:pt x="0" y="0"/>
                  </a:lnTo>
                  <a:close/>
                </a:path>
              </a:pathLst>
            </a:custGeom>
            <a:solidFill>
              <a:srgbClr val="C4230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40" name="Rectangle 10"/>
            <p:cNvSpPr>
              <a:spLocks noChangeArrowheads="1"/>
            </p:cNvSpPr>
            <p:nvPr/>
          </p:nvSpPr>
          <p:spPr bwMode="gray">
            <a:xfrm>
              <a:off x="19140488" y="13674"/>
              <a:ext cx="5662612" cy="692692"/>
            </a:xfrm>
            <a:prstGeom prst="rect">
              <a:avLst/>
            </a:prstGeom>
            <a:solidFill>
              <a:srgbClr val="EE9C34"/>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grpSp>
      <p:sp>
        <p:nvSpPr>
          <p:cNvPr id="15" name="Title 1"/>
          <p:cNvSpPr>
            <a:spLocks noGrp="1"/>
          </p:cNvSpPr>
          <p:nvPr>
            <p:ph type="ctrTitle" hasCustomPrompt="1"/>
          </p:nvPr>
        </p:nvSpPr>
        <p:spPr bwMode="white">
          <a:xfrm>
            <a:off x="1895475" y="838200"/>
            <a:ext cx="5343525" cy="914400"/>
          </a:xfrm>
        </p:spPr>
        <p:txBody>
          <a:bodyPr anchor="t" anchorCtr="0">
            <a:noAutofit/>
          </a:bodyPr>
          <a:lstStyle>
            <a:lvl1pPr>
              <a:lnSpc>
                <a:spcPct val="90000"/>
              </a:lnSpc>
              <a:defRPr sz="3200" b="1" i="1" baseline="0">
                <a:solidFill>
                  <a:schemeClr val="bg1"/>
                </a:solidFill>
              </a:defRPr>
            </a:lvl1pPr>
          </a:lstStyle>
          <a:p>
            <a:r>
              <a:rPr lang="en-ZA" noProof="0" dirty="0" smtClean="0"/>
              <a:t>Click to add the presentation’s main title</a:t>
            </a:r>
            <a:endParaRPr lang="en-ZA" noProof="0" dirty="0"/>
          </a:p>
        </p:txBody>
      </p:sp>
      <p:sp>
        <p:nvSpPr>
          <p:cNvPr id="18" name="Subtitle 2"/>
          <p:cNvSpPr>
            <a:spLocks noGrp="1"/>
          </p:cNvSpPr>
          <p:nvPr>
            <p:ph type="subTitle" idx="1" hasCustomPrompt="1"/>
          </p:nvPr>
        </p:nvSpPr>
        <p:spPr bwMode="white">
          <a:xfrm>
            <a:off x="1895475" y="1828799"/>
            <a:ext cx="5343525" cy="914401"/>
          </a:xfrm>
        </p:spPr>
        <p:txBody>
          <a:bodyPr>
            <a:noAutofit/>
          </a:bodyPr>
          <a:lstStyle>
            <a:lvl1pPr marL="0" indent="0" algn="l">
              <a:lnSpc>
                <a:spcPct val="90000"/>
              </a:lnSpc>
              <a:spcAft>
                <a:spcPts val="0"/>
              </a:spcAft>
              <a:buNone/>
              <a:defRPr sz="3200" baseline="0">
                <a:solidFill>
                  <a:schemeClr val="bg1"/>
                </a:solidFill>
                <a:latin typeface="+mj-lt"/>
              </a:defRPr>
            </a:lvl1pPr>
            <a:lvl2pPr marL="0" indent="0" algn="l">
              <a:buNone/>
              <a:defRPr sz="1800">
                <a:solidFill>
                  <a:schemeClr val="bg1"/>
                </a:solidFill>
                <a:latin typeface="+mj-lt"/>
              </a:defRPr>
            </a:lvl2pPr>
            <a:lvl3pPr marL="457200" indent="0" algn="l">
              <a:buNone/>
              <a:defRPr sz="1800">
                <a:solidFill>
                  <a:schemeClr val="bg1"/>
                </a:solidFill>
                <a:latin typeface="+mj-lt"/>
              </a:defRPr>
            </a:lvl3pPr>
            <a:lvl4pPr marL="914400" indent="0" algn="l">
              <a:buNone/>
              <a:defRPr sz="1800">
                <a:solidFill>
                  <a:schemeClr val="bg1"/>
                </a:solidFill>
                <a:latin typeface="+mj-lt"/>
              </a:defRPr>
            </a:lvl4pPr>
            <a:lvl5pPr marL="1371600" indent="0" algn="l">
              <a:buNone/>
              <a:defRPr sz="1800">
                <a:solidFill>
                  <a:schemeClr val="bg1"/>
                </a:solidFill>
                <a:latin typeface="+mj-lt"/>
              </a:defRPr>
            </a:lvl5pPr>
            <a:lvl6pPr marL="1828800" indent="0" algn="l">
              <a:buNone/>
              <a:defRPr sz="1800">
                <a:solidFill>
                  <a:schemeClr val="bg1"/>
                </a:solidFill>
                <a:latin typeface="+mj-lt"/>
              </a:defRPr>
            </a:lvl6pPr>
            <a:lvl7pPr marL="2286000" indent="0" algn="l">
              <a:buNone/>
              <a:defRPr sz="1800">
                <a:solidFill>
                  <a:schemeClr val="bg1"/>
                </a:solidFill>
                <a:latin typeface="+mj-lt"/>
              </a:defRPr>
            </a:lvl7pPr>
            <a:lvl8pPr marL="2743200" indent="0" algn="l">
              <a:buNone/>
              <a:defRPr sz="1800">
                <a:solidFill>
                  <a:schemeClr val="bg1"/>
                </a:solidFill>
                <a:latin typeface="+mj-lt"/>
              </a:defRPr>
            </a:lvl8pPr>
            <a:lvl9pPr marL="3200400" indent="0" algn="l">
              <a:buNone/>
              <a:defRPr sz="1800">
                <a:solidFill>
                  <a:schemeClr val="bg1"/>
                </a:solidFill>
                <a:latin typeface="+mj-lt"/>
              </a:defRPr>
            </a:lvl9pPr>
          </a:lstStyle>
          <a:p>
            <a:r>
              <a:rPr lang="en-ZA" noProof="0" dirty="0" smtClean="0"/>
              <a:t>Subtitle and date (move higher if title is only one line)</a:t>
            </a:r>
          </a:p>
        </p:txBody>
      </p:sp>
      <p:sp>
        <p:nvSpPr>
          <p:cNvPr id="21" name="Text Placeholder 31"/>
          <p:cNvSpPr>
            <a:spLocks noGrp="1"/>
          </p:cNvSpPr>
          <p:nvPr>
            <p:ph type="body" sz="quarter" idx="10" hasCustomPrompt="1"/>
          </p:nvPr>
        </p:nvSpPr>
        <p:spPr bwMode="white">
          <a:xfrm>
            <a:off x="1895475" y="374904"/>
            <a:ext cx="4105656" cy="146304"/>
          </a:xfrm>
        </p:spPr>
        <p:txBody>
          <a:bodyPr/>
          <a:lstStyle>
            <a:lvl1pPr>
              <a:defRPr sz="1100">
                <a:solidFill>
                  <a:schemeClr val="bg1"/>
                </a:solidFill>
                <a:latin typeface="Arial" pitchFamily="34" charset="0"/>
                <a:cs typeface="Arial" pitchFamily="34" charset="0"/>
              </a:defRPr>
            </a:lvl1pPr>
            <a:lvl2pPr>
              <a:defRPr sz="1000">
                <a:solidFill>
                  <a:schemeClr val="bg1"/>
                </a:solidFill>
                <a:latin typeface="Arial" pitchFamily="34" charset="0"/>
                <a:cs typeface="Arial" pitchFamily="34" charset="0"/>
              </a:defRPr>
            </a:lvl2pPr>
            <a:lvl3pPr>
              <a:defRPr sz="1000">
                <a:solidFill>
                  <a:schemeClr val="bg1"/>
                </a:solidFill>
                <a:latin typeface="Arial" pitchFamily="34" charset="0"/>
                <a:cs typeface="Arial" pitchFamily="34" charset="0"/>
              </a:defRPr>
            </a:lvl3pPr>
            <a:lvl4pPr>
              <a:defRPr sz="1000">
                <a:solidFill>
                  <a:schemeClr val="bg1"/>
                </a:solidFill>
                <a:latin typeface="Arial" pitchFamily="34" charset="0"/>
                <a:cs typeface="Arial" pitchFamily="34" charset="0"/>
              </a:defRPr>
            </a:lvl4pPr>
            <a:lvl5pPr>
              <a:defRPr sz="1000">
                <a:solidFill>
                  <a:schemeClr val="bg1"/>
                </a:solidFill>
                <a:latin typeface="Arial" pitchFamily="34" charset="0"/>
                <a:cs typeface="Arial" pitchFamily="34" charset="0"/>
              </a:defRPr>
            </a:lvl5pPr>
          </a:lstStyle>
          <a:p>
            <a:pPr lvl="0"/>
            <a:r>
              <a:rPr lang="en-ZA" noProof="0" dirty="0" smtClean="0"/>
              <a:t>www.pwc.com</a:t>
            </a:r>
            <a:endParaRPr lang="en-ZA" noProof="0" dirty="0"/>
          </a:p>
        </p:txBody>
      </p:sp>
      <p:grpSp>
        <p:nvGrpSpPr>
          <p:cNvPr id="16" name="Group 32"/>
          <p:cNvGrpSpPr/>
          <p:nvPr userDrawn="1"/>
        </p:nvGrpSpPr>
        <p:grpSpPr>
          <a:xfrm>
            <a:off x="968592" y="6170991"/>
            <a:ext cx="914400" cy="533479"/>
            <a:chOff x="518032" y="978681"/>
            <a:chExt cx="4572000" cy="2667393"/>
          </a:xfrm>
        </p:grpSpPr>
        <p:sp>
          <p:nvSpPr>
            <p:cNvPr id="17" name="Rectangle 37"/>
            <p:cNvSpPr>
              <a:spLocks noChangeArrowheads="1"/>
            </p:cNvSpPr>
            <p:nvPr userDrawn="1"/>
          </p:nvSpPr>
          <p:spPr bwMode="black">
            <a:xfrm>
              <a:off x="3295650" y="978681"/>
              <a:ext cx="1143000" cy="263229"/>
            </a:xfrm>
            <a:prstGeom prst="rect">
              <a:avLst/>
            </a:prstGeom>
            <a:solidFill>
              <a:srgbClr val="A10000"/>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a:p>
          </p:txBody>
        </p:sp>
        <p:sp>
          <p:nvSpPr>
            <p:cNvPr id="20" name="Freeform 7"/>
            <p:cNvSpPr>
              <a:spLocks noEditPoints="1"/>
            </p:cNvSpPr>
            <p:nvPr userDrawn="1"/>
          </p:nvSpPr>
          <p:spPr bwMode="black">
            <a:xfrm>
              <a:off x="518032" y="1922794"/>
              <a:ext cx="4572000" cy="1723280"/>
            </a:xfrm>
            <a:custGeom>
              <a:avLst/>
              <a:gdLst/>
              <a:ahLst/>
              <a:cxnLst>
                <a:cxn ang="0">
                  <a:pos x="581" y="233"/>
                </a:cxn>
                <a:cxn ang="0">
                  <a:pos x="538" y="949"/>
                </a:cxn>
                <a:cxn ang="0">
                  <a:pos x="630" y="946"/>
                </a:cxn>
                <a:cxn ang="0">
                  <a:pos x="793" y="880"/>
                </a:cxn>
                <a:cxn ang="0">
                  <a:pos x="886" y="728"/>
                </a:cxn>
                <a:cxn ang="0">
                  <a:pos x="905" y="505"/>
                </a:cxn>
                <a:cxn ang="0">
                  <a:pos x="850" y="329"/>
                </a:cxn>
                <a:cxn ang="0">
                  <a:pos x="727" y="241"/>
                </a:cxn>
                <a:cxn ang="0">
                  <a:pos x="521" y="3"/>
                </a:cxn>
                <a:cxn ang="0">
                  <a:pos x="643" y="74"/>
                </a:cxn>
                <a:cxn ang="0">
                  <a:pos x="761" y="24"/>
                </a:cxn>
                <a:cxn ang="0">
                  <a:pos x="855" y="9"/>
                </a:cxn>
                <a:cxn ang="0">
                  <a:pos x="1026" y="40"/>
                </a:cxn>
                <a:cxn ang="0">
                  <a:pos x="1180" y="172"/>
                </a:cxn>
                <a:cxn ang="0">
                  <a:pos x="1265" y="383"/>
                </a:cxn>
                <a:cxn ang="0">
                  <a:pos x="1265" y="641"/>
                </a:cxn>
                <a:cxn ang="0">
                  <a:pos x="1175" y="857"/>
                </a:cxn>
                <a:cxn ang="0">
                  <a:pos x="1005" y="1006"/>
                </a:cxn>
                <a:cxn ang="0">
                  <a:pos x="766" y="1074"/>
                </a:cxn>
                <a:cxn ang="0">
                  <a:pos x="601" y="1074"/>
                </a:cxn>
                <a:cxn ang="0">
                  <a:pos x="692" y="1447"/>
                </a:cxn>
                <a:cxn ang="0">
                  <a:pos x="171" y="1408"/>
                </a:cxn>
                <a:cxn ang="0">
                  <a:pos x="413" y="3"/>
                </a:cxn>
                <a:cxn ang="0">
                  <a:pos x="3876" y="20"/>
                </a:cxn>
                <a:cxn ang="0">
                  <a:pos x="4036" y="100"/>
                </a:cxn>
                <a:cxn ang="0">
                  <a:pos x="4113" y="232"/>
                </a:cxn>
                <a:cxn ang="0">
                  <a:pos x="4091" y="362"/>
                </a:cxn>
                <a:cxn ang="0">
                  <a:pos x="3995" y="436"/>
                </a:cxn>
                <a:cxn ang="0">
                  <a:pos x="3859" y="438"/>
                </a:cxn>
                <a:cxn ang="0">
                  <a:pos x="3757" y="114"/>
                </a:cxn>
                <a:cxn ang="0">
                  <a:pos x="3597" y="187"/>
                </a:cxn>
                <a:cxn ang="0">
                  <a:pos x="3508" y="339"/>
                </a:cxn>
                <a:cxn ang="0">
                  <a:pos x="3489" y="565"/>
                </a:cxn>
                <a:cxn ang="0">
                  <a:pos x="3547" y="753"/>
                </a:cxn>
                <a:cxn ang="0">
                  <a:pos x="3668" y="869"/>
                </a:cxn>
                <a:cxn ang="0">
                  <a:pos x="3821" y="896"/>
                </a:cxn>
                <a:cxn ang="0">
                  <a:pos x="3931" y="872"/>
                </a:cxn>
                <a:cxn ang="0">
                  <a:pos x="4079" y="810"/>
                </a:cxn>
                <a:cxn ang="0">
                  <a:pos x="4016" y="1024"/>
                </a:cxn>
                <a:cxn ang="0">
                  <a:pos x="3830" y="1080"/>
                </a:cxn>
                <a:cxn ang="0">
                  <a:pos x="3651" y="1095"/>
                </a:cxn>
                <a:cxn ang="0">
                  <a:pos x="3426" y="1060"/>
                </a:cxn>
                <a:cxn ang="0">
                  <a:pos x="3255" y="947"/>
                </a:cxn>
                <a:cxn ang="0">
                  <a:pos x="3140" y="772"/>
                </a:cxn>
                <a:cxn ang="0">
                  <a:pos x="3101" y="561"/>
                </a:cxn>
                <a:cxn ang="0">
                  <a:pos x="3153" y="318"/>
                </a:cxn>
                <a:cxn ang="0">
                  <a:pos x="3293" y="135"/>
                </a:cxn>
                <a:cxn ang="0">
                  <a:pos x="3508" y="27"/>
                </a:cxn>
                <a:cxn ang="0">
                  <a:pos x="2910" y="0"/>
                </a:cxn>
                <a:cxn ang="0">
                  <a:pos x="3040" y="52"/>
                </a:cxn>
                <a:cxn ang="0">
                  <a:pos x="3093" y="178"/>
                </a:cxn>
                <a:cxn ang="0">
                  <a:pos x="3071" y="277"/>
                </a:cxn>
                <a:cxn ang="0">
                  <a:pos x="3004" y="393"/>
                </a:cxn>
                <a:cxn ang="0">
                  <a:pos x="2876" y="561"/>
                </a:cxn>
                <a:cxn ang="0">
                  <a:pos x="1784" y="1078"/>
                </a:cxn>
                <a:cxn ang="0">
                  <a:pos x="1313" y="118"/>
                </a:cxn>
                <a:cxn ang="0">
                  <a:pos x="2247" y="25"/>
                </a:cxn>
                <a:cxn ang="0">
                  <a:pos x="2759" y="62"/>
                </a:cxn>
                <a:cxn ang="0">
                  <a:pos x="2872" y="4"/>
                </a:cxn>
              </a:cxnLst>
              <a:rect l="0" t="0" r="r" b="b"/>
              <a:pathLst>
                <a:path w="4127" h="1544">
                  <a:moveTo>
                    <a:pt x="640" y="229"/>
                  </a:moveTo>
                  <a:lnTo>
                    <a:pt x="622" y="229"/>
                  </a:lnTo>
                  <a:lnTo>
                    <a:pt x="603" y="230"/>
                  </a:lnTo>
                  <a:lnTo>
                    <a:pt x="581" y="233"/>
                  </a:lnTo>
                  <a:lnTo>
                    <a:pt x="553" y="235"/>
                  </a:lnTo>
                  <a:lnTo>
                    <a:pt x="521" y="241"/>
                  </a:lnTo>
                  <a:lnTo>
                    <a:pt x="521" y="947"/>
                  </a:lnTo>
                  <a:lnTo>
                    <a:pt x="538" y="949"/>
                  </a:lnTo>
                  <a:lnTo>
                    <a:pt x="553" y="949"/>
                  </a:lnTo>
                  <a:lnTo>
                    <a:pt x="566" y="949"/>
                  </a:lnTo>
                  <a:lnTo>
                    <a:pt x="578" y="949"/>
                  </a:lnTo>
                  <a:lnTo>
                    <a:pt x="630" y="946"/>
                  </a:lnTo>
                  <a:lnTo>
                    <a:pt x="677" y="937"/>
                  </a:lnTo>
                  <a:lnTo>
                    <a:pt x="720" y="924"/>
                  </a:lnTo>
                  <a:lnTo>
                    <a:pt x="758" y="905"/>
                  </a:lnTo>
                  <a:lnTo>
                    <a:pt x="793" y="880"/>
                  </a:lnTo>
                  <a:lnTo>
                    <a:pt x="824" y="850"/>
                  </a:lnTo>
                  <a:lnTo>
                    <a:pt x="849" y="815"/>
                  </a:lnTo>
                  <a:lnTo>
                    <a:pt x="870" y="775"/>
                  </a:lnTo>
                  <a:lnTo>
                    <a:pt x="886" y="728"/>
                  </a:lnTo>
                  <a:lnTo>
                    <a:pt x="897" y="678"/>
                  </a:lnTo>
                  <a:lnTo>
                    <a:pt x="905" y="622"/>
                  </a:lnTo>
                  <a:lnTo>
                    <a:pt x="907" y="561"/>
                  </a:lnTo>
                  <a:lnTo>
                    <a:pt x="905" y="505"/>
                  </a:lnTo>
                  <a:lnTo>
                    <a:pt x="897" y="452"/>
                  </a:lnTo>
                  <a:lnTo>
                    <a:pt x="886" y="407"/>
                  </a:lnTo>
                  <a:lnTo>
                    <a:pt x="870" y="366"/>
                  </a:lnTo>
                  <a:lnTo>
                    <a:pt x="850" y="329"/>
                  </a:lnTo>
                  <a:lnTo>
                    <a:pt x="826" y="299"/>
                  </a:lnTo>
                  <a:lnTo>
                    <a:pt x="797" y="274"/>
                  </a:lnTo>
                  <a:lnTo>
                    <a:pt x="763" y="254"/>
                  </a:lnTo>
                  <a:lnTo>
                    <a:pt x="727" y="241"/>
                  </a:lnTo>
                  <a:lnTo>
                    <a:pt x="686" y="232"/>
                  </a:lnTo>
                  <a:lnTo>
                    <a:pt x="640" y="229"/>
                  </a:lnTo>
                  <a:close/>
                  <a:moveTo>
                    <a:pt x="413" y="3"/>
                  </a:moveTo>
                  <a:lnTo>
                    <a:pt x="521" y="3"/>
                  </a:lnTo>
                  <a:lnTo>
                    <a:pt x="521" y="143"/>
                  </a:lnTo>
                  <a:lnTo>
                    <a:pt x="566" y="117"/>
                  </a:lnTo>
                  <a:lnTo>
                    <a:pt x="607" y="93"/>
                  </a:lnTo>
                  <a:lnTo>
                    <a:pt x="643" y="74"/>
                  </a:lnTo>
                  <a:lnTo>
                    <a:pt x="677" y="57"/>
                  </a:lnTo>
                  <a:lnTo>
                    <a:pt x="707" y="44"/>
                  </a:lnTo>
                  <a:lnTo>
                    <a:pt x="735" y="33"/>
                  </a:lnTo>
                  <a:lnTo>
                    <a:pt x="761" y="24"/>
                  </a:lnTo>
                  <a:lnTo>
                    <a:pt x="785" y="18"/>
                  </a:lnTo>
                  <a:lnTo>
                    <a:pt x="809" y="13"/>
                  </a:lnTo>
                  <a:lnTo>
                    <a:pt x="831" y="10"/>
                  </a:lnTo>
                  <a:lnTo>
                    <a:pt x="855" y="9"/>
                  </a:lnTo>
                  <a:lnTo>
                    <a:pt x="879" y="8"/>
                  </a:lnTo>
                  <a:lnTo>
                    <a:pt x="931" y="12"/>
                  </a:lnTo>
                  <a:lnTo>
                    <a:pt x="980" y="23"/>
                  </a:lnTo>
                  <a:lnTo>
                    <a:pt x="1026" y="40"/>
                  </a:lnTo>
                  <a:lnTo>
                    <a:pt x="1070" y="64"/>
                  </a:lnTo>
                  <a:lnTo>
                    <a:pt x="1110" y="94"/>
                  </a:lnTo>
                  <a:lnTo>
                    <a:pt x="1148" y="130"/>
                  </a:lnTo>
                  <a:lnTo>
                    <a:pt x="1180" y="172"/>
                  </a:lnTo>
                  <a:lnTo>
                    <a:pt x="1209" y="218"/>
                  </a:lnTo>
                  <a:lnTo>
                    <a:pt x="1233" y="268"/>
                  </a:lnTo>
                  <a:lnTo>
                    <a:pt x="1252" y="324"/>
                  </a:lnTo>
                  <a:lnTo>
                    <a:pt x="1265" y="383"/>
                  </a:lnTo>
                  <a:lnTo>
                    <a:pt x="1274" y="446"/>
                  </a:lnTo>
                  <a:lnTo>
                    <a:pt x="1278" y="512"/>
                  </a:lnTo>
                  <a:lnTo>
                    <a:pt x="1274" y="578"/>
                  </a:lnTo>
                  <a:lnTo>
                    <a:pt x="1265" y="641"/>
                  </a:lnTo>
                  <a:lnTo>
                    <a:pt x="1252" y="701"/>
                  </a:lnTo>
                  <a:lnTo>
                    <a:pt x="1232" y="756"/>
                  </a:lnTo>
                  <a:lnTo>
                    <a:pt x="1205" y="809"/>
                  </a:lnTo>
                  <a:lnTo>
                    <a:pt x="1175" y="857"/>
                  </a:lnTo>
                  <a:lnTo>
                    <a:pt x="1140" y="901"/>
                  </a:lnTo>
                  <a:lnTo>
                    <a:pt x="1099" y="941"/>
                  </a:lnTo>
                  <a:lnTo>
                    <a:pt x="1054" y="976"/>
                  </a:lnTo>
                  <a:lnTo>
                    <a:pt x="1005" y="1006"/>
                  </a:lnTo>
                  <a:lnTo>
                    <a:pt x="951" y="1031"/>
                  </a:lnTo>
                  <a:lnTo>
                    <a:pt x="894" y="1051"/>
                  </a:lnTo>
                  <a:lnTo>
                    <a:pt x="831" y="1065"/>
                  </a:lnTo>
                  <a:lnTo>
                    <a:pt x="766" y="1074"/>
                  </a:lnTo>
                  <a:lnTo>
                    <a:pt x="696" y="1078"/>
                  </a:lnTo>
                  <a:lnTo>
                    <a:pt x="670" y="1078"/>
                  </a:lnTo>
                  <a:lnTo>
                    <a:pt x="637" y="1076"/>
                  </a:lnTo>
                  <a:lnTo>
                    <a:pt x="601" y="1074"/>
                  </a:lnTo>
                  <a:lnTo>
                    <a:pt x="561" y="1071"/>
                  </a:lnTo>
                  <a:lnTo>
                    <a:pt x="521" y="1068"/>
                  </a:lnTo>
                  <a:lnTo>
                    <a:pt x="521" y="1408"/>
                  </a:lnTo>
                  <a:lnTo>
                    <a:pt x="692" y="1447"/>
                  </a:lnTo>
                  <a:lnTo>
                    <a:pt x="692" y="1544"/>
                  </a:lnTo>
                  <a:lnTo>
                    <a:pt x="18" y="1544"/>
                  </a:lnTo>
                  <a:lnTo>
                    <a:pt x="18" y="1447"/>
                  </a:lnTo>
                  <a:lnTo>
                    <a:pt x="171" y="1408"/>
                  </a:lnTo>
                  <a:lnTo>
                    <a:pt x="171" y="229"/>
                  </a:lnTo>
                  <a:lnTo>
                    <a:pt x="0" y="229"/>
                  </a:lnTo>
                  <a:lnTo>
                    <a:pt x="0" y="128"/>
                  </a:lnTo>
                  <a:lnTo>
                    <a:pt x="413" y="3"/>
                  </a:lnTo>
                  <a:close/>
                  <a:moveTo>
                    <a:pt x="3711" y="0"/>
                  </a:moveTo>
                  <a:lnTo>
                    <a:pt x="3770" y="3"/>
                  </a:lnTo>
                  <a:lnTo>
                    <a:pt x="3825" y="9"/>
                  </a:lnTo>
                  <a:lnTo>
                    <a:pt x="3876" y="20"/>
                  </a:lnTo>
                  <a:lnTo>
                    <a:pt x="3923" y="34"/>
                  </a:lnTo>
                  <a:lnTo>
                    <a:pt x="3965" y="53"/>
                  </a:lnTo>
                  <a:lnTo>
                    <a:pt x="4004" y="75"/>
                  </a:lnTo>
                  <a:lnTo>
                    <a:pt x="4036" y="100"/>
                  </a:lnTo>
                  <a:lnTo>
                    <a:pt x="4064" y="129"/>
                  </a:lnTo>
                  <a:lnTo>
                    <a:pt x="4086" y="160"/>
                  </a:lnTo>
                  <a:lnTo>
                    <a:pt x="4103" y="194"/>
                  </a:lnTo>
                  <a:lnTo>
                    <a:pt x="4113" y="232"/>
                  </a:lnTo>
                  <a:lnTo>
                    <a:pt x="4117" y="271"/>
                  </a:lnTo>
                  <a:lnTo>
                    <a:pt x="4114" y="304"/>
                  </a:lnTo>
                  <a:lnTo>
                    <a:pt x="4105" y="334"/>
                  </a:lnTo>
                  <a:lnTo>
                    <a:pt x="4091" y="362"/>
                  </a:lnTo>
                  <a:lnTo>
                    <a:pt x="4074" y="387"/>
                  </a:lnTo>
                  <a:lnTo>
                    <a:pt x="4051" y="407"/>
                  </a:lnTo>
                  <a:lnTo>
                    <a:pt x="4025" y="423"/>
                  </a:lnTo>
                  <a:lnTo>
                    <a:pt x="3995" y="436"/>
                  </a:lnTo>
                  <a:lnTo>
                    <a:pt x="3961" y="443"/>
                  </a:lnTo>
                  <a:lnTo>
                    <a:pt x="3925" y="446"/>
                  </a:lnTo>
                  <a:lnTo>
                    <a:pt x="3891" y="444"/>
                  </a:lnTo>
                  <a:lnTo>
                    <a:pt x="3859" y="438"/>
                  </a:lnTo>
                  <a:lnTo>
                    <a:pt x="3826" y="428"/>
                  </a:lnTo>
                  <a:lnTo>
                    <a:pt x="3792" y="413"/>
                  </a:lnTo>
                  <a:lnTo>
                    <a:pt x="3757" y="394"/>
                  </a:lnTo>
                  <a:lnTo>
                    <a:pt x="3757" y="114"/>
                  </a:lnTo>
                  <a:lnTo>
                    <a:pt x="3711" y="125"/>
                  </a:lnTo>
                  <a:lnTo>
                    <a:pt x="3668" y="140"/>
                  </a:lnTo>
                  <a:lnTo>
                    <a:pt x="3631" y="162"/>
                  </a:lnTo>
                  <a:lnTo>
                    <a:pt x="3597" y="187"/>
                  </a:lnTo>
                  <a:lnTo>
                    <a:pt x="3568" y="218"/>
                  </a:lnTo>
                  <a:lnTo>
                    <a:pt x="3543" y="253"/>
                  </a:lnTo>
                  <a:lnTo>
                    <a:pt x="3523" y="294"/>
                  </a:lnTo>
                  <a:lnTo>
                    <a:pt x="3508" y="339"/>
                  </a:lnTo>
                  <a:lnTo>
                    <a:pt x="3497" y="391"/>
                  </a:lnTo>
                  <a:lnTo>
                    <a:pt x="3489" y="447"/>
                  </a:lnTo>
                  <a:lnTo>
                    <a:pt x="3487" y="507"/>
                  </a:lnTo>
                  <a:lnTo>
                    <a:pt x="3489" y="565"/>
                  </a:lnTo>
                  <a:lnTo>
                    <a:pt x="3497" y="617"/>
                  </a:lnTo>
                  <a:lnTo>
                    <a:pt x="3509" y="667"/>
                  </a:lnTo>
                  <a:lnTo>
                    <a:pt x="3526" y="712"/>
                  </a:lnTo>
                  <a:lnTo>
                    <a:pt x="3547" y="753"/>
                  </a:lnTo>
                  <a:lnTo>
                    <a:pt x="3571" y="790"/>
                  </a:lnTo>
                  <a:lnTo>
                    <a:pt x="3600" y="821"/>
                  </a:lnTo>
                  <a:lnTo>
                    <a:pt x="3632" y="847"/>
                  </a:lnTo>
                  <a:lnTo>
                    <a:pt x="3668" y="869"/>
                  </a:lnTo>
                  <a:lnTo>
                    <a:pt x="3707" y="885"/>
                  </a:lnTo>
                  <a:lnTo>
                    <a:pt x="3750" y="894"/>
                  </a:lnTo>
                  <a:lnTo>
                    <a:pt x="3795" y="897"/>
                  </a:lnTo>
                  <a:lnTo>
                    <a:pt x="3821" y="896"/>
                  </a:lnTo>
                  <a:lnTo>
                    <a:pt x="3847" y="894"/>
                  </a:lnTo>
                  <a:lnTo>
                    <a:pt x="3874" y="889"/>
                  </a:lnTo>
                  <a:lnTo>
                    <a:pt x="3901" y="881"/>
                  </a:lnTo>
                  <a:lnTo>
                    <a:pt x="3931" y="872"/>
                  </a:lnTo>
                  <a:lnTo>
                    <a:pt x="3964" y="861"/>
                  </a:lnTo>
                  <a:lnTo>
                    <a:pt x="3999" y="846"/>
                  </a:lnTo>
                  <a:lnTo>
                    <a:pt x="4036" y="830"/>
                  </a:lnTo>
                  <a:lnTo>
                    <a:pt x="4079" y="810"/>
                  </a:lnTo>
                  <a:lnTo>
                    <a:pt x="4127" y="787"/>
                  </a:lnTo>
                  <a:lnTo>
                    <a:pt x="4127" y="976"/>
                  </a:lnTo>
                  <a:lnTo>
                    <a:pt x="4069" y="1001"/>
                  </a:lnTo>
                  <a:lnTo>
                    <a:pt x="4016" y="1024"/>
                  </a:lnTo>
                  <a:lnTo>
                    <a:pt x="3966" y="1041"/>
                  </a:lnTo>
                  <a:lnTo>
                    <a:pt x="3919" y="1058"/>
                  </a:lnTo>
                  <a:lnTo>
                    <a:pt x="3874" y="1070"/>
                  </a:lnTo>
                  <a:lnTo>
                    <a:pt x="3830" y="1080"/>
                  </a:lnTo>
                  <a:lnTo>
                    <a:pt x="3786" y="1086"/>
                  </a:lnTo>
                  <a:lnTo>
                    <a:pt x="3742" y="1091"/>
                  </a:lnTo>
                  <a:lnTo>
                    <a:pt x="3697" y="1094"/>
                  </a:lnTo>
                  <a:lnTo>
                    <a:pt x="3651" y="1095"/>
                  </a:lnTo>
                  <a:lnTo>
                    <a:pt x="3588" y="1093"/>
                  </a:lnTo>
                  <a:lnTo>
                    <a:pt x="3530" y="1086"/>
                  </a:lnTo>
                  <a:lnTo>
                    <a:pt x="3476" y="1075"/>
                  </a:lnTo>
                  <a:lnTo>
                    <a:pt x="3426" y="1060"/>
                  </a:lnTo>
                  <a:lnTo>
                    <a:pt x="3378" y="1039"/>
                  </a:lnTo>
                  <a:lnTo>
                    <a:pt x="3334" y="1014"/>
                  </a:lnTo>
                  <a:lnTo>
                    <a:pt x="3294" y="984"/>
                  </a:lnTo>
                  <a:lnTo>
                    <a:pt x="3255" y="947"/>
                  </a:lnTo>
                  <a:lnTo>
                    <a:pt x="3219" y="907"/>
                  </a:lnTo>
                  <a:lnTo>
                    <a:pt x="3188" y="865"/>
                  </a:lnTo>
                  <a:lnTo>
                    <a:pt x="3162" y="820"/>
                  </a:lnTo>
                  <a:lnTo>
                    <a:pt x="3140" y="772"/>
                  </a:lnTo>
                  <a:lnTo>
                    <a:pt x="3124" y="722"/>
                  </a:lnTo>
                  <a:lnTo>
                    <a:pt x="3111" y="670"/>
                  </a:lnTo>
                  <a:lnTo>
                    <a:pt x="3104" y="616"/>
                  </a:lnTo>
                  <a:lnTo>
                    <a:pt x="3101" y="561"/>
                  </a:lnTo>
                  <a:lnTo>
                    <a:pt x="3105" y="494"/>
                  </a:lnTo>
                  <a:lnTo>
                    <a:pt x="3115" y="433"/>
                  </a:lnTo>
                  <a:lnTo>
                    <a:pt x="3130" y="373"/>
                  </a:lnTo>
                  <a:lnTo>
                    <a:pt x="3153" y="318"/>
                  </a:lnTo>
                  <a:lnTo>
                    <a:pt x="3179" y="267"/>
                  </a:lnTo>
                  <a:lnTo>
                    <a:pt x="3213" y="219"/>
                  </a:lnTo>
                  <a:lnTo>
                    <a:pt x="3250" y="175"/>
                  </a:lnTo>
                  <a:lnTo>
                    <a:pt x="3293" y="135"/>
                  </a:lnTo>
                  <a:lnTo>
                    <a:pt x="3341" y="102"/>
                  </a:lnTo>
                  <a:lnTo>
                    <a:pt x="3392" y="72"/>
                  </a:lnTo>
                  <a:lnTo>
                    <a:pt x="3448" y="47"/>
                  </a:lnTo>
                  <a:lnTo>
                    <a:pt x="3508" y="27"/>
                  </a:lnTo>
                  <a:lnTo>
                    <a:pt x="3573" y="12"/>
                  </a:lnTo>
                  <a:lnTo>
                    <a:pt x="3640" y="3"/>
                  </a:lnTo>
                  <a:lnTo>
                    <a:pt x="3711" y="0"/>
                  </a:lnTo>
                  <a:close/>
                  <a:moveTo>
                    <a:pt x="2910" y="0"/>
                  </a:moveTo>
                  <a:lnTo>
                    <a:pt x="2948" y="4"/>
                  </a:lnTo>
                  <a:lnTo>
                    <a:pt x="2983" y="14"/>
                  </a:lnTo>
                  <a:lnTo>
                    <a:pt x="3014" y="30"/>
                  </a:lnTo>
                  <a:lnTo>
                    <a:pt x="3040" y="52"/>
                  </a:lnTo>
                  <a:lnTo>
                    <a:pt x="3063" y="78"/>
                  </a:lnTo>
                  <a:lnTo>
                    <a:pt x="3079" y="109"/>
                  </a:lnTo>
                  <a:lnTo>
                    <a:pt x="3089" y="142"/>
                  </a:lnTo>
                  <a:lnTo>
                    <a:pt x="3093" y="178"/>
                  </a:lnTo>
                  <a:lnTo>
                    <a:pt x="3091" y="203"/>
                  </a:lnTo>
                  <a:lnTo>
                    <a:pt x="3088" y="227"/>
                  </a:lnTo>
                  <a:lnTo>
                    <a:pt x="3081" y="252"/>
                  </a:lnTo>
                  <a:lnTo>
                    <a:pt x="3071" y="277"/>
                  </a:lnTo>
                  <a:lnTo>
                    <a:pt x="3060" y="303"/>
                  </a:lnTo>
                  <a:lnTo>
                    <a:pt x="3044" y="331"/>
                  </a:lnTo>
                  <a:lnTo>
                    <a:pt x="3025" y="361"/>
                  </a:lnTo>
                  <a:lnTo>
                    <a:pt x="3004" y="393"/>
                  </a:lnTo>
                  <a:lnTo>
                    <a:pt x="2978" y="429"/>
                  </a:lnTo>
                  <a:lnTo>
                    <a:pt x="2948" y="468"/>
                  </a:lnTo>
                  <a:lnTo>
                    <a:pt x="2914" y="512"/>
                  </a:lnTo>
                  <a:lnTo>
                    <a:pt x="2876" y="561"/>
                  </a:lnTo>
                  <a:lnTo>
                    <a:pt x="2472" y="1078"/>
                  </a:lnTo>
                  <a:lnTo>
                    <a:pt x="2182" y="1078"/>
                  </a:lnTo>
                  <a:lnTo>
                    <a:pt x="2182" y="424"/>
                  </a:lnTo>
                  <a:lnTo>
                    <a:pt x="1784" y="1078"/>
                  </a:lnTo>
                  <a:lnTo>
                    <a:pt x="1518" y="1078"/>
                  </a:lnTo>
                  <a:lnTo>
                    <a:pt x="1518" y="234"/>
                  </a:lnTo>
                  <a:lnTo>
                    <a:pt x="1313" y="214"/>
                  </a:lnTo>
                  <a:lnTo>
                    <a:pt x="1313" y="118"/>
                  </a:lnTo>
                  <a:lnTo>
                    <a:pt x="1690" y="25"/>
                  </a:lnTo>
                  <a:lnTo>
                    <a:pt x="1832" y="25"/>
                  </a:lnTo>
                  <a:lnTo>
                    <a:pt x="1832" y="713"/>
                  </a:lnTo>
                  <a:lnTo>
                    <a:pt x="2247" y="25"/>
                  </a:lnTo>
                  <a:lnTo>
                    <a:pt x="2497" y="25"/>
                  </a:lnTo>
                  <a:lnTo>
                    <a:pt x="2497" y="822"/>
                  </a:lnTo>
                  <a:lnTo>
                    <a:pt x="2759" y="473"/>
                  </a:lnTo>
                  <a:lnTo>
                    <a:pt x="2759" y="62"/>
                  </a:lnTo>
                  <a:lnTo>
                    <a:pt x="2779" y="44"/>
                  </a:lnTo>
                  <a:lnTo>
                    <a:pt x="2806" y="27"/>
                  </a:lnTo>
                  <a:lnTo>
                    <a:pt x="2837" y="13"/>
                  </a:lnTo>
                  <a:lnTo>
                    <a:pt x="2872" y="4"/>
                  </a:lnTo>
                  <a:lnTo>
                    <a:pt x="2910"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noProof="0"/>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Empty no Footer">
    <p:spTree>
      <p:nvGrpSpPr>
        <p:cNvPr id="1" name=""/>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ZA" smtClean="0"/>
              <a:t>June 2017</a:t>
            </a:r>
            <a:endParaRPr lang="en-ZA"/>
          </a:p>
        </p:txBody>
      </p:sp>
      <p:sp>
        <p:nvSpPr>
          <p:cNvPr id="3" name="Footer Placeholder 2"/>
          <p:cNvSpPr>
            <a:spLocks noGrp="1"/>
          </p:cNvSpPr>
          <p:nvPr>
            <p:ph type="ftr" sz="quarter" idx="11"/>
          </p:nvPr>
        </p:nvSpPr>
        <p:spPr/>
        <p:txBody>
          <a:bodyPr/>
          <a:lstStyle/>
          <a:p>
            <a:r>
              <a:rPr lang="en-ZA" smtClean="0"/>
              <a:t>Hotels Outlook: 2017 - 2021</a:t>
            </a:r>
            <a:endParaRPr lang="en-ZA"/>
          </a:p>
        </p:txBody>
      </p:sp>
      <p:sp>
        <p:nvSpPr>
          <p:cNvPr id="4" name="Slide Number Placeholder 3"/>
          <p:cNvSpPr>
            <a:spLocks noGrp="1"/>
          </p:cNvSpPr>
          <p:nvPr>
            <p:ph type="sldNum" sz="quarter" idx="12"/>
          </p:nvPr>
        </p:nvSpPr>
        <p:spPr/>
        <p:txBody>
          <a:bodyPr/>
          <a:lstStyle/>
          <a:p>
            <a:fld id="{D6812397-039D-4DBF-A7D1-8231908880F6}" type="slidenum">
              <a:rPr lang="en-ZA" smtClean="0"/>
              <a:pPr/>
              <a:t>‹#›</a:t>
            </a:fld>
            <a:endParaRPr lang="en-ZA"/>
          </a:p>
        </p:txBody>
      </p:sp>
      <p:sp>
        <p:nvSpPr>
          <p:cNvPr id="5" name="PwCFirm"/>
          <p:cNvSpPr txBox="1"/>
          <p:nvPr userDrawn="1"/>
        </p:nvSpPr>
        <p:spPr>
          <a:xfrm>
            <a:off x="533400" y="6477000"/>
            <a:ext cx="2590800" cy="152401"/>
          </a:xfrm>
          <a:prstGeom prst="rect">
            <a:avLst/>
          </a:prstGeom>
          <a:noFill/>
        </p:spPr>
        <p:txBody>
          <a:bodyPr vert="horz" wrap="square" lIns="0" tIns="0" rIns="0" bIns="0" rtlCol="0">
            <a:noAutofit/>
          </a:bodyPr>
          <a:lstStyle/>
          <a:p>
            <a:pPr indent="-274320" algn="l">
              <a:lnSpc>
                <a:spcPct val="100000"/>
              </a:lnSpc>
              <a:spcBef>
                <a:spcPct val="0"/>
              </a:spcBef>
              <a:spcAft>
                <a:spcPct val="0"/>
              </a:spcAft>
            </a:pPr>
            <a:r>
              <a:rPr kumimoji="0" lang="en-ZA" sz="1000" b="0" i="0" u="none" baseline="0" smtClean="0">
                <a:latin typeface="Arial" panose="020B0604020202020204" pitchFamily="34" charset="0"/>
              </a:rPr>
              <a:t>PwC</a:t>
            </a:r>
            <a:endParaRPr kumimoji="0" lang="en-ZA" sz="1000" b="0" i="0" u="none" baseline="0" dirty="0" err="1" smtClean="0">
              <a:latin typeface="Arial" panose="020B0604020202020204" pitchFamily="34" charset="0"/>
            </a:endParaRPr>
          </a:p>
        </p:txBody>
      </p:sp>
    </p:spTree>
  </p:cSld>
  <p:clrMapOvr>
    <a:masterClrMapping/>
  </p:clrMapOvr>
  <p:hf hdr="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Key poi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685800"/>
            <a:ext cx="8077200" cy="914400"/>
          </a:xfrm>
        </p:spPr>
        <p:txBody>
          <a:bodyPr/>
          <a:lstStyle>
            <a:lvl1pPr>
              <a:lnSpc>
                <a:spcPct val="100000"/>
              </a:lnSpc>
              <a:defRPr baseline="0">
                <a:solidFill>
                  <a:schemeClr val="tx1"/>
                </a:solidFill>
              </a:defRPr>
            </a:lvl1pPr>
          </a:lstStyle>
          <a:p>
            <a:r>
              <a:rPr lang="en-ZA" noProof="0" dirty="0" smtClean="0"/>
              <a:t>Click to edit Master title style</a:t>
            </a:r>
            <a:endParaRPr lang="en-ZA" noProof="0" dirty="0"/>
          </a:p>
        </p:txBody>
      </p:sp>
      <p:cxnSp>
        <p:nvCxnSpPr>
          <p:cNvPr id="11" name="Shape 10"/>
          <p:cNvCxnSpPr/>
          <p:nvPr/>
        </p:nvCxnSpPr>
        <p:spPr>
          <a:xfrm rot="5400000" flipH="1" flipV="1">
            <a:off x="4419601" y="-3429000"/>
            <a:ext cx="152399" cy="8229600"/>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Content Placeholder 26"/>
          <p:cNvSpPr>
            <a:spLocks noGrp="1"/>
          </p:cNvSpPr>
          <p:nvPr>
            <p:ph sz="quarter" idx="15"/>
          </p:nvPr>
        </p:nvSpPr>
        <p:spPr>
          <a:xfrm>
            <a:off x="533400" y="1752600"/>
            <a:ext cx="8077200" cy="4419600"/>
          </a:xfrm>
        </p:spPr>
        <p:txBody>
          <a:bodyPr/>
          <a:lstStyle>
            <a:lvl1pPr>
              <a:defRPr sz="3200" baseline="0">
                <a:solidFill>
                  <a:schemeClr val="tx2"/>
                </a:solidFill>
              </a:defRPr>
            </a:lvl1pPr>
            <a:lvl2pPr>
              <a:buClr>
                <a:schemeClr val="tx2"/>
              </a:buClr>
              <a:defRPr sz="3200">
                <a:solidFill>
                  <a:schemeClr val="tx2"/>
                </a:solidFill>
              </a:defRPr>
            </a:lvl2pPr>
            <a:lvl3pPr>
              <a:buClr>
                <a:schemeClr val="tx2"/>
              </a:buClr>
              <a:defRPr sz="3200">
                <a:solidFill>
                  <a:schemeClr val="tx2"/>
                </a:solidFill>
              </a:defRPr>
            </a:lvl3pPr>
            <a:lvl4pPr>
              <a:buClr>
                <a:schemeClr val="tx2"/>
              </a:buClr>
              <a:defRPr sz="3200">
                <a:solidFill>
                  <a:schemeClr val="tx2"/>
                </a:solidFill>
              </a:defRPr>
            </a:lvl4pPr>
            <a:lvl5pPr>
              <a:buClr>
                <a:schemeClr val="tx2"/>
              </a:buClr>
              <a:defRPr sz="3200">
                <a:solidFill>
                  <a:schemeClr val="tx2"/>
                </a:solidFill>
              </a:defRPr>
            </a:lvl5pPr>
            <a:lvl6pPr>
              <a:buClr>
                <a:schemeClr val="tx2"/>
              </a:buClr>
              <a:defRPr sz="3200" baseline="0">
                <a:solidFill>
                  <a:schemeClr val="tx2"/>
                </a:solidFill>
              </a:defRPr>
            </a:lvl6pPr>
            <a:lvl7pPr>
              <a:buClr>
                <a:schemeClr val="tx2"/>
              </a:buClr>
              <a:buAutoNum type="alphaLcPeriod"/>
              <a:defRPr sz="3200" baseline="0">
                <a:solidFill>
                  <a:schemeClr val="tx2"/>
                </a:solidFill>
              </a:defRPr>
            </a:lvl7pPr>
            <a:lvl8pPr>
              <a:buClr>
                <a:schemeClr val="tx2"/>
              </a:buClr>
              <a:buNone/>
              <a:defRPr sz="3200">
                <a:solidFill>
                  <a:schemeClr val="tx2"/>
                </a:solidFill>
              </a:defRPr>
            </a:lvl8pPr>
            <a:lvl9pPr>
              <a:defRPr sz="3200"/>
            </a:lvl9pPr>
          </a:lstStyle>
          <a:p>
            <a:pPr lvl="0"/>
            <a:r>
              <a:rPr lang="en-ZA" noProof="0" dirty="0" smtClean="0"/>
              <a:t>Click to edit Master text styles</a:t>
            </a:r>
          </a:p>
          <a:p>
            <a:pPr lvl="1"/>
            <a:r>
              <a:rPr lang="en-ZA" noProof="0" dirty="0" smtClean="0"/>
              <a:t>Second level</a:t>
            </a:r>
          </a:p>
          <a:p>
            <a:pPr lvl="2"/>
            <a:r>
              <a:rPr lang="en-ZA" noProof="0" dirty="0" smtClean="0"/>
              <a:t>Third level</a:t>
            </a:r>
          </a:p>
          <a:p>
            <a:pPr lvl="3"/>
            <a:r>
              <a:rPr lang="en-ZA" noProof="0" dirty="0" smtClean="0"/>
              <a:t>Fourth level</a:t>
            </a:r>
          </a:p>
          <a:p>
            <a:pPr lvl="4"/>
            <a:r>
              <a:rPr lang="en-ZA" noProof="0" dirty="0" smtClean="0"/>
              <a:t>Fifth level</a:t>
            </a:r>
            <a:endParaRPr lang="en-ZA" noProof="0" dirty="0"/>
          </a:p>
        </p:txBody>
      </p:sp>
      <p:sp>
        <p:nvSpPr>
          <p:cNvPr id="3" name="Date Placeholder 2"/>
          <p:cNvSpPr>
            <a:spLocks noGrp="1"/>
          </p:cNvSpPr>
          <p:nvPr>
            <p:ph type="dt" sz="half" idx="16"/>
          </p:nvPr>
        </p:nvSpPr>
        <p:spPr/>
        <p:txBody>
          <a:bodyPr/>
          <a:lstStyle/>
          <a:p>
            <a:r>
              <a:rPr lang="en-ZA" smtClean="0"/>
              <a:t>June 2017</a:t>
            </a:r>
            <a:endParaRPr lang="en-ZA"/>
          </a:p>
        </p:txBody>
      </p:sp>
      <p:sp>
        <p:nvSpPr>
          <p:cNvPr id="4" name="Footer Placeholder 3"/>
          <p:cNvSpPr>
            <a:spLocks noGrp="1"/>
          </p:cNvSpPr>
          <p:nvPr>
            <p:ph type="ftr" sz="quarter" idx="17"/>
          </p:nvPr>
        </p:nvSpPr>
        <p:spPr/>
        <p:txBody>
          <a:bodyPr/>
          <a:lstStyle/>
          <a:p>
            <a:r>
              <a:rPr lang="en-ZA" smtClean="0"/>
              <a:t>Hotels Outlook: 2017 - 2021</a:t>
            </a:r>
            <a:endParaRPr lang="en-ZA"/>
          </a:p>
        </p:txBody>
      </p:sp>
      <p:sp>
        <p:nvSpPr>
          <p:cNvPr id="5" name="Slide Number Placeholder 4"/>
          <p:cNvSpPr>
            <a:spLocks noGrp="1"/>
          </p:cNvSpPr>
          <p:nvPr>
            <p:ph type="sldNum" sz="quarter" idx="18"/>
          </p:nvPr>
        </p:nvSpPr>
        <p:spPr/>
        <p:txBody>
          <a:bodyPr/>
          <a:lstStyle/>
          <a:p>
            <a:fld id="{0546316F-1BF3-4AD9-A1DC-DFE1C781B04C}" type="slidenum">
              <a:rPr lang="en-ZA" smtClean="0"/>
              <a:pPr/>
              <a:t>‹#›</a:t>
            </a:fld>
            <a:endParaRPr lang="en-ZA"/>
          </a:p>
        </p:txBody>
      </p:sp>
      <p:sp>
        <p:nvSpPr>
          <p:cNvPr id="6" name="PwCFirm"/>
          <p:cNvSpPr txBox="1"/>
          <p:nvPr userDrawn="1"/>
        </p:nvSpPr>
        <p:spPr>
          <a:xfrm>
            <a:off x="533400" y="6477000"/>
            <a:ext cx="2590800" cy="152401"/>
          </a:xfrm>
          <a:prstGeom prst="rect">
            <a:avLst/>
          </a:prstGeom>
          <a:noFill/>
        </p:spPr>
        <p:txBody>
          <a:bodyPr vert="horz" wrap="square" lIns="0" tIns="0" rIns="0" bIns="0" rtlCol="0">
            <a:noAutofit/>
          </a:bodyPr>
          <a:lstStyle/>
          <a:p>
            <a:pPr indent="-274320" algn="l">
              <a:lnSpc>
                <a:spcPct val="100000"/>
              </a:lnSpc>
              <a:spcBef>
                <a:spcPct val="0"/>
              </a:spcBef>
              <a:spcAft>
                <a:spcPct val="0"/>
              </a:spcAft>
            </a:pPr>
            <a:r>
              <a:rPr kumimoji="0" lang="en-ZA" sz="1000" b="0" i="0" u="none" baseline="0" smtClean="0">
                <a:latin typeface="Arial" panose="020B0604020202020204" pitchFamily="34" charset="0"/>
              </a:rPr>
              <a:t>PwC</a:t>
            </a:r>
            <a:endParaRPr kumimoji="0" lang="en-ZA" sz="1000" b="0" i="0" u="none" baseline="0" dirty="0" err="1" smtClean="0">
              <a:latin typeface="Arial" panose="020B0604020202020204" pitchFamily="34" charset="0"/>
            </a:endParaRPr>
          </a:p>
        </p:txBody>
      </p:sp>
    </p:spTree>
  </p:cSld>
  <p:clrMapOvr>
    <a:masterClrMapping/>
  </p:clrMapOvr>
  <p:hf hdr="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Key point: Colour">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685800"/>
            <a:ext cx="8077200" cy="914400"/>
          </a:xfrm>
        </p:spPr>
        <p:txBody>
          <a:bodyPr/>
          <a:lstStyle>
            <a:lvl1pPr>
              <a:lnSpc>
                <a:spcPct val="100000"/>
              </a:lnSpc>
              <a:defRPr baseline="0">
                <a:solidFill>
                  <a:schemeClr val="bg1"/>
                </a:solidFill>
              </a:defRPr>
            </a:lvl1pPr>
          </a:lstStyle>
          <a:p>
            <a:r>
              <a:rPr lang="en-ZA" noProof="0" dirty="0" smtClean="0"/>
              <a:t>Click to edit Master title style</a:t>
            </a:r>
            <a:endParaRPr lang="en-ZA" noProof="0" dirty="0"/>
          </a:p>
        </p:txBody>
      </p:sp>
      <p:sp>
        <p:nvSpPr>
          <p:cNvPr id="3" name="Content Placeholder 2"/>
          <p:cNvSpPr>
            <a:spLocks noGrp="1"/>
          </p:cNvSpPr>
          <p:nvPr>
            <p:ph idx="1"/>
          </p:nvPr>
        </p:nvSpPr>
        <p:spPr>
          <a:xfrm>
            <a:off x="533400" y="1752600"/>
            <a:ext cx="8077200" cy="4419600"/>
          </a:xfrm>
        </p:spPr>
        <p:txBody>
          <a:bodyPr>
            <a:noAutofit/>
          </a:bodyPr>
          <a:lstStyle>
            <a:lvl1pPr>
              <a:lnSpc>
                <a:spcPts val="3600"/>
              </a:lnSpc>
              <a:spcBef>
                <a:spcPts val="0"/>
              </a:spcBef>
              <a:spcAft>
                <a:spcPts val="600"/>
              </a:spcAft>
              <a:defRPr sz="3200" baseline="0">
                <a:solidFill>
                  <a:schemeClr val="bg1"/>
                </a:solidFill>
              </a:defRPr>
            </a:lvl1pPr>
            <a:lvl2pPr marL="444500" indent="-263525">
              <a:lnSpc>
                <a:spcPts val="3600"/>
              </a:lnSpc>
              <a:spcBef>
                <a:spcPts val="0"/>
              </a:spcBef>
              <a:spcAft>
                <a:spcPts val="600"/>
              </a:spcAft>
              <a:buClr>
                <a:schemeClr val="bg1"/>
              </a:buClr>
              <a:defRPr sz="3200">
                <a:solidFill>
                  <a:schemeClr val="bg1"/>
                </a:solidFill>
              </a:defRPr>
            </a:lvl2pPr>
            <a:lvl3pPr marL="714375" indent="-266700">
              <a:lnSpc>
                <a:spcPts val="3600"/>
              </a:lnSpc>
              <a:spcBef>
                <a:spcPts val="0"/>
              </a:spcBef>
              <a:spcAft>
                <a:spcPts val="600"/>
              </a:spcAft>
              <a:buClr>
                <a:schemeClr val="bg1"/>
              </a:buClr>
              <a:defRPr sz="3200">
                <a:solidFill>
                  <a:schemeClr val="bg1"/>
                </a:solidFill>
              </a:defRPr>
            </a:lvl3pPr>
            <a:lvl4pPr marL="984250" indent="-266700">
              <a:lnSpc>
                <a:spcPts val="3600"/>
              </a:lnSpc>
              <a:spcBef>
                <a:spcPts val="0"/>
              </a:spcBef>
              <a:spcAft>
                <a:spcPts val="600"/>
              </a:spcAft>
              <a:buClr>
                <a:schemeClr val="bg1"/>
              </a:buClr>
              <a:defRPr sz="3200">
                <a:solidFill>
                  <a:schemeClr val="bg1"/>
                </a:solidFill>
              </a:defRPr>
            </a:lvl4pPr>
            <a:lvl5pPr marL="1341438" indent="-266700">
              <a:lnSpc>
                <a:spcPts val="3600"/>
              </a:lnSpc>
              <a:spcBef>
                <a:spcPts val="0"/>
              </a:spcBef>
              <a:spcAft>
                <a:spcPts val="600"/>
              </a:spcAft>
              <a:buClr>
                <a:schemeClr val="bg1"/>
              </a:buClr>
              <a:defRPr sz="3200">
                <a:solidFill>
                  <a:schemeClr val="bg1"/>
                </a:solidFill>
              </a:defRPr>
            </a:lvl5pPr>
            <a:lvl6pPr marL="1611313" indent="-271463">
              <a:lnSpc>
                <a:spcPts val="3600"/>
              </a:lnSpc>
              <a:spcBef>
                <a:spcPts val="0"/>
              </a:spcBef>
              <a:spcAft>
                <a:spcPts val="60"/>
              </a:spcAft>
              <a:buClr>
                <a:schemeClr val="bg1"/>
              </a:buClr>
              <a:buFont typeface="Arial" pitchFamily="34" charset="0"/>
              <a:buNone/>
              <a:defRPr sz="2800">
                <a:solidFill>
                  <a:schemeClr val="bg1"/>
                </a:solidFill>
              </a:defRPr>
            </a:lvl6pPr>
            <a:lvl7pPr>
              <a:defRPr sz="2800">
                <a:solidFill>
                  <a:schemeClr val="bg1"/>
                </a:solidFill>
              </a:defRPr>
            </a:lvl7pPr>
            <a:lvl8pPr>
              <a:lnSpc>
                <a:spcPts val="3600"/>
              </a:lnSpc>
              <a:defRPr sz="2800">
                <a:solidFill>
                  <a:schemeClr val="bg1"/>
                </a:solidFill>
              </a:defRPr>
            </a:lvl8pPr>
            <a:lvl9pPr>
              <a:defRPr sz="2800">
                <a:solidFill>
                  <a:schemeClr val="bg1"/>
                </a:solidFill>
              </a:defRPr>
            </a:lvl9pPr>
          </a:lstStyle>
          <a:p>
            <a:pPr lvl="0"/>
            <a:r>
              <a:rPr lang="en-ZA" noProof="0" dirty="0" smtClean="0"/>
              <a:t>Click to edit Master text styles</a:t>
            </a:r>
          </a:p>
          <a:p>
            <a:pPr lvl="1"/>
            <a:r>
              <a:rPr lang="en-ZA" noProof="0" dirty="0" smtClean="0"/>
              <a:t>Second level</a:t>
            </a:r>
          </a:p>
          <a:p>
            <a:pPr lvl="2"/>
            <a:r>
              <a:rPr lang="en-ZA" noProof="0" dirty="0" smtClean="0"/>
              <a:t>Third level</a:t>
            </a:r>
          </a:p>
          <a:p>
            <a:pPr lvl="3"/>
            <a:r>
              <a:rPr lang="en-ZA" noProof="0" dirty="0" smtClean="0"/>
              <a:t>Fourth level</a:t>
            </a:r>
          </a:p>
          <a:p>
            <a:pPr lvl="4"/>
            <a:r>
              <a:rPr lang="en-ZA" noProof="0" dirty="0" smtClean="0"/>
              <a:t>Fifth level</a:t>
            </a:r>
          </a:p>
        </p:txBody>
      </p:sp>
      <p:cxnSp>
        <p:nvCxnSpPr>
          <p:cNvPr id="11" name="Shape 10"/>
          <p:cNvCxnSpPr/>
          <p:nvPr/>
        </p:nvCxnSpPr>
        <p:spPr>
          <a:xfrm rot="5400000" flipH="1" flipV="1">
            <a:off x="4419601" y="-3429000"/>
            <a:ext cx="152399" cy="8229600"/>
          </a:xfrm>
          <a:prstGeom prst="bentConnector2">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Date Placeholder 3"/>
          <p:cNvSpPr>
            <a:spLocks noGrp="1"/>
          </p:cNvSpPr>
          <p:nvPr>
            <p:ph type="dt" sz="half" idx="10"/>
          </p:nvPr>
        </p:nvSpPr>
        <p:spPr/>
        <p:txBody>
          <a:bodyPr/>
          <a:lstStyle>
            <a:lvl1pPr>
              <a:defRPr>
                <a:solidFill>
                  <a:schemeClr val="lt1"/>
                </a:solidFill>
              </a:defRPr>
            </a:lvl1pPr>
          </a:lstStyle>
          <a:p>
            <a:r>
              <a:rPr lang="en-ZA" smtClean="0"/>
              <a:t>June 2017</a:t>
            </a:r>
            <a:endParaRPr lang="en-ZA"/>
          </a:p>
        </p:txBody>
      </p:sp>
      <p:sp>
        <p:nvSpPr>
          <p:cNvPr id="5" name="Footer Placeholder 4"/>
          <p:cNvSpPr>
            <a:spLocks noGrp="1"/>
          </p:cNvSpPr>
          <p:nvPr>
            <p:ph type="ftr" sz="quarter" idx="11"/>
          </p:nvPr>
        </p:nvSpPr>
        <p:spPr/>
        <p:txBody>
          <a:bodyPr/>
          <a:lstStyle>
            <a:lvl1pPr>
              <a:defRPr>
                <a:solidFill>
                  <a:schemeClr val="lt1"/>
                </a:solidFill>
              </a:defRPr>
            </a:lvl1pPr>
          </a:lstStyle>
          <a:p>
            <a:r>
              <a:rPr lang="en-ZA" smtClean="0"/>
              <a:t>Hotels Outlook: 2017 - 2021</a:t>
            </a:r>
            <a:endParaRPr lang="en-ZA"/>
          </a:p>
        </p:txBody>
      </p:sp>
      <p:sp>
        <p:nvSpPr>
          <p:cNvPr id="6" name="Slide Number Placeholder 5"/>
          <p:cNvSpPr>
            <a:spLocks noGrp="1"/>
          </p:cNvSpPr>
          <p:nvPr>
            <p:ph type="sldNum" sz="quarter" idx="12"/>
          </p:nvPr>
        </p:nvSpPr>
        <p:spPr/>
        <p:txBody>
          <a:bodyPr/>
          <a:lstStyle>
            <a:lvl1pPr>
              <a:defRPr>
                <a:solidFill>
                  <a:schemeClr val="lt1"/>
                </a:solidFill>
              </a:defRPr>
            </a:lvl1pPr>
          </a:lstStyle>
          <a:p>
            <a:fld id="{65BC42AD-FA64-415A-9992-95855686D27B}" type="slidenum">
              <a:rPr lang="en-ZA" smtClean="0"/>
              <a:pPr/>
              <a:t>‹#›</a:t>
            </a:fld>
            <a:endParaRPr lang="en-ZA"/>
          </a:p>
        </p:txBody>
      </p:sp>
      <p:sp>
        <p:nvSpPr>
          <p:cNvPr id="7" name="PwCFirm"/>
          <p:cNvSpPr txBox="1"/>
          <p:nvPr userDrawn="1"/>
        </p:nvSpPr>
        <p:spPr>
          <a:xfrm>
            <a:off x="533400" y="6477000"/>
            <a:ext cx="2590800" cy="152401"/>
          </a:xfrm>
          <a:prstGeom prst="rect">
            <a:avLst/>
          </a:prstGeom>
          <a:noFill/>
        </p:spPr>
        <p:txBody>
          <a:bodyPr vert="horz" wrap="square" lIns="0" tIns="0" rIns="0" bIns="0" rtlCol="0">
            <a:noAutofit/>
          </a:bodyPr>
          <a:lstStyle/>
          <a:p>
            <a:pPr indent="-274320" algn="l">
              <a:lnSpc>
                <a:spcPct val="100000"/>
              </a:lnSpc>
              <a:spcBef>
                <a:spcPct val="0"/>
              </a:spcBef>
              <a:spcAft>
                <a:spcPct val="0"/>
              </a:spcAft>
            </a:pPr>
            <a:r>
              <a:rPr kumimoji="0" lang="en-ZA" sz="1000" b="0" i="0" u="none" baseline="0" smtClean="0">
                <a:solidFill>
                  <a:schemeClr val="lt1"/>
                </a:solidFill>
                <a:latin typeface="Arial" panose="020B0604020202020204" pitchFamily="34" charset="0"/>
              </a:rPr>
              <a:t>PwC</a:t>
            </a:r>
            <a:endParaRPr kumimoji="0" lang="en-ZA" sz="1000" b="0" i="0" u="none" baseline="0" dirty="0" err="1" smtClean="0">
              <a:solidFill>
                <a:schemeClr val="lt1"/>
              </a:solidFill>
              <a:latin typeface="Arial" panose="020B0604020202020204" pitchFamily="34" charset="0"/>
            </a:endParaRPr>
          </a:p>
        </p:txBody>
      </p:sp>
    </p:spTree>
  </p:cSld>
  <p:clrMapOvr>
    <a:masterClrMapping/>
  </p:clrMapOvr>
  <p:hf hdr="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ection Divider">
    <p:spTree>
      <p:nvGrpSpPr>
        <p:cNvPr id="1" name=""/>
        <p:cNvGrpSpPr/>
        <p:nvPr/>
      </p:nvGrpSpPr>
      <p:grpSpPr>
        <a:xfrm>
          <a:off x="0" y="0"/>
          <a:ext cx="0" cy="0"/>
          <a:chOff x="0" y="0"/>
          <a:chExt cx="0" cy="0"/>
        </a:xfrm>
      </p:grpSpPr>
      <p:sp>
        <p:nvSpPr>
          <p:cNvPr id="57" name="Title 1"/>
          <p:cNvSpPr>
            <a:spLocks noGrp="1"/>
          </p:cNvSpPr>
          <p:nvPr>
            <p:ph type="ctrTitle"/>
          </p:nvPr>
        </p:nvSpPr>
        <p:spPr bwMode="black">
          <a:xfrm>
            <a:off x="533400" y="685801"/>
            <a:ext cx="8077200" cy="1066799"/>
          </a:xfrm>
        </p:spPr>
        <p:txBody>
          <a:bodyPr anchor="t" anchorCtr="0">
            <a:noAutofit/>
          </a:bodyPr>
          <a:lstStyle>
            <a:lvl1pPr>
              <a:lnSpc>
                <a:spcPct val="90000"/>
              </a:lnSpc>
              <a:defRPr sz="3200">
                <a:solidFill>
                  <a:schemeClr val="tx1"/>
                </a:solidFill>
              </a:defRPr>
            </a:lvl1pPr>
          </a:lstStyle>
          <a:p>
            <a:r>
              <a:rPr lang="en-ZA" noProof="0" dirty="0" smtClean="0"/>
              <a:t>Click to edit Master title style</a:t>
            </a:r>
          </a:p>
        </p:txBody>
      </p:sp>
      <p:sp>
        <p:nvSpPr>
          <p:cNvPr id="58" name="Subtitle 2"/>
          <p:cNvSpPr>
            <a:spLocks noGrp="1"/>
          </p:cNvSpPr>
          <p:nvPr>
            <p:ph type="subTitle" idx="1"/>
          </p:nvPr>
        </p:nvSpPr>
        <p:spPr bwMode="black">
          <a:xfrm>
            <a:off x="533400" y="1905001"/>
            <a:ext cx="8077200" cy="1371599"/>
          </a:xfrm>
        </p:spPr>
        <p:txBody>
          <a:bodyPr>
            <a:noAutofit/>
          </a:bodyPr>
          <a:lstStyle>
            <a:lvl1pPr marL="0" indent="0" algn="l">
              <a:lnSpc>
                <a:spcPct val="90000"/>
              </a:lnSpc>
              <a:buNone/>
              <a:defRPr sz="3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ZA" noProof="0" dirty="0" smtClean="0"/>
              <a:t>Click to edit Master subtitle style</a:t>
            </a:r>
          </a:p>
        </p:txBody>
      </p:sp>
      <p:cxnSp>
        <p:nvCxnSpPr>
          <p:cNvPr id="12" name="Shape 11"/>
          <p:cNvCxnSpPr/>
          <p:nvPr/>
        </p:nvCxnSpPr>
        <p:spPr>
          <a:xfrm rot="5400000" flipH="1" flipV="1">
            <a:off x="4419601" y="-3429000"/>
            <a:ext cx="152399" cy="8229600"/>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Date Placeholder 1"/>
          <p:cNvSpPr>
            <a:spLocks noGrp="1"/>
          </p:cNvSpPr>
          <p:nvPr>
            <p:ph type="dt" sz="half" idx="10"/>
          </p:nvPr>
        </p:nvSpPr>
        <p:spPr/>
        <p:txBody>
          <a:bodyPr/>
          <a:lstStyle/>
          <a:p>
            <a:r>
              <a:rPr lang="en-ZA" smtClean="0"/>
              <a:t>June 2017</a:t>
            </a:r>
            <a:endParaRPr lang="en-ZA"/>
          </a:p>
        </p:txBody>
      </p:sp>
      <p:sp>
        <p:nvSpPr>
          <p:cNvPr id="3" name="Footer Placeholder 2"/>
          <p:cNvSpPr>
            <a:spLocks noGrp="1"/>
          </p:cNvSpPr>
          <p:nvPr>
            <p:ph type="ftr" sz="quarter" idx="11"/>
          </p:nvPr>
        </p:nvSpPr>
        <p:spPr/>
        <p:txBody>
          <a:bodyPr/>
          <a:lstStyle/>
          <a:p>
            <a:r>
              <a:rPr lang="en-ZA" smtClean="0"/>
              <a:t>Hotels Outlook: 2017 - 2021</a:t>
            </a:r>
            <a:endParaRPr lang="en-ZA"/>
          </a:p>
        </p:txBody>
      </p:sp>
      <p:sp>
        <p:nvSpPr>
          <p:cNvPr id="4" name="Slide Number Placeholder 3"/>
          <p:cNvSpPr>
            <a:spLocks noGrp="1"/>
          </p:cNvSpPr>
          <p:nvPr>
            <p:ph type="sldNum" sz="quarter" idx="12"/>
          </p:nvPr>
        </p:nvSpPr>
        <p:spPr/>
        <p:txBody>
          <a:bodyPr/>
          <a:lstStyle/>
          <a:p>
            <a:fld id="{B44278F3-E48C-4B9C-B640-5ADD4A81DEB4}" type="slidenum">
              <a:rPr lang="en-ZA" smtClean="0"/>
              <a:pPr/>
              <a:t>‹#›</a:t>
            </a:fld>
            <a:endParaRPr lang="en-ZA"/>
          </a:p>
        </p:txBody>
      </p:sp>
      <p:sp>
        <p:nvSpPr>
          <p:cNvPr id="5" name="PwCFirm"/>
          <p:cNvSpPr txBox="1"/>
          <p:nvPr userDrawn="1"/>
        </p:nvSpPr>
        <p:spPr>
          <a:xfrm>
            <a:off x="533400" y="6477000"/>
            <a:ext cx="2590800" cy="152401"/>
          </a:xfrm>
          <a:prstGeom prst="rect">
            <a:avLst/>
          </a:prstGeom>
          <a:noFill/>
        </p:spPr>
        <p:txBody>
          <a:bodyPr vert="horz" wrap="square" lIns="0" tIns="0" rIns="0" bIns="0" rtlCol="0">
            <a:noAutofit/>
          </a:bodyPr>
          <a:lstStyle/>
          <a:p>
            <a:pPr indent="-274320" algn="l">
              <a:lnSpc>
                <a:spcPct val="100000"/>
              </a:lnSpc>
              <a:spcBef>
                <a:spcPct val="0"/>
              </a:spcBef>
              <a:spcAft>
                <a:spcPct val="0"/>
              </a:spcAft>
            </a:pPr>
            <a:r>
              <a:rPr kumimoji="0" lang="en-ZA" sz="1000" b="0" i="0" u="none" baseline="0" smtClean="0">
                <a:latin typeface="Arial" panose="020B0604020202020204" pitchFamily="34" charset="0"/>
              </a:rPr>
              <a:t>PwC</a:t>
            </a:r>
            <a:endParaRPr kumimoji="0" lang="en-ZA" sz="1000" b="0" i="0" u="none" baseline="0" dirty="0" err="1" smtClean="0">
              <a:latin typeface="Arial" panose="020B0604020202020204" pitchFamily="34" charset="0"/>
            </a:endParaRPr>
          </a:p>
        </p:txBody>
      </p:sp>
    </p:spTree>
  </p:cSld>
  <p:clrMapOvr>
    <a:masterClrMapping/>
  </p:clrMapOvr>
  <p:hf hdr="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ection Divider: Colour">
    <p:bg>
      <p:bgPr>
        <a:solidFill>
          <a:schemeClr val="tx2"/>
        </a:solidFill>
        <a:effectLst/>
      </p:bgPr>
    </p:bg>
    <p:spTree>
      <p:nvGrpSpPr>
        <p:cNvPr id="1" name=""/>
        <p:cNvGrpSpPr/>
        <p:nvPr/>
      </p:nvGrpSpPr>
      <p:grpSpPr>
        <a:xfrm>
          <a:off x="0" y="0"/>
          <a:ext cx="0" cy="0"/>
          <a:chOff x="0" y="0"/>
          <a:chExt cx="0" cy="0"/>
        </a:xfrm>
      </p:grpSpPr>
      <p:sp>
        <p:nvSpPr>
          <p:cNvPr id="57" name="Title 1"/>
          <p:cNvSpPr>
            <a:spLocks noGrp="1"/>
          </p:cNvSpPr>
          <p:nvPr>
            <p:ph type="ctrTitle"/>
          </p:nvPr>
        </p:nvSpPr>
        <p:spPr bwMode="black">
          <a:xfrm>
            <a:off x="533400" y="685800"/>
            <a:ext cx="7711008" cy="1066800"/>
          </a:xfrm>
        </p:spPr>
        <p:txBody>
          <a:bodyPr anchor="t" anchorCtr="0">
            <a:noAutofit/>
          </a:bodyPr>
          <a:lstStyle>
            <a:lvl1pPr>
              <a:lnSpc>
                <a:spcPct val="90000"/>
              </a:lnSpc>
              <a:defRPr sz="4800" baseline="0">
                <a:solidFill>
                  <a:schemeClr val="bg1"/>
                </a:solidFill>
              </a:defRPr>
            </a:lvl1pPr>
          </a:lstStyle>
          <a:p>
            <a:r>
              <a:rPr lang="en-ZA" noProof="0" dirty="0" smtClean="0"/>
              <a:t>Click to edit Master title style</a:t>
            </a:r>
            <a:endParaRPr lang="en-ZA" noProof="0" dirty="0"/>
          </a:p>
        </p:txBody>
      </p:sp>
      <p:sp>
        <p:nvSpPr>
          <p:cNvPr id="22" name="Subtitle 2"/>
          <p:cNvSpPr>
            <a:spLocks noGrp="1"/>
          </p:cNvSpPr>
          <p:nvPr>
            <p:ph type="subTitle" idx="1"/>
          </p:nvPr>
        </p:nvSpPr>
        <p:spPr bwMode="black">
          <a:xfrm>
            <a:off x="533400" y="1905000"/>
            <a:ext cx="8077200" cy="1371600"/>
          </a:xfrm>
        </p:spPr>
        <p:txBody>
          <a:bodyPr>
            <a:noAutofit/>
          </a:bodyPr>
          <a:lstStyle>
            <a:lvl1pPr marL="0" indent="0" algn="l">
              <a:lnSpc>
                <a:spcPct val="90000"/>
              </a:lnSpc>
              <a:buNone/>
              <a:defRPr sz="3200" baseline="0">
                <a:solidFill>
                  <a:schemeClr val="bg1"/>
                </a:solidFill>
                <a:latin typeface="+mj-lt"/>
              </a:defRPr>
            </a:lvl1pPr>
            <a:lvl2pPr marL="0" indent="0" algn="l">
              <a:buNone/>
              <a:defRPr sz="1800">
                <a:solidFill>
                  <a:schemeClr val="bg1"/>
                </a:solidFill>
                <a:latin typeface="+mj-lt"/>
              </a:defRPr>
            </a:lvl2pPr>
            <a:lvl3pPr marL="457200" indent="0" algn="l">
              <a:buNone/>
              <a:defRPr sz="1800">
                <a:solidFill>
                  <a:schemeClr val="bg1"/>
                </a:solidFill>
                <a:latin typeface="+mj-lt"/>
              </a:defRPr>
            </a:lvl3pPr>
            <a:lvl4pPr marL="914400" indent="0" algn="l">
              <a:buNone/>
              <a:defRPr sz="1800">
                <a:solidFill>
                  <a:schemeClr val="bg1"/>
                </a:solidFill>
                <a:latin typeface="+mj-lt"/>
              </a:defRPr>
            </a:lvl4pPr>
            <a:lvl5pPr marL="1371600" indent="0" algn="l">
              <a:buNone/>
              <a:defRPr sz="1800">
                <a:solidFill>
                  <a:schemeClr val="bg1"/>
                </a:solidFill>
                <a:latin typeface="+mj-lt"/>
              </a:defRPr>
            </a:lvl5pPr>
            <a:lvl6pPr marL="1828800" indent="0" algn="l">
              <a:buNone/>
              <a:defRPr sz="1800">
                <a:solidFill>
                  <a:schemeClr val="bg1"/>
                </a:solidFill>
                <a:latin typeface="+mj-lt"/>
              </a:defRPr>
            </a:lvl6pPr>
            <a:lvl7pPr marL="2286000" indent="0" algn="l">
              <a:buNone/>
              <a:defRPr sz="1800">
                <a:solidFill>
                  <a:schemeClr val="bg1"/>
                </a:solidFill>
                <a:latin typeface="+mj-lt"/>
              </a:defRPr>
            </a:lvl7pPr>
            <a:lvl8pPr marL="2743200" indent="0" algn="l">
              <a:buNone/>
              <a:defRPr sz="1800">
                <a:solidFill>
                  <a:schemeClr val="bg1"/>
                </a:solidFill>
                <a:latin typeface="+mj-lt"/>
              </a:defRPr>
            </a:lvl8pPr>
            <a:lvl9pPr marL="3200400" indent="0" algn="l">
              <a:buNone/>
              <a:defRPr sz="1800">
                <a:solidFill>
                  <a:schemeClr val="bg1"/>
                </a:solidFill>
                <a:latin typeface="+mj-lt"/>
              </a:defRPr>
            </a:lvl9pPr>
          </a:lstStyle>
          <a:p>
            <a:r>
              <a:rPr lang="en-ZA" noProof="0" dirty="0" smtClean="0"/>
              <a:t>Click to edit Master subtitle style</a:t>
            </a:r>
          </a:p>
        </p:txBody>
      </p:sp>
      <p:cxnSp>
        <p:nvCxnSpPr>
          <p:cNvPr id="11" name="Shape 10"/>
          <p:cNvCxnSpPr/>
          <p:nvPr/>
        </p:nvCxnSpPr>
        <p:spPr>
          <a:xfrm rot="5400000" flipH="1" flipV="1">
            <a:off x="4419601" y="-3429000"/>
            <a:ext cx="152399" cy="8229600"/>
          </a:xfrm>
          <a:prstGeom prst="bentConnector2">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Date Placeholder 1"/>
          <p:cNvSpPr>
            <a:spLocks noGrp="1"/>
          </p:cNvSpPr>
          <p:nvPr>
            <p:ph type="dt" sz="half" idx="10"/>
          </p:nvPr>
        </p:nvSpPr>
        <p:spPr/>
        <p:txBody>
          <a:bodyPr/>
          <a:lstStyle>
            <a:lvl1pPr>
              <a:defRPr>
                <a:solidFill>
                  <a:schemeClr val="lt1"/>
                </a:solidFill>
              </a:defRPr>
            </a:lvl1pPr>
          </a:lstStyle>
          <a:p>
            <a:r>
              <a:rPr lang="en-ZA" smtClean="0"/>
              <a:t>June 2017</a:t>
            </a:r>
            <a:endParaRPr lang="en-ZA"/>
          </a:p>
        </p:txBody>
      </p:sp>
      <p:sp>
        <p:nvSpPr>
          <p:cNvPr id="3" name="Footer Placeholder 2"/>
          <p:cNvSpPr>
            <a:spLocks noGrp="1"/>
          </p:cNvSpPr>
          <p:nvPr>
            <p:ph type="ftr" sz="quarter" idx="11"/>
          </p:nvPr>
        </p:nvSpPr>
        <p:spPr/>
        <p:txBody>
          <a:bodyPr/>
          <a:lstStyle>
            <a:lvl1pPr>
              <a:defRPr>
                <a:solidFill>
                  <a:schemeClr val="lt1"/>
                </a:solidFill>
              </a:defRPr>
            </a:lvl1pPr>
          </a:lstStyle>
          <a:p>
            <a:r>
              <a:rPr lang="en-ZA" smtClean="0"/>
              <a:t>Hotels Outlook: 2017 - 2021</a:t>
            </a:r>
            <a:endParaRPr lang="en-ZA"/>
          </a:p>
        </p:txBody>
      </p:sp>
      <p:sp>
        <p:nvSpPr>
          <p:cNvPr id="4" name="Slide Number Placeholder 3"/>
          <p:cNvSpPr>
            <a:spLocks noGrp="1"/>
          </p:cNvSpPr>
          <p:nvPr>
            <p:ph type="sldNum" sz="quarter" idx="12"/>
          </p:nvPr>
        </p:nvSpPr>
        <p:spPr/>
        <p:txBody>
          <a:bodyPr/>
          <a:lstStyle>
            <a:lvl1pPr>
              <a:defRPr>
                <a:solidFill>
                  <a:schemeClr val="lt1"/>
                </a:solidFill>
              </a:defRPr>
            </a:lvl1pPr>
          </a:lstStyle>
          <a:p>
            <a:fld id="{7AB3B583-2969-4016-8335-93D97B8F7171}" type="slidenum">
              <a:rPr lang="en-ZA" smtClean="0"/>
              <a:pPr/>
              <a:t>‹#›</a:t>
            </a:fld>
            <a:endParaRPr lang="en-ZA"/>
          </a:p>
        </p:txBody>
      </p:sp>
      <p:sp>
        <p:nvSpPr>
          <p:cNvPr id="5" name="PwCFirm"/>
          <p:cNvSpPr txBox="1"/>
          <p:nvPr userDrawn="1"/>
        </p:nvSpPr>
        <p:spPr>
          <a:xfrm>
            <a:off x="533400" y="6477000"/>
            <a:ext cx="2590800" cy="152401"/>
          </a:xfrm>
          <a:prstGeom prst="rect">
            <a:avLst/>
          </a:prstGeom>
          <a:noFill/>
        </p:spPr>
        <p:txBody>
          <a:bodyPr vert="horz" wrap="square" lIns="0" tIns="0" rIns="0" bIns="0" rtlCol="0">
            <a:noAutofit/>
          </a:bodyPr>
          <a:lstStyle/>
          <a:p>
            <a:pPr indent="-274320" algn="l">
              <a:lnSpc>
                <a:spcPct val="100000"/>
              </a:lnSpc>
              <a:spcBef>
                <a:spcPct val="0"/>
              </a:spcBef>
              <a:spcAft>
                <a:spcPct val="0"/>
              </a:spcAft>
            </a:pPr>
            <a:r>
              <a:rPr kumimoji="0" lang="en-ZA" sz="1000" b="0" i="0" u="none" baseline="0" smtClean="0">
                <a:solidFill>
                  <a:schemeClr val="lt1"/>
                </a:solidFill>
                <a:latin typeface="Arial" panose="020B0604020202020204" pitchFamily="34" charset="0"/>
              </a:rPr>
              <a:t>PwC</a:t>
            </a:r>
            <a:endParaRPr kumimoji="0" lang="en-ZA" sz="1000" b="0" i="0" u="none" baseline="0" dirty="0" err="1" smtClean="0">
              <a:solidFill>
                <a:schemeClr val="lt1"/>
              </a:solidFill>
              <a:latin typeface="Arial" panose="020B0604020202020204" pitchFamily="34" charset="0"/>
            </a:endParaRPr>
          </a:p>
        </p:txBody>
      </p:sp>
    </p:spTree>
  </p:cSld>
  <p:clrMapOvr>
    <a:masterClrMapping/>
  </p:clrMapOvr>
  <p:hf hdr="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ection Divider: Content">
    <p:bg>
      <p:bgPr>
        <a:solidFill>
          <a:schemeClr val="tx2"/>
        </a:solidFill>
        <a:effectLst/>
      </p:bgPr>
    </p:bg>
    <p:spTree>
      <p:nvGrpSpPr>
        <p:cNvPr id="1" name=""/>
        <p:cNvGrpSpPr/>
        <p:nvPr/>
      </p:nvGrpSpPr>
      <p:grpSpPr>
        <a:xfrm>
          <a:off x="0" y="0"/>
          <a:ext cx="0" cy="0"/>
          <a:chOff x="0" y="0"/>
          <a:chExt cx="0" cy="0"/>
        </a:xfrm>
      </p:grpSpPr>
      <p:sp>
        <p:nvSpPr>
          <p:cNvPr id="57" name="Title 1"/>
          <p:cNvSpPr>
            <a:spLocks noGrp="1"/>
          </p:cNvSpPr>
          <p:nvPr>
            <p:ph type="ctrTitle"/>
          </p:nvPr>
        </p:nvSpPr>
        <p:spPr bwMode="black">
          <a:xfrm>
            <a:off x="533400" y="685800"/>
            <a:ext cx="8077200" cy="1066800"/>
          </a:xfrm>
        </p:spPr>
        <p:txBody>
          <a:bodyPr anchor="t" anchorCtr="0">
            <a:noAutofit/>
          </a:bodyPr>
          <a:lstStyle>
            <a:lvl1pPr>
              <a:lnSpc>
                <a:spcPct val="90000"/>
              </a:lnSpc>
              <a:defRPr sz="3200">
                <a:solidFill>
                  <a:schemeClr val="bg1"/>
                </a:solidFill>
              </a:defRPr>
            </a:lvl1pPr>
          </a:lstStyle>
          <a:p>
            <a:r>
              <a:rPr lang="en-ZA" noProof="0" dirty="0" smtClean="0"/>
              <a:t>Click to edit Master title style</a:t>
            </a:r>
          </a:p>
        </p:txBody>
      </p:sp>
      <p:sp>
        <p:nvSpPr>
          <p:cNvPr id="20" name="Content Placeholder 19"/>
          <p:cNvSpPr>
            <a:spLocks noGrp="1"/>
          </p:cNvSpPr>
          <p:nvPr>
            <p:ph sz="quarter" idx="13"/>
          </p:nvPr>
        </p:nvSpPr>
        <p:spPr>
          <a:xfrm>
            <a:off x="533401" y="2819400"/>
            <a:ext cx="3962399" cy="3352800"/>
          </a:xfr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buClr>
                <a:schemeClr val="bg1"/>
              </a:buCl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ZA" noProof="0" dirty="0" smtClean="0"/>
              <a:t>Click to edit Master text styles</a:t>
            </a:r>
          </a:p>
          <a:p>
            <a:pPr lvl="1"/>
            <a:r>
              <a:rPr lang="en-ZA" noProof="0" dirty="0" smtClean="0"/>
              <a:t>Second level</a:t>
            </a:r>
          </a:p>
          <a:p>
            <a:pPr lvl="2"/>
            <a:r>
              <a:rPr lang="en-ZA" noProof="0" dirty="0" smtClean="0"/>
              <a:t>Third level</a:t>
            </a:r>
          </a:p>
          <a:p>
            <a:pPr lvl="3"/>
            <a:r>
              <a:rPr lang="en-ZA" noProof="0" dirty="0" smtClean="0"/>
              <a:t>Fourth level</a:t>
            </a:r>
          </a:p>
          <a:p>
            <a:pPr lvl="4"/>
            <a:r>
              <a:rPr lang="en-ZA" noProof="0" dirty="0" smtClean="0"/>
              <a:t>Fifth level</a:t>
            </a:r>
          </a:p>
        </p:txBody>
      </p:sp>
      <p:sp>
        <p:nvSpPr>
          <p:cNvPr id="33" name="Subtitle 2"/>
          <p:cNvSpPr>
            <a:spLocks noGrp="1"/>
          </p:cNvSpPr>
          <p:nvPr>
            <p:ph type="subTitle" idx="1"/>
          </p:nvPr>
        </p:nvSpPr>
        <p:spPr bwMode="black">
          <a:xfrm>
            <a:off x="533400" y="1905001"/>
            <a:ext cx="8077200" cy="762000"/>
          </a:xfrm>
        </p:spPr>
        <p:txBody>
          <a:bodyPr>
            <a:noAutofit/>
          </a:bodyPr>
          <a:lstStyle>
            <a:lvl1pPr marL="0" indent="0" algn="l">
              <a:lnSpc>
                <a:spcPct val="90000"/>
              </a:lnSpc>
              <a:buNone/>
              <a:defRPr sz="3200">
                <a:solidFill>
                  <a:schemeClr val="bg1"/>
                </a:solidFill>
                <a:latin typeface="+mj-lt"/>
              </a:defRPr>
            </a:lvl1pPr>
            <a:lvl2pPr marL="0" indent="0" algn="l">
              <a:buNone/>
              <a:defRPr sz="1800">
                <a:solidFill>
                  <a:schemeClr val="bg1"/>
                </a:solidFill>
                <a:latin typeface="+mj-lt"/>
              </a:defRPr>
            </a:lvl2pPr>
            <a:lvl3pPr marL="457200" indent="0" algn="l">
              <a:buNone/>
              <a:defRPr sz="1800">
                <a:solidFill>
                  <a:schemeClr val="bg1"/>
                </a:solidFill>
                <a:latin typeface="+mj-lt"/>
              </a:defRPr>
            </a:lvl3pPr>
            <a:lvl4pPr marL="914400" indent="0" algn="l">
              <a:buNone/>
              <a:defRPr sz="1800">
                <a:solidFill>
                  <a:schemeClr val="bg1"/>
                </a:solidFill>
                <a:latin typeface="+mj-lt"/>
              </a:defRPr>
            </a:lvl4pPr>
            <a:lvl5pPr marL="1371600" indent="0" algn="l">
              <a:buNone/>
              <a:defRPr sz="1800">
                <a:solidFill>
                  <a:schemeClr val="bg1"/>
                </a:solidFill>
                <a:latin typeface="+mj-lt"/>
              </a:defRPr>
            </a:lvl5pPr>
            <a:lvl6pPr marL="1828800" indent="0" algn="l">
              <a:buNone/>
              <a:defRPr sz="1800">
                <a:solidFill>
                  <a:schemeClr val="bg1"/>
                </a:solidFill>
                <a:latin typeface="+mj-lt"/>
              </a:defRPr>
            </a:lvl6pPr>
            <a:lvl7pPr marL="2286000" indent="0" algn="l">
              <a:buNone/>
              <a:defRPr sz="1800">
                <a:solidFill>
                  <a:schemeClr val="bg1"/>
                </a:solidFill>
                <a:latin typeface="+mj-lt"/>
              </a:defRPr>
            </a:lvl7pPr>
            <a:lvl8pPr marL="2743200" indent="0" algn="l">
              <a:buNone/>
              <a:defRPr sz="1800">
                <a:solidFill>
                  <a:schemeClr val="bg1"/>
                </a:solidFill>
                <a:latin typeface="+mj-lt"/>
              </a:defRPr>
            </a:lvl8pPr>
            <a:lvl9pPr marL="3200400" indent="0" algn="l">
              <a:buNone/>
              <a:defRPr sz="1800">
                <a:solidFill>
                  <a:schemeClr val="bg1"/>
                </a:solidFill>
                <a:latin typeface="+mj-lt"/>
              </a:defRPr>
            </a:lvl9pPr>
          </a:lstStyle>
          <a:p>
            <a:r>
              <a:rPr lang="en-ZA" noProof="0" dirty="0" smtClean="0"/>
              <a:t>Click to edit Master subtitle style</a:t>
            </a:r>
          </a:p>
        </p:txBody>
      </p:sp>
      <p:cxnSp>
        <p:nvCxnSpPr>
          <p:cNvPr id="12" name="Shape 11"/>
          <p:cNvCxnSpPr/>
          <p:nvPr/>
        </p:nvCxnSpPr>
        <p:spPr>
          <a:xfrm rot="5400000" flipH="1" flipV="1">
            <a:off x="4419601" y="-3429000"/>
            <a:ext cx="152399" cy="8229600"/>
          </a:xfrm>
          <a:prstGeom prst="bentConnector2">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Date Placeholder 1"/>
          <p:cNvSpPr>
            <a:spLocks noGrp="1"/>
          </p:cNvSpPr>
          <p:nvPr>
            <p:ph type="dt" sz="half" idx="14"/>
          </p:nvPr>
        </p:nvSpPr>
        <p:spPr/>
        <p:txBody>
          <a:bodyPr/>
          <a:lstStyle>
            <a:lvl1pPr>
              <a:defRPr>
                <a:solidFill>
                  <a:schemeClr val="lt1"/>
                </a:solidFill>
              </a:defRPr>
            </a:lvl1pPr>
          </a:lstStyle>
          <a:p>
            <a:r>
              <a:rPr lang="en-ZA" smtClean="0"/>
              <a:t>June 2017</a:t>
            </a:r>
            <a:endParaRPr lang="en-ZA"/>
          </a:p>
        </p:txBody>
      </p:sp>
      <p:sp>
        <p:nvSpPr>
          <p:cNvPr id="3" name="Footer Placeholder 2"/>
          <p:cNvSpPr>
            <a:spLocks noGrp="1"/>
          </p:cNvSpPr>
          <p:nvPr>
            <p:ph type="ftr" sz="quarter" idx="15"/>
          </p:nvPr>
        </p:nvSpPr>
        <p:spPr/>
        <p:txBody>
          <a:bodyPr/>
          <a:lstStyle>
            <a:lvl1pPr>
              <a:defRPr>
                <a:solidFill>
                  <a:schemeClr val="lt1"/>
                </a:solidFill>
              </a:defRPr>
            </a:lvl1pPr>
          </a:lstStyle>
          <a:p>
            <a:r>
              <a:rPr lang="en-ZA" smtClean="0"/>
              <a:t>Hotels Outlook: 2017 - 2021</a:t>
            </a:r>
            <a:endParaRPr lang="en-ZA"/>
          </a:p>
        </p:txBody>
      </p:sp>
      <p:sp>
        <p:nvSpPr>
          <p:cNvPr id="4" name="Slide Number Placeholder 3"/>
          <p:cNvSpPr>
            <a:spLocks noGrp="1"/>
          </p:cNvSpPr>
          <p:nvPr>
            <p:ph type="sldNum" sz="quarter" idx="16"/>
          </p:nvPr>
        </p:nvSpPr>
        <p:spPr/>
        <p:txBody>
          <a:bodyPr/>
          <a:lstStyle>
            <a:lvl1pPr>
              <a:defRPr>
                <a:solidFill>
                  <a:schemeClr val="lt1"/>
                </a:solidFill>
              </a:defRPr>
            </a:lvl1pPr>
          </a:lstStyle>
          <a:p>
            <a:fld id="{3EDA44F9-45B1-4B52-8B10-8A13F3FE924F}" type="slidenum">
              <a:rPr lang="en-ZA" smtClean="0"/>
              <a:pPr/>
              <a:t>‹#›</a:t>
            </a:fld>
            <a:endParaRPr lang="en-ZA"/>
          </a:p>
        </p:txBody>
      </p:sp>
      <p:sp>
        <p:nvSpPr>
          <p:cNvPr id="5" name="PwCFirm"/>
          <p:cNvSpPr txBox="1"/>
          <p:nvPr userDrawn="1"/>
        </p:nvSpPr>
        <p:spPr>
          <a:xfrm>
            <a:off x="533400" y="6477000"/>
            <a:ext cx="2590800" cy="152401"/>
          </a:xfrm>
          <a:prstGeom prst="rect">
            <a:avLst/>
          </a:prstGeom>
          <a:noFill/>
        </p:spPr>
        <p:txBody>
          <a:bodyPr vert="horz" wrap="square" lIns="0" tIns="0" rIns="0" bIns="0" rtlCol="0">
            <a:noAutofit/>
          </a:bodyPr>
          <a:lstStyle/>
          <a:p>
            <a:pPr indent="-274320" algn="l">
              <a:lnSpc>
                <a:spcPct val="100000"/>
              </a:lnSpc>
              <a:spcBef>
                <a:spcPct val="0"/>
              </a:spcBef>
              <a:spcAft>
                <a:spcPct val="0"/>
              </a:spcAft>
            </a:pPr>
            <a:r>
              <a:rPr kumimoji="0" lang="en-ZA" sz="1000" b="0" i="0" u="none" baseline="0" smtClean="0">
                <a:solidFill>
                  <a:schemeClr val="lt1"/>
                </a:solidFill>
                <a:latin typeface="Arial" panose="020B0604020202020204" pitchFamily="34" charset="0"/>
              </a:rPr>
              <a:t>PwC</a:t>
            </a:r>
            <a:endParaRPr kumimoji="0" lang="en-ZA" sz="1000" b="0" i="0" u="none" baseline="0" dirty="0" err="1" smtClean="0">
              <a:solidFill>
                <a:schemeClr val="lt1"/>
              </a:solidFill>
              <a:latin typeface="Arial" panose="020B0604020202020204" pitchFamily="34" charset="0"/>
            </a:endParaRPr>
          </a:p>
        </p:txBody>
      </p:sp>
    </p:spTree>
  </p:cSld>
  <p:clrMapOvr>
    <a:masterClrMapping/>
  </p:clrMapOvr>
  <p:hf hdr="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ver Slide: Fixed Logo">
    <p:spTree>
      <p:nvGrpSpPr>
        <p:cNvPr id="1" name=""/>
        <p:cNvGrpSpPr/>
        <p:nvPr/>
      </p:nvGrpSpPr>
      <p:grpSpPr>
        <a:xfrm>
          <a:off x="0" y="0"/>
          <a:ext cx="0" cy="0"/>
          <a:chOff x="0" y="0"/>
          <a:chExt cx="0" cy="0"/>
        </a:xfrm>
      </p:grpSpPr>
      <p:cxnSp>
        <p:nvCxnSpPr>
          <p:cNvPr id="141" name="Shape 140"/>
          <p:cNvCxnSpPr/>
          <p:nvPr/>
        </p:nvCxnSpPr>
        <p:spPr>
          <a:xfrm rot="5400000" flipH="1" flipV="1">
            <a:off x="5096257" y="-2734056"/>
            <a:ext cx="152399" cy="6839712"/>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42" name="Title 1"/>
          <p:cNvSpPr>
            <a:spLocks noGrp="1"/>
          </p:cNvSpPr>
          <p:nvPr>
            <p:ph type="ctrTitle" hasCustomPrompt="1"/>
          </p:nvPr>
        </p:nvSpPr>
        <p:spPr bwMode="black">
          <a:xfrm>
            <a:off x="1895475" y="838200"/>
            <a:ext cx="5343525" cy="914400"/>
          </a:xfrm>
        </p:spPr>
        <p:txBody>
          <a:bodyPr anchor="t" anchorCtr="0">
            <a:noAutofit/>
          </a:bodyPr>
          <a:lstStyle>
            <a:lvl1pPr>
              <a:lnSpc>
                <a:spcPct val="90000"/>
              </a:lnSpc>
              <a:defRPr sz="3200" b="1" i="1" baseline="0">
                <a:solidFill>
                  <a:schemeClr val="tx1"/>
                </a:solidFill>
              </a:defRPr>
            </a:lvl1pPr>
          </a:lstStyle>
          <a:p>
            <a:r>
              <a:rPr lang="en-ZA" noProof="0" dirty="0" smtClean="0"/>
              <a:t>Click to add the presentation’s main title</a:t>
            </a:r>
            <a:endParaRPr lang="en-ZA" noProof="0" dirty="0"/>
          </a:p>
        </p:txBody>
      </p:sp>
      <p:sp>
        <p:nvSpPr>
          <p:cNvPr id="143" name="Subtitle 2"/>
          <p:cNvSpPr>
            <a:spLocks noGrp="1"/>
          </p:cNvSpPr>
          <p:nvPr>
            <p:ph type="subTitle" idx="1" hasCustomPrompt="1"/>
          </p:nvPr>
        </p:nvSpPr>
        <p:spPr bwMode="black">
          <a:xfrm>
            <a:off x="1895475" y="1828799"/>
            <a:ext cx="5343525" cy="914401"/>
          </a:xfrm>
        </p:spPr>
        <p:txBody>
          <a:bodyPr>
            <a:noAutofit/>
          </a:bodyPr>
          <a:lstStyle>
            <a:lvl1pPr marL="0" indent="0" algn="l">
              <a:lnSpc>
                <a:spcPct val="90000"/>
              </a:lnSpc>
              <a:spcAft>
                <a:spcPts val="0"/>
              </a:spcAft>
              <a:buNone/>
              <a:defRPr sz="3200" baseline="0">
                <a:solidFill>
                  <a:schemeClr val="tx1"/>
                </a:solidFill>
                <a:latin typeface="+mj-lt"/>
              </a:defRPr>
            </a:lvl1pPr>
            <a:lvl2pPr marL="0" indent="0" algn="l">
              <a:buNone/>
              <a:defRPr sz="1800">
                <a:solidFill>
                  <a:schemeClr val="bg1"/>
                </a:solidFill>
                <a:latin typeface="+mj-lt"/>
              </a:defRPr>
            </a:lvl2pPr>
            <a:lvl3pPr marL="457200" indent="0" algn="l">
              <a:buNone/>
              <a:defRPr sz="1800">
                <a:solidFill>
                  <a:schemeClr val="bg1"/>
                </a:solidFill>
                <a:latin typeface="+mj-lt"/>
              </a:defRPr>
            </a:lvl3pPr>
            <a:lvl4pPr marL="914400" indent="0" algn="l">
              <a:buNone/>
              <a:defRPr sz="1800">
                <a:solidFill>
                  <a:schemeClr val="bg1"/>
                </a:solidFill>
                <a:latin typeface="+mj-lt"/>
              </a:defRPr>
            </a:lvl4pPr>
            <a:lvl5pPr marL="1371600" indent="0" algn="l">
              <a:buNone/>
              <a:defRPr sz="1800">
                <a:solidFill>
                  <a:schemeClr val="bg1"/>
                </a:solidFill>
                <a:latin typeface="+mj-lt"/>
              </a:defRPr>
            </a:lvl5pPr>
            <a:lvl6pPr marL="1828800" indent="0" algn="l">
              <a:buNone/>
              <a:defRPr sz="1800">
                <a:solidFill>
                  <a:schemeClr val="bg1"/>
                </a:solidFill>
                <a:latin typeface="+mj-lt"/>
              </a:defRPr>
            </a:lvl6pPr>
            <a:lvl7pPr marL="2286000" indent="0" algn="l">
              <a:buNone/>
              <a:defRPr sz="1800">
                <a:solidFill>
                  <a:schemeClr val="bg1"/>
                </a:solidFill>
                <a:latin typeface="+mj-lt"/>
              </a:defRPr>
            </a:lvl7pPr>
            <a:lvl8pPr marL="2743200" indent="0" algn="l">
              <a:buNone/>
              <a:defRPr sz="1800">
                <a:solidFill>
                  <a:schemeClr val="bg1"/>
                </a:solidFill>
                <a:latin typeface="+mj-lt"/>
              </a:defRPr>
            </a:lvl8pPr>
            <a:lvl9pPr marL="3200400" indent="0" algn="l">
              <a:buNone/>
              <a:defRPr sz="1800">
                <a:solidFill>
                  <a:schemeClr val="bg1"/>
                </a:solidFill>
                <a:latin typeface="+mj-lt"/>
              </a:defRPr>
            </a:lvl9pPr>
          </a:lstStyle>
          <a:p>
            <a:r>
              <a:rPr lang="en-ZA" noProof="0" dirty="0" smtClean="0"/>
              <a:t>Subtitle and date (move higher if title is only one line)</a:t>
            </a:r>
          </a:p>
        </p:txBody>
      </p:sp>
      <p:sp>
        <p:nvSpPr>
          <p:cNvPr id="144" name="Text Placeholder 31"/>
          <p:cNvSpPr>
            <a:spLocks noGrp="1"/>
          </p:cNvSpPr>
          <p:nvPr>
            <p:ph type="body" sz="quarter" idx="10" hasCustomPrompt="1"/>
          </p:nvPr>
        </p:nvSpPr>
        <p:spPr bwMode="black">
          <a:xfrm>
            <a:off x="1895475" y="374904"/>
            <a:ext cx="4105656" cy="146304"/>
          </a:xfrm>
        </p:spPr>
        <p:txBody>
          <a:bodyPr/>
          <a:lstStyle>
            <a:lvl1pPr>
              <a:defRPr sz="1100">
                <a:solidFill>
                  <a:schemeClr val="tx1"/>
                </a:solidFill>
                <a:latin typeface="Arial" pitchFamily="34" charset="0"/>
                <a:cs typeface="Arial" pitchFamily="34" charset="0"/>
              </a:defRPr>
            </a:lvl1pPr>
            <a:lvl2pPr>
              <a:defRPr sz="1000">
                <a:solidFill>
                  <a:schemeClr val="bg1"/>
                </a:solidFill>
                <a:latin typeface="Arial" pitchFamily="34" charset="0"/>
                <a:cs typeface="Arial" pitchFamily="34" charset="0"/>
              </a:defRPr>
            </a:lvl2pPr>
            <a:lvl3pPr>
              <a:defRPr sz="1000">
                <a:solidFill>
                  <a:schemeClr val="bg1"/>
                </a:solidFill>
                <a:latin typeface="Arial" pitchFamily="34" charset="0"/>
                <a:cs typeface="Arial" pitchFamily="34" charset="0"/>
              </a:defRPr>
            </a:lvl3pPr>
            <a:lvl4pPr>
              <a:defRPr sz="1000">
                <a:solidFill>
                  <a:schemeClr val="bg1"/>
                </a:solidFill>
                <a:latin typeface="Arial" pitchFamily="34" charset="0"/>
                <a:cs typeface="Arial" pitchFamily="34" charset="0"/>
              </a:defRPr>
            </a:lvl4pPr>
            <a:lvl5pPr>
              <a:defRPr sz="1000">
                <a:solidFill>
                  <a:schemeClr val="bg1"/>
                </a:solidFill>
                <a:latin typeface="Arial" pitchFamily="34" charset="0"/>
                <a:cs typeface="Arial" pitchFamily="34" charset="0"/>
              </a:defRPr>
            </a:lvl5pPr>
          </a:lstStyle>
          <a:p>
            <a:pPr lvl="0"/>
            <a:r>
              <a:rPr lang="en-ZA" noProof="0" dirty="0" smtClean="0"/>
              <a:t>www.pwc.com</a:t>
            </a:r>
            <a:endParaRPr lang="en-ZA" noProof="0" dirty="0"/>
          </a:p>
        </p:txBody>
      </p:sp>
      <p:grpSp>
        <p:nvGrpSpPr>
          <p:cNvPr id="102" name="Group 101"/>
          <p:cNvGrpSpPr>
            <a:grpSpLocks noChangeAspect="1"/>
          </p:cNvGrpSpPr>
          <p:nvPr userDrawn="1"/>
        </p:nvGrpSpPr>
        <p:grpSpPr>
          <a:xfrm>
            <a:off x="1310412" y="6006174"/>
            <a:ext cx="919543" cy="698296"/>
            <a:chOff x="518032" y="-1032869"/>
            <a:chExt cx="6161413" cy="4678943"/>
          </a:xfrm>
        </p:grpSpPr>
        <p:grpSp>
          <p:nvGrpSpPr>
            <p:cNvPr id="103" name="Group 73"/>
            <p:cNvGrpSpPr>
              <a:grpSpLocks noChangeAspect="1"/>
            </p:cNvGrpSpPr>
            <p:nvPr/>
          </p:nvGrpSpPr>
          <p:grpSpPr>
            <a:xfrm>
              <a:off x="4438637" y="-1032863"/>
              <a:ext cx="2240792" cy="2011550"/>
              <a:chOff x="1905000" y="5715000"/>
              <a:chExt cx="445770" cy="381000"/>
            </a:xfrm>
          </p:grpSpPr>
          <p:sp>
            <p:nvSpPr>
              <p:cNvPr id="107" name="Rectangle 25"/>
              <p:cNvSpPr>
                <a:spLocks noChangeArrowheads="1"/>
              </p:cNvSpPr>
              <p:nvPr userDrawn="1"/>
            </p:nvSpPr>
            <p:spPr bwMode="gray">
              <a:xfrm>
                <a:off x="2293620" y="5988118"/>
                <a:ext cx="57150" cy="107882"/>
              </a:xfrm>
              <a:prstGeom prst="rect">
                <a:avLst/>
              </a:prstGeom>
              <a:solidFill>
                <a:srgbClr val="F445F6"/>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a:p>
            </p:txBody>
          </p:sp>
          <p:sp>
            <p:nvSpPr>
              <p:cNvPr id="108" name="Rectangle 26"/>
              <p:cNvSpPr>
                <a:spLocks noChangeArrowheads="1"/>
              </p:cNvSpPr>
              <p:nvPr userDrawn="1"/>
            </p:nvSpPr>
            <p:spPr bwMode="gray">
              <a:xfrm>
                <a:off x="2132171" y="5757333"/>
                <a:ext cx="44291" cy="66914"/>
              </a:xfrm>
              <a:prstGeom prst="rect">
                <a:avLst/>
              </a:prstGeom>
              <a:solidFill>
                <a:srgbClr val="F6B67F"/>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a:p>
            </p:txBody>
          </p:sp>
          <p:sp>
            <p:nvSpPr>
              <p:cNvPr id="109" name="Rectangle 27"/>
              <p:cNvSpPr>
                <a:spLocks noChangeArrowheads="1"/>
              </p:cNvSpPr>
              <p:nvPr userDrawn="1"/>
            </p:nvSpPr>
            <p:spPr bwMode="gray">
              <a:xfrm>
                <a:off x="1905000" y="5715000"/>
                <a:ext cx="227171" cy="42333"/>
              </a:xfrm>
              <a:prstGeom prst="rect">
                <a:avLst/>
              </a:prstGeom>
              <a:solidFill>
                <a:srgbClr val="F48F17"/>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a:p>
            </p:txBody>
          </p:sp>
          <p:sp>
            <p:nvSpPr>
              <p:cNvPr id="110" name="Rectangle 28"/>
              <p:cNvSpPr>
                <a:spLocks noChangeArrowheads="1"/>
              </p:cNvSpPr>
              <p:nvPr userDrawn="1"/>
            </p:nvSpPr>
            <p:spPr bwMode="gray">
              <a:xfrm>
                <a:off x="1905000" y="5757333"/>
                <a:ext cx="227171" cy="66914"/>
              </a:xfrm>
              <a:prstGeom prst="rect">
                <a:avLst/>
              </a:prstGeom>
              <a:solidFill>
                <a:srgbClr val="EB660B"/>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a:p>
            </p:txBody>
          </p:sp>
          <p:sp>
            <p:nvSpPr>
              <p:cNvPr id="111" name="Rectangle 29"/>
              <p:cNvSpPr>
                <a:spLocks noChangeArrowheads="1"/>
              </p:cNvSpPr>
              <p:nvPr userDrawn="1"/>
            </p:nvSpPr>
            <p:spPr bwMode="gray">
              <a:xfrm>
                <a:off x="2176462" y="5824247"/>
                <a:ext cx="117158" cy="163871"/>
              </a:xfrm>
              <a:prstGeom prst="rect">
                <a:avLst/>
              </a:prstGeom>
              <a:solidFill>
                <a:srgbClr val="F3BF09"/>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a:p>
            </p:txBody>
          </p:sp>
          <p:sp>
            <p:nvSpPr>
              <p:cNvPr id="112" name="Rectangle 30"/>
              <p:cNvSpPr>
                <a:spLocks noChangeArrowheads="1"/>
              </p:cNvSpPr>
              <p:nvPr userDrawn="1"/>
            </p:nvSpPr>
            <p:spPr bwMode="gray">
              <a:xfrm>
                <a:off x="2176462" y="5988118"/>
                <a:ext cx="117158" cy="107882"/>
              </a:xfrm>
              <a:prstGeom prst="rect">
                <a:avLst/>
              </a:prstGeom>
              <a:solidFill>
                <a:srgbClr val="E93409"/>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a:p>
            </p:txBody>
          </p:sp>
          <p:sp>
            <p:nvSpPr>
              <p:cNvPr id="113" name="Rectangle 31"/>
              <p:cNvSpPr>
                <a:spLocks noChangeArrowheads="1"/>
              </p:cNvSpPr>
              <p:nvPr userDrawn="1"/>
            </p:nvSpPr>
            <p:spPr bwMode="gray">
              <a:xfrm>
                <a:off x="2132171" y="5824247"/>
                <a:ext cx="44291" cy="163871"/>
              </a:xfrm>
              <a:prstGeom prst="rect">
                <a:avLst/>
              </a:prstGeom>
              <a:solidFill>
                <a:srgbClr val="EA8804"/>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a:p>
            </p:txBody>
          </p:sp>
          <p:sp>
            <p:nvSpPr>
              <p:cNvPr id="114" name="Rectangle 32"/>
              <p:cNvSpPr>
                <a:spLocks noChangeArrowheads="1"/>
              </p:cNvSpPr>
              <p:nvPr userDrawn="1"/>
            </p:nvSpPr>
            <p:spPr bwMode="gray">
              <a:xfrm>
                <a:off x="2132171" y="5988118"/>
                <a:ext cx="44291" cy="107882"/>
              </a:xfrm>
              <a:prstGeom prst="rect">
                <a:avLst/>
              </a:prstGeom>
              <a:solidFill>
                <a:srgbClr val="E02504"/>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a:p>
            </p:txBody>
          </p:sp>
          <p:sp>
            <p:nvSpPr>
              <p:cNvPr id="115" name="Freeform 33"/>
              <p:cNvSpPr>
                <a:spLocks/>
              </p:cNvSpPr>
              <p:nvPr userDrawn="1"/>
            </p:nvSpPr>
            <p:spPr bwMode="gray">
              <a:xfrm>
                <a:off x="1905000" y="5824247"/>
                <a:ext cx="227171" cy="163871"/>
              </a:xfrm>
              <a:custGeom>
                <a:avLst/>
                <a:gdLst/>
                <a:ahLst/>
                <a:cxnLst>
                  <a:cxn ang="0">
                    <a:pos x="0" y="0"/>
                  </a:cxn>
                  <a:cxn ang="0">
                    <a:pos x="159" y="0"/>
                  </a:cxn>
                  <a:cxn ang="0">
                    <a:pos x="159" y="120"/>
                  </a:cxn>
                  <a:cxn ang="0">
                    <a:pos x="99" y="120"/>
                  </a:cxn>
                  <a:cxn ang="0">
                    <a:pos x="99" y="80"/>
                  </a:cxn>
                  <a:cxn ang="0">
                    <a:pos x="0" y="80"/>
                  </a:cxn>
                  <a:cxn ang="0">
                    <a:pos x="0" y="0"/>
                  </a:cxn>
                </a:cxnLst>
                <a:rect l="0" t="0" r="r" b="b"/>
                <a:pathLst>
                  <a:path w="159" h="120">
                    <a:moveTo>
                      <a:pt x="0" y="0"/>
                    </a:moveTo>
                    <a:lnTo>
                      <a:pt x="159" y="0"/>
                    </a:lnTo>
                    <a:lnTo>
                      <a:pt x="159" y="120"/>
                    </a:lnTo>
                    <a:lnTo>
                      <a:pt x="99" y="120"/>
                    </a:lnTo>
                    <a:lnTo>
                      <a:pt x="99" y="80"/>
                    </a:lnTo>
                    <a:lnTo>
                      <a:pt x="0" y="80"/>
                    </a:lnTo>
                    <a:lnTo>
                      <a:pt x="0" y="0"/>
                    </a:lnTo>
                    <a:close/>
                  </a:path>
                </a:pathLst>
              </a:custGeom>
              <a:solidFill>
                <a:srgbClr val="E04C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noProof="0"/>
              </a:p>
            </p:txBody>
          </p:sp>
          <p:sp>
            <p:nvSpPr>
              <p:cNvPr id="116" name="Rectangle 34"/>
              <p:cNvSpPr>
                <a:spLocks noChangeArrowheads="1"/>
              </p:cNvSpPr>
              <p:nvPr userDrawn="1"/>
            </p:nvSpPr>
            <p:spPr bwMode="gray">
              <a:xfrm>
                <a:off x="2046446" y="5988118"/>
                <a:ext cx="85725" cy="107882"/>
              </a:xfrm>
              <a:prstGeom prst="rect">
                <a:avLst/>
              </a:prstGeom>
              <a:solidFill>
                <a:srgbClr val="D61400"/>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a:p>
            </p:txBody>
          </p:sp>
          <p:sp>
            <p:nvSpPr>
              <p:cNvPr id="117" name="Rectangle 35"/>
              <p:cNvSpPr>
                <a:spLocks noChangeArrowheads="1"/>
              </p:cNvSpPr>
              <p:nvPr userDrawn="1"/>
            </p:nvSpPr>
            <p:spPr bwMode="gray">
              <a:xfrm>
                <a:off x="1905000" y="5933495"/>
                <a:ext cx="141446" cy="54624"/>
              </a:xfrm>
              <a:prstGeom prst="rect">
                <a:avLst/>
              </a:prstGeom>
              <a:solidFill>
                <a:srgbClr val="C93C00"/>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a:p>
            </p:txBody>
          </p:sp>
          <p:sp>
            <p:nvSpPr>
              <p:cNvPr id="118" name="Rectangle 36"/>
              <p:cNvSpPr>
                <a:spLocks noChangeArrowheads="1"/>
              </p:cNvSpPr>
              <p:nvPr userDrawn="1"/>
            </p:nvSpPr>
            <p:spPr bwMode="gray">
              <a:xfrm>
                <a:off x="1905000" y="5988118"/>
                <a:ext cx="141446" cy="107882"/>
              </a:xfrm>
              <a:prstGeom prst="rect">
                <a:avLst/>
              </a:prstGeom>
              <a:solidFill>
                <a:srgbClr val="C01000"/>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a:p>
            </p:txBody>
          </p:sp>
          <p:sp>
            <p:nvSpPr>
              <p:cNvPr id="119" name="Rectangle 25"/>
              <p:cNvSpPr>
                <a:spLocks noChangeArrowheads="1"/>
              </p:cNvSpPr>
              <p:nvPr/>
            </p:nvSpPr>
            <p:spPr bwMode="gray">
              <a:xfrm>
                <a:off x="2293620" y="5988118"/>
                <a:ext cx="57150" cy="107882"/>
              </a:xfrm>
              <a:prstGeom prst="rect">
                <a:avLst/>
              </a:prstGeom>
              <a:solidFill>
                <a:srgbClr val="F445F6"/>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a:p>
            </p:txBody>
          </p:sp>
          <p:sp>
            <p:nvSpPr>
              <p:cNvPr id="120" name="Rectangle 26"/>
              <p:cNvSpPr>
                <a:spLocks noChangeArrowheads="1"/>
              </p:cNvSpPr>
              <p:nvPr/>
            </p:nvSpPr>
            <p:spPr bwMode="gray">
              <a:xfrm>
                <a:off x="2132171" y="5757333"/>
                <a:ext cx="44291" cy="66914"/>
              </a:xfrm>
              <a:prstGeom prst="rect">
                <a:avLst/>
              </a:prstGeom>
              <a:solidFill>
                <a:srgbClr val="F6B67F"/>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a:p>
            </p:txBody>
          </p:sp>
          <p:sp>
            <p:nvSpPr>
              <p:cNvPr id="121" name="Rectangle 27"/>
              <p:cNvSpPr>
                <a:spLocks noChangeArrowheads="1"/>
              </p:cNvSpPr>
              <p:nvPr/>
            </p:nvSpPr>
            <p:spPr bwMode="gray">
              <a:xfrm>
                <a:off x="1905000" y="5715000"/>
                <a:ext cx="227171" cy="42333"/>
              </a:xfrm>
              <a:prstGeom prst="rect">
                <a:avLst/>
              </a:prstGeom>
              <a:solidFill>
                <a:srgbClr val="F48F17"/>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a:p>
            </p:txBody>
          </p:sp>
          <p:sp>
            <p:nvSpPr>
              <p:cNvPr id="122" name="Rectangle 28"/>
              <p:cNvSpPr>
                <a:spLocks noChangeArrowheads="1"/>
              </p:cNvSpPr>
              <p:nvPr/>
            </p:nvSpPr>
            <p:spPr bwMode="gray">
              <a:xfrm>
                <a:off x="1905000" y="5757333"/>
                <a:ext cx="227171" cy="66914"/>
              </a:xfrm>
              <a:prstGeom prst="rect">
                <a:avLst/>
              </a:prstGeom>
              <a:solidFill>
                <a:srgbClr val="EB660B"/>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a:p>
            </p:txBody>
          </p:sp>
          <p:sp>
            <p:nvSpPr>
              <p:cNvPr id="123" name="Rectangle 29"/>
              <p:cNvSpPr>
                <a:spLocks noChangeArrowheads="1"/>
              </p:cNvSpPr>
              <p:nvPr/>
            </p:nvSpPr>
            <p:spPr bwMode="gray">
              <a:xfrm>
                <a:off x="2176462" y="5824247"/>
                <a:ext cx="117158" cy="163871"/>
              </a:xfrm>
              <a:prstGeom prst="rect">
                <a:avLst/>
              </a:prstGeom>
              <a:solidFill>
                <a:srgbClr val="F3BF09"/>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a:p>
            </p:txBody>
          </p:sp>
          <p:sp>
            <p:nvSpPr>
              <p:cNvPr id="124" name="Rectangle 30"/>
              <p:cNvSpPr>
                <a:spLocks noChangeArrowheads="1"/>
              </p:cNvSpPr>
              <p:nvPr/>
            </p:nvSpPr>
            <p:spPr bwMode="gray">
              <a:xfrm>
                <a:off x="2176462" y="5988118"/>
                <a:ext cx="117158" cy="107882"/>
              </a:xfrm>
              <a:prstGeom prst="rect">
                <a:avLst/>
              </a:prstGeom>
              <a:solidFill>
                <a:srgbClr val="E93409"/>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a:p>
            </p:txBody>
          </p:sp>
          <p:sp>
            <p:nvSpPr>
              <p:cNvPr id="125" name="Rectangle 31"/>
              <p:cNvSpPr>
                <a:spLocks noChangeArrowheads="1"/>
              </p:cNvSpPr>
              <p:nvPr/>
            </p:nvSpPr>
            <p:spPr bwMode="gray">
              <a:xfrm>
                <a:off x="2132171" y="5824247"/>
                <a:ext cx="44291" cy="163871"/>
              </a:xfrm>
              <a:prstGeom prst="rect">
                <a:avLst/>
              </a:prstGeom>
              <a:solidFill>
                <a:srgbClr val="EA8804"/>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a:p>
            </p:txBody>
          </p:sp>
          <p:sp>
            <p:nvSpPr>
              <p:cNvPr id="126" name="Rectangle 32"/>
              <p:cNvSpPr>
                <a:spLocks noChangeArrowheads="1"/>
              </p:cNvSpPr>
              <p:nvPr/>
            </p:nvSpPr>
            <p:spPr bwMode="gray">
              <a:xfrm>
                <a:off x="2132171" y="5988118"/>
                <a:ext cx="44291" cy="107882"/>
              </a:xfrm>
              <a:prstGeom prst="rect">
                <a:avLst/>
              </a:prstGeom>
              <a:solidFill>
                <a:srgbClr val="E02504"/>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a:p>
            </p:txBody>
          </p:sp>
          <p:sp>
            <p:nvSpPr>
              <p:cNvPr id="127" name="Freeform 33"/>
              <p:cNvSpPr>
                <a:spLocks/>
              </p:cNvSpPr>
              <p:nvPr/>
            </p:nvSpPr>
            <p:spPr bwMode="gray">
              <a:xfrm>
                <a:off x="1905000" y="5824247"/>
                <a:ext cx="227171" cy="163871"/>
              </a:xfrm>
              <a:custGeom>
                <a:avLst/>
                <a:gdLst/>
                <a:ahLst/>
                <a:cxnLst>
                  <a:cxn ang="0">
                    <a:pos x="0" y="0"/>
                  </a:cxn>
                  <a:cxn ang="0">
                    <a:pos x="159" y="0"/>
                  </a:cxn>
                  <a:cxn ang="0">
                    <a:pos x="159" y="120"/>
                  </a:cxn>
                  <a:cxn ang="0">
                    <a:pos x="99" y="120"/>
                  </a:cxn>
                  <a:cxn ang="0">
                    <a:pos x="99" y="80"/>
                  </a:cxn>
                  <a:cxn ang="0">
                    <a:pos x="0" y="80"/>
                  </a:cxn>
                  <a:cxn ang="0">
                    <a:pos x="0" y="0"/>
                  </a:cxn>
                </a:cxnLst>
                <a:rect l="0" t="0" r="r" b="b"/>
                <a:pathLst>
                  <a:path w="159" h="120">
                    <a:moveTo>
                      <a:pt x="0" y="0"/>
                    </a:moveTo>
                    <a:lnTo>
                      <a:pt x="159" y="0"/>
                    </a:lnTo>
                    <a:lnTo>
                      <a:pt x="159" y="120"/>
                    </a:lnTo>
                    <a:lnTo>
                      <a:pt x="99" y="120"/>
                    </a:lnTo>
                    <a:lnTo>
                      <a:pt x="99" y="80"/>
                    </a:lnTo>
                    <a:lnTo>
                      <a:pt x="0" y="80"/>
                    </a:lnTo>
                    <a:lnTo>
                      <a:pt x="0" y="0"/>
                    </a:lnTo>
                    <a:close/>
                  </a:path>
                </a:pathLst>
              </a:custGeom>
              <a:solidFill>
                <a:srgbClr val="E04C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noProof="0"/>
              </a:p>
            </p:txBody>
          </p:sp>
          <p:sp>
            <p:nvSpPr>
              <p:cNvPr id="128" name="Rectangle 34"/>
              <p:cNvSpPr>
                <a:spLocks noChangeArrowheads="1"/>
              </p:cNvSpPr>
              <p:nvPr/>
            </p:nvSpPr>
            <p:spPr bwMode="gray">
              <a:xfrm>
                <a:off x="2046446" y="5988118"/>
                <a:ext cx="85725" cy="107882"/>
              </a:xfrm>
              <a:prstGeom prst="rect">
                <a:avLst/>
              </a:prstGeom>
              <a:solidFill>
                <a:srgbClr val="D61400"/>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a:p>
            </p:txBody>
          </p:sp>
          <p:sp>
            <p:nvSpPr>
              <p:cNvPr id="129" name="Rectangle 35"/>
              <p:cNvSpPr>
                <a:spLocks noChangeArrowheads="1"/>
              </p:cNvSpPr>
              <p:nvPr/>
            </p:nvSpPr>
            <p:spPr bwMode="gray">
              <a:xfrm>
                <a:off x="1905000" y="5933495"/>
                <a:ext cx="141446" cy="54624"/>
              </a:xfrm>
              <a:prstGeom prst="rect">
                <a:avLst/>
              </a:prstGeom>
              <a:solidFill>
                <a:srgbClr val="C93C00"/>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a:p>
            </p:txBody>
          </p:sp>
          <p:sp>
            <p:nvSpPr>
              <p:cNvPr id="130" name="Rectangle 36"/>
              <p:cNvSpPr>
                <a:spLocks noChangeArrowheads="1"/>
              </p:cNvSpPr>
              <p:nvPr/>
            </p:nvSpPr>
            <p:spPr bwMode="gray">
              <a:xfrm>
                <a:off x="1905000" y="5988118"/>
                <a:ext cx="141446" cy="107882"/>
              </a:xfrm>
              <a:prstGeom prst="rect">
                <a:avLst/>
              </a:prstGeom>
              <a:solidFill>
                <a:srgbClr val="C01000"/>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a:p>
            </p:txBody>
          </p:sp>
        </p:grpSp>
        <p:grpSp>
          <p:nvGrpSpPr>
            <p:cNvPr id="104" name="Group 32"/>
            <p:cNvGrpSpPr/>
            <p:nvPr/>
          </p:nvGrpSpPr>
          <p:grpSpPr>
            <a:xfrm>
              <a:off x="518032" y="978681"/>
              <a:ext cx="4572000" cy="2667393"/>
              <a:chOff x="518032" y="978681"/>
              <a:chExt cx="4572000" cy="2667393"/>
            </a:xfrm>
          </p:grpSpPr>
          <p:sp>
            <p:nvSpPr>
              <p:cNvPr id="105" name="Rectangle 37"/>
              <p:cNvSpPr>
                <a:spLocks noChangeArrowheads="1"/>
              </p:cNvSpPr>
              <p:nvPr userDrawn="1"/>
            </p:nvSpPr>
            <p:spPr bwMode="black">
              <a:xfrm>
                <a:off x="3295650" y="978681"/>
                <a:ext cx="1143000" cy="263229"/>
              </a:xfrm>
              <a:prstGeom prst="rect">
                <a:avLst/>
              </a:prstGeom>
              <a:solidFill>
                <a:srgbClr val="A10000"/>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a:p>
            </p:txBody>
          </p:sp>
          <p:sp>
            <p:nvSpPr>
              <p:cNvPr id="106" name="Freeform 7"/>
              <p:cNvSpPr>
                <a:spLocks noEditPoints="1"/>
              </p:cNvSpPr>
              <p:nvPr userDrawn="1"/>
            </p:nvSpPr>
            <p:spPr bwMode="black">
              <a:xfrm>
                <a:off x="518032" y="1922794"/>
                <a:ext cx="4572000" cy="1723280"/>
              </a:xfrm>
              <a:custGeom>
                <a:avLst/>
                <a:gdLst/>
                <a:ahLst/>
                <a:cxnLst>
                  <a:cxn ang="0">
                    <a:pos x="581" y="233"/>
                  </a:cxn>
                  <a:cxn ang="0">
                    <a:pos x="538" y="949"/>
                  </a:cxn>
                  <a:cxn ang="0">
                    <a:pos x="630" y="946"/>
                  </a:cxn>
                  <a:cxn ang="0">
                    <a:pos x="793" y="880"/>
                  </a:cxn>
                  <a:cxn ang="0">
                    <a:pos x="886" y="728"/>
                  </a:cxn>
                  <a:cxn ang="0">
                    <a:pos x="905" y="505"/>
                  </a:cxn>
                  <a:cxn ang="0">
                    <a:pos x="850" y="329"/>
                  </a:cxn>
                  <a:cxn ang="0">
                    <a:pos x="727" y="241"/>
                  </a:cxn>
                  <a:cxn ang="0">
                    <a:pos x="521" y="3"/>
                  </a:cxn>
                  <a:cxn ang="0">
                    <a:pos x="643" y="74"/>
                  </a:cxn>
                  <a:cxn ang="0">
                    <a:pos x="761" y="24"/>
                  </a:cxn>
                  <a:cxn ang="0">
                    <a:pos x="855" y="9"/>
                  </a:cxn>
                  <a:cxn ang="0">
                    <a:pos x="1026" y="40"/>
                  </a:cxn>
                  <a:cxn ang="0">
                    <a:pos x="1180" y="172"/>
                  </a:cxn>
                  <a:cxn ang="0">
                    <a:pos x="1265" y="383"/>
                  </a:cxn>
                  <a:cxn ang="0">
                    <a:pos x="1265" y="641"/>
                  </a:cxn>
                  <a:cxn ang="0">
                    <a:pos x="1175" y="857"/>
                  </a:cxn>
                  <a:cxn ang="0">
                    <a:pos x="1005" y="1006"/>
                  </a:cxn>
                  <a:cxn ang="0">
                    <a:pos x="766" y="1074"/>
                  </a:cxn>
                  <a:cxn ang="0">
                    <a:pos x="601" y="1074"/>
                  </a:cxn>
                  <a:cxn ang="0">
                    <a:pos x="692" y="1447"/>
                  </a:cxn>
                  <a:cxn ang="0">
                    <a:pos x="171" y="1408"/>
                  </a:cxn>
                  <a:cxn ang="0">
                    <a:pos x="413" y="3"/>
                  </a:cxn>
                  <a:cxn ang="0">
                    <a:pos x="3876" y="20"/>
                  </a:cxn>
                  <a:cxn ang="0">
                    <a:pos x="4036" y="100"/>
                  </a:cxn>
                  <a:cxn ang="0">
                    <a:pos x="4113" y="232"/>
                  </a:cxn>
                  <a:cxn ang="0">
                    <a:pos x="4091" y="362"/>
                  </a:cxn>
                  <a:cxn ang="0">
                    <a:pos x="3995" y="436"/>
                  </a:cxn>
                  <a:cxn ang="0">
                    <a:pos x="3859" y="438"/>
                  </a:cxn>
                  <a:cxn ang="0">
                    <a:pos x="3757" y="114"/>
                  </a:cxn>
                  <a:cxn ang="0">
                    <a:pos x="3597" y="187"/>
                  </a:cxn>
                  <a:cxn ang="0">
                    <a:pos x="3508" y="339"/>
                  </a:cxn>
                  <a:cxn ang="0">
                    <a:pos x="3489" y="565"/>
                  </a:cxn>
                  <a:cxn ang="0">
                    <a:pos x="3547" y="753"/>
                  </a:cxn>
                  <a:cxn ang="0">
                    <a:pos x="3668" y="869"/>
                  </a:cxn>
                  <a:cxn ang="0">
                    <a:pos x="3821" y="896"/>
                  </a:cxn>
                  <a:cxn ang="0">
                    <a:pos x="3931" y="872"/>
                  </a:cxn>
                  <a:cxn ang="0">
                    <a:pos x="4079" y="810"/>
                  </a:cxn>
                  <a:cxn ang="0">
                    <a:pos x="4016" y="1024"/>
                  </a:cxn>
                  <a:cxn ang="0">
                    <a:pos x="3830" y="1080"/>
                  </a:cxn>
                  <a:cxn ang="0">
                    <a:pos x="3651" y="1095"/>
                  </a:cxn>
                  <a:cxn ang="0">
                    <a:pos x="3426" y="1060"/>
                  </a:cxn>
                  <a:cxn ang="0">
                    <a:pos x="3255" y="947"/>
                  </a:cxn>
                  <a:cxn ang="0">
                    <a:pos x="3140" y="772"/>
                  </a:cxn>
                  <a:cxn ang="0">
                    <a:pos x="3101" y="561"/>
                  </a:cxn>
                  <a:cxn ang="0">
                    <a:pos x="3153" y="318"/>
                  </a:cxn>
                  <a:cxn ang="0">
                    <a:pos x="3293" y="135"/>
                  </a:cxn>
                  <a:cxn ang="0">
                    <a:pos x="3508" y="27"/>
                  </a:cxn>
                  <a:cxn ang="0">
                    <a:pos x="2910" y="0"/>
                  </a:cxn>
                  <a:cxn ang="0">
                    <a:pos x="3040" y="52"/>
                  </a:cxn>
                  <a:cxn ang="0">
                    <a:pos x="3093" y="178"/>
                  </a:cxn>
                  <a:cxn ang="0">
                    <a:pos x="3071" y="277"/>
                  </a:cxn>
                  <a:cxn ang="0">
                    <a:pos x="3004" y="393"/>
                  </a:cxn>
                  <a:cxn ang="0">
                    <a:pos x="2876" y="561"/>
                  </a:cxn>
                  <a:cxn ang="0">
                    <a:pos x="1784" y="1078"/>
                  </a:cxn>
                  <a:cxn ang="0">
                    <a:pos x="1313" y="118"/>
                  </a:cxn>
                  <a:cxn ang="0">
                    <a:pos x="2247" y="25"/>
                  </a:cxn>
                  <a:cxn ang="0">
                    <a:pos x="2759" y="62"/>
                  </a:cxn>
                  <a:cxn ang="0">
                    <a:pos x="2872" y="4"/>
                  </a:cxn>
                </a:cxnLst>
                <a:rect l="0" t="0" r="r" b="b"/>
                <a:pathLst>
                  <a:path w="4127" h="1544">
                    <a:moveTo>
                      <a:pt x="640" y="229"/>
                    </a:moveTo>
                    <a:lnTo>
                      <a:pt x="622" y="229"/>
                    </a:lnTo>
                    <a:lnTo>
                      <a:pt x="603" y="230"/>
                    </a:lnTo>
                    <a:lnTo>
                      <a:pt x="581" y="233"/>
                    </a:lnTo>
                    <a:lnTo>
                      <a:pt x="553" y="235"/>
                    </a:lnTo>
                    <a:lnTo>
                      <a:pt x="521" y="241"/>
                    </a:lnTo>
                    <a:lnTo>
                      <a:pt x="521" y="947"/>
                    </a:lnTo>
                    <a:lnTo>
                      <a:pt x="538" y="949"/>
                    </a:lnTo>
                    <a:lnTo>
                      <a:pt x="553" y="949"/>
                    </a:lnTo>
                    <a:lnTo>
                      <a:pt x="566" y="949"/>
                    </a:lnTo>
                    <a:lnTo>
                      <a:pt x="578" y="949"/>
                    </a:lnTo>
                    <a:lnTo>
                      <a:pt x="630" y="946"/>
                    </a:lnTo>
                    <a:lnTo>
                      <a:pt x="677" y="937"/>
                    </a:lnTo>
                    <a:lnTo>
                      <a:pt x="720" y="924"/>
                    </a:lnTo>
                    <a:lnTo>
                      <a:pt x="758" y="905"/>
                    </a:lnTo>
                    <a:lnTo>
                      <a:pt x="793" y="880"/>
                    </a:lnTo>
                    <a:lnTo>
                      <a:pt x="824" y="850"/>
                    </a:lnTo>
                    <a:lnTo>
                      <a:pt x="849" y="815"/>
                    </a:lnTo>
                    <a:lnTo>
                      <a:pt x="870" y="775"/>
                    </a:lnTo>
                    <a:lnTo>
                      <a:pt x="886" y="728"/>
                    </a:lnTo>
                    <a:lnTo>
                      <a:pt x="897" y="678"/>
                    </a:lnTo>
                    <a:lnTo>
                      <a:pt x="905" y="622"/>
                    </a:lnTo>
                    <a:lnTo>
                      <a:pt x="907" y="561"/>
                    </a:lnTo>
                    <a:lnTo>
                      <a:pt x="905" y="505"/>
                    </a:lnTo>
                    <a:lnTo>
                      <a:pt x="897" y="452"/>
                    </a:lnTo>
                    <a:lnTo>
                      <a:pt x="886" y="407"/>
                    </a:lnTo>
                    <a:lnTo>
                      <a:pt x="870" y="366"/>
                    </a:lnTo>
                    <a:lnTo>
                      <a:pt x="850" y="329"/>
                    </a:lnTo>
                    <a:lnTo>
                      <a:pt x="826" y="299"/>
                    </a:lnTo>
                    <a:lnTo>
                      <a:pt x="797" y="274"/>
                    </a:lnTo>
                    <a:lnTo>
                      <a:pt x="763" y="254"/>
                    </a:lnTo>
                    <a:lnTo>
                      <a:pt x="727" y="241"/>
                    </a:lnTo>
                    <a:lnTo>
                      <a:pt x="686" y="232"/>
                    </a:lnTo>
                    <a:lnTo>
                      <a:pt x="640" y="229"/>
                    </a:lnTo>
                    <a:close/>
                    <a:moveTo>
                      <a:pt x="413" y="3"/>
                    </a:moveTo>
                    <a:lnTo>
                      <a:pt x="521" y="3"/>
                    </a:lnTo>
                    <a:lnTo>
                      <a:pt x="521" y="143"/>
                    </a:lnTo>
                    <a:lnTo>
                      <a:pt x="566" y="117"/>
                    </a:lnTo>
                    <a:lnTo>
                      <a:pt x="607" y="93"/>
                    </a:lnTo>
                    <a:lnTo>
                      <a:pt x="643" y="74"/>
                    </a:lnTo>
                    <a:lnTo>
                      <a:pt x="677" y="57"/>
                    </a:lnTo>
                    <a:lnTo>
                      <a:pt x="707" y="44"/>
                    </a:lnTo>
                    <a:lnTo>
                      <a:pt x="735" y="33"/>
                    </a:lnTo>
                    <a:lnTo>
                      <a:pt x="761" y="24"/>
                    </a:lnTo>
                    <a:lnTo>
                      <a:pt x="785" y="18"/>
                    </a:lnTo>
                    <a:lnTo>
                      <a:pt x="809" y="13"/>
                    </a:lnTo>
                    <a:lnTo>
                      <a:pt x="831" y="10"/>
                    </a:lnTo>
                    <a:lnTo>
                      <a:pt x="855" y="9"/>
                    </a:lnTo>
                    <a:lnTo>
                      <a:pt x="879" y="8"/>
                    </a:lnTo>
                    <a:lnTo>
                      <a:pt x="931" y="12"/>
                    </a:lnTo>
                    <a:lnTo>
                      <a:pt x="980" y="23"/>
                    </a:lnTo>
                    <a:lnTo>
                      <a:pt x="1026" y="40"/>
                    </a:lnTo>
                    <a:lnTo>
                      <a:pt x="1070" y="64"/>
                    </a:lnTo>
                    <a:lnTo>
                      <a:pt x="1110" y="94"/>
                    </a:lnTo>
                    <a:lnTo>
                      <a:pt x="1148" y="130"/>
                    </a:lnTo>
                    <a:lnTo>
                      <a:pt x="1180" y="172"/>
                    </a:lnTo>
                    <a:lnTo>
                      <a:pt x="1209" y="218"/>
                    </a:lnTo>
                    <a:lnTo>
                      <a:pt x="1233" y="268"/>
                    </a:lnTo>
                    <a:lnTo>
                      <a:pt x="1252" y="324"/>
                    </a:lnTo>
                    <a:lnTo>
                      <a:pt x="1265" y="383"/>
                    </a:lnTo>
                    <a:lnTo>
                      <a:pt x="1274" y="446"/>
                    </a:lnTo>
                    <a:lnTo>
                      <a:pt x="1278" y="512"/>
                    </a:lnTo>
                    <a:lnTo>
                      <a:pt x="1274" y="578"/>
                    </a:lnTo>
                    <a:lnTo>
                      <a:pt x="1265" y="641"/>
                    </a:lnTo>
                    <a:lnTo>
                      <a:pt x="1252" y="701"/>
                    </a:lnTo>
                    <a:lnTo>
                      <a:pt x="1232" y="756"/>
                    </a:lnTo>
                    <a:lnTo>
                      <a:pt x="1205" y="809"/>
                    </a:lnTo>
                    <a:lnTo>
                      <a:pt x="1175" y="857"/>
                    </a:lnTo>
                    <a:lnTo>
                      <a:pt x="1140" y="901"/>
                    </a:lnTo>
                    <a:lnTo>
                      <a:pt x="1099" y="941"/>
                    </a:lnTo>
                    <a:lnTo>
                      <a:pt x="1054" y="976"/>
                    </a:lnTo>
                    <a:lnTo>
                      <a:pt x="1005" y="1006"/>
                    </a:lnTo>
                    <a:lnTo>
                      <a:pt x="951" y="1031"/>
                    </a:lnTo>
                    <a:lnTo>
                      <a:pt x="894" y="1051"/>
                    </a:lnTo>
                    <a:lnTo>
                      <a:pt x="831" y="1065"/>
                    </a:lnTo>
                    <a:lnTo>
                      <a:pt x="766" y="1074"/>
                    </a:lnTo>
                    <a:lnTo>
                      <a:pt x="696" y="1078"/>
                    </a:lnTo>
                    <a:lnTo>
                      <a:pt x="670" y="1078"/>
                    </a:lnTo>
                    <a:lnTo>
                      <a:pt x="637" y="1076"/>
                    </a:lnTo>
                    <a:lnTo>
                      <a:pt x="601" y="1074"/>
                    </a:lnTo>
                    <a:lnTo>
                      <a:pt x="561" y="1071"/>
                    </a:lnTo>
                    <a:lnTo>
                      <a:pt x="521" y="1068"/>
                    </a:lnTo>
                    <a:lnTo>
                      <a:pt x="521" y="1408"/>
                    </a:lnTo>
                    <a:lnTo>
                      <a:pt x="692" y="1447"/>
                    </a:lnTo>
                    <a:lnTo>
                      <a:pt x="692" y="1544"/>
                    </a:lnTo>
                    <a:lnTo>
                      <a:pt x="18" y="1544"/>
                    </a:lnTo>
                    <a:lnTo>
                      <a:pt x="18" y="1447"/>
                    </a:lnTo>
                    <a:lnTo>
                      <a:pt x="171" y="1408"/>
                    </a:lnTo>
                    <a:lnTo>
                      <a:pt x="171" y="229"/>
                    </a:lnTo>
                    <a:lnTo>
                      <a:pt x="0" y="229"/>
                    </a:lnTo>
                    <a:lnTo>
                      <a:pt x="0" y="128"/>
                    </a:lnTo>
                    <a:lnTo>
                      <a:pt x="413" y="3"/>
                    </a:lnTo>
                    <a:close/>
                    <a:moveTo>
                      <a:pt x="3711" y="0"/>
                    </a:moveTo>
                    <a:lnTo>
                      <a:pt x="3770" y="3"/>
                    </a:lnTo>
                    <a:lnTo>
                      <a:pt x="3825" y="9"/>
                    </a:lnTo>
                    <a:lnTo>
                      <a:pt x="3876" y="20"/>
                    </a:lnTo>
                    <a:lnTo>
                      <a:pt x="3923" y="34"/>
                    </a:lnTo>
                    <a:lnTo>
                      <a:pt x="3965" y="53"/>
                    </a:lnTo>
                    <a:lnTo>
                      <a:pt x="4004" y="75"/>
                    </a:lnTo>
                    <a:lnTo>
                      <a:pt x="4036" y="100"/>
                    </a:lnTo>
                    <a:lnTo>
                      <a:pt x="4064" y="129"/>
                    </a:lnTo>
                    <a:lnTo>
                      <a:pt x="4086" y="160"/>
                    </a:lnTo>
                    <a:lnTo>
                      <a:pt x="4103" y="194"/>
                    </a:lnTo>
                    <a:lnTo>
                      <a:pt x="4113" y="232"/>
                    </a:lnTo>
                    <a:lnTo>
                      <a:pt x="4117" y="271"/>
                    </a:lnTo>
                    <a:lnTo>
                      <a:pt x="4114" y="304"/>
                    </a:lnTo>
                    <a:lnTo>
                      <a:pt x="4105" y="334"/>
                    </a:lnTo>
                    <a:lnTo>
                      <a:pt x="4091" y="362"/>
                    </a:lnTo>
                    <a:lnTo>
                      <a:pt x="4074" y="387"/>
                    </a:lnTo>
                    <a:lnTo>
                      <a:pt x="4051" y="407"/>
                    </a:lnTo>
                    <a:lnTo>
                      <a:pt x="4025" y="423"/>
                    </a:lnTo>
                    <a:lnTo>
                      <a:pt x="3995" y="436"/>
                    </a:lnTo>
                    <a:lnTo>
                      <a:pt x="3961" y="443"/>
                    </a:lnTo>
                    <a:lnTo>
                      <a:pt x="3925" y="446"/>
                    </a:lnTo>
                    <a:lnTo>
                      <a:pt x="3891" y="444"/>
                    </a:lnTo>
                    <a:lnTo>
                      <a:pt x="3859" y="438"/>
                    </a:lnTo>
                    <a:lnTo>
                      <a:pt x="3826" y="428"/>
                    </a:lnTo>
                    <a:lnTo>
                      <a:pt x="3792" y="413"/>
                    </a:lnTo>
                    <a:lnTo>
                      <a:pt x="3757" y="394"/>
                    </a:lnTo>
                    <a:lnTo>
                      <a:pt x="3757" y="114"/>
                    </a:lnTo>
                    <a:lnTo>
                      <a:pt x="3711" y="125"/>
                    </a:lnTo>
                    <a:lnTo>
                      <a:pt x="3668" y="140"/>
                    </a:lnTo>
                    <a:lnTo>
                      <a:pt x="3631" y="162"/>
                    </a:lnTo>
                    <a:lnTo>
                      <a:pt x="3597" y="187"/>
                    </a:lnTo>
                    <a:lnTo>
                      <a:pt x="3568" y="218"/>
                    </a:lnTo>
                    <a:lnTo>
                      <a:pt x="3543" y="253"/>
                    </a:lnTo>
                    <a:lnTo>
                      <a:pt x="3523" y="294"/>
                    </a:lnTo>
                    <a:lnTo>
                      <a:pt x="3508" y="339"/>
                    </a:lnTo>
                    <a:lnTo>
                      <a:pt x="3497" y="391"/>
                    </a:lnTo>
                    <a:lnTo>
                      <a:pt x="3489" y="447"/>
                    </a:lnTo>
                    <a:lnTo>
                      <a:pt x="3487" y="507"/>
                    </a:lnTo>
                    <a:lnTo>
                      <a:pt x="3489" y="565"/>
                    </a:lnTo>
                    <a:lnTo>
                      <a:pt x="3497" y="617"/>
                    </a:lnTo>
                    <a:lnTo>
                      <a:pt x="3509" y="667"/>
                    </a:lnTo>
                    <a:lnTo>
                      <a:pt x="3526" y="712"/>
                    </a:lnTo>
                    <a:lnTo>
                      <a:pt x="3547" y="753"/>
                    </a:lnTo>
                    <a:lnTo>
                      <a:pt x="3571" y="790"/>
                    </a:lnTo>
                    <a:lnTo>
                      <a:pt x="3600" y="821"/>
                    </a:lnTo>
                    <a:lnTo>
                      <a:pt x="3632" y="847"/>
                    </a:lnTo>
                    <a:lnTo>
                      <a:pt x="3668" y="869"/>
                    </a:lnTo>
                    <a:lnTo>
                      <a:pt x="3707" y="885"/>
                    </a:lnTo>
                    <a:lnTo>
                      <a:pt x="3750" y="894"/>
                    </a:lnTo>
                    <a:lnTo>
                      <a:pt x="3795" y="897"/>
                    </a:lnTo>
                    <a:lnTo>
                      <a:pt x="3821" y="896"/>
                    </a:lnTo>
                    <a:lnTo>
                      <a:pt x="3847" y="894"/>
                    </a:lnTo>
                    <a:lnTo>
                      <a:pt x="3874" y="889"/>
                    </a:lnTo>
                    <a:lnTo>
                      <a:pt x="3901" y="881"/>
                    </a:lnTo>
                    <a:lnTo>
                      <a:pt x="3931" y="872"/>
                    </a:lnTo>
                    <a:lnTo>
                      <a:pt x="3964" y="861"/>
                    </a:lnTo>
                    <a:lnTo>
                      <a:pt x="3999" y="846"/>
                    </a:lnTo>
                    <a:lnTo>
                      <a:pt x="4036" y="830"/>
                    </a:lnTo>
                    <a:lnTo>
                      <a:pt x="4079" y="810"/>
                    </a:lnTo>
                    <a:lnTo>
                      <a:pt x="4127" y="787"/>
                    </a:lnTo>
                    <a:lnTo>
                      <a:pt x="4127" y="976"/>
                    </a:lnTo>
                    <a:lnTo>
                      <a:pt x="4069" y="1001"/>
                    </a:lnTo>
                    <a:lnTo>
                      <a:pt x="4016" y="1024"/>
                    </a:lnTo>
                    <a:lnTo>
                      <a:pt x="3966" y="1041"/>
                    </a:lnTo>
                    <a:lnTo>
                      <a:pt x="3919" y="1058"/>
                    </a:lnTo>
                    <a:lnTo>
                      <a:pt x="3874" y="1070"/>
                    </a:lnTo>
                    <a:lnTo>
                      <a:pt x="3830" y="1080"/>
                    </a:lnTo>
                    <a:lnTo>
                      <a:pt x="3786" y="1086"/>
                    </a:lnTo>
                    <a:lnTo>
                      <a:pt x="3742" y="1091"/>
                    </a:lnTo>
                    <a:lnTo>
                      <a:pt x="3697" y="1094"/>
                    </a:lnTo>
                    <a:lnTo>
                      <a:pt x="3651" y="1095"/>
                    </a:lnTo>
                    <a:lnTo>
                      <a:pt x="3588" y="1093"/>
                    </a:lnTo>
                    <a:lnTo>
                      <a:pt x="3530" y="1086"/>
                    </a:lnTo>
                    <a:lnTo>
                      <a:pt x="3476" y="1075"/>
                    </a:lnTo>
                    <a:lnTo>
                      <a:pt x="3426" y="1060"/>
                    </a:lnTo>
                    <a:lnTo>
                      <a:pt x="3378" y="1039"/>
                    </a:lnTo>
                    <a:lnTo>
                      <a:pt x="3334" y="1014"/>
                    </a:lnTo>
                    <a:lnTo>
                      <a:pt x="3294" y="984"/>
                    </a:lnTo>
                    <a:lnTo>
                      <a:pt x="3255" y="947"/>
                    </a:lnTo>
                    <a:lnTo>
                      <a:pt x="3219" y="907"/>
                    </a:lnTo>
                    <a:lnTo>
                      <a:pt x="3188" y="865"/>
                    </a:lnTo>
                    <a:lnTo>
                      <a:pt x="3162" y="820"/>
                    </a:lnTo>
                    <a:lnTo>
                      <a:pt x="3140" y="772"/>
                    </a:lnTo>
                    <a:lnTo>
                      <a:pt x="3124" y="722"/>
                    </a:lnTo>
                    <a:lnTo>
                      <a:pt x="3111" y="670"/>
                    </a:lnTo>
                    <a:lnTo>
                      <a:pt x="3104" y="616"/>
                    </a:lnTo>
                    <a:lnTo>
                      <a:pt x="3101" y="561"/>
                    </a:lnTo>
                    <a:lnTo>
                      <a:pt x="3105" y="494"/>
                    </a:lnTo>
                    <a:lnTo>
                      <a:pt x="3115" y="433"/>
                    </a:lnTo>
                    <a:lnTo>
                      <a:pt x="3130" y="373"/>
                    </a:lnTo>
                    <a:lnTo>
                      <a:pt x="3153" y="318"/>
                    </a:lnTo>
                    <a:lnTo>
                      <a:pt x="3179" y="267"/>
                    </a:lnTo>
                    <a:lnTo>
                      <a:pt x="3213" y="219"/>
                    </a:lnTo>
                    <a:lnTo>
                      <a:pt x="3250" y="175"/>
                    </a:lnTo>
                    <a:lnTo>
                      <a:pt x="3293" y="135"/>
                    </a:lnTo>
                    <a:lnTo>
                      <a:pt x="3341" y="102"/>
                    </a:lnTo>
                    <a:lnTo>
                      <a:pt x="3392" y="72"/>
                    </a:lnTo>
                    <a:lnTo>
                      <a:pt x="3448" y="47"/>
                    </a:lnTo>
                    <a:lnTo>
                      <a:pt x="3508" y="27"/>
                    </a:lnTo>
                    <a:lnTo>
                      <a:pt x="3573" y="12"/>
                    </a:lnTo>
                    <a:lnTo>
                      <a:pt x="3640" y="3"/>
                    </a:lnTo>
                    <a:lnTo>
                      <a:pt x="3711" y="0"/>
                    </a:lnTo>
                    <a:close/>
                    <a:moveTo>
                      <a:pt x="2910" y="0"/>
                    </a:moveTo>
                    <a:lnTo>
                      <a:pt x="2948" y="4"/>
                    </a:lnTo>
                    <a:lnTo>
                      <a:pt x="2983" y="14"/>
                    </a:lnTo>
                    <a:lnTo>
                      <a:pt x="3014" y="30"/>
                    </a:lnTo>
                    <a:lnTo>
                      <a:pt x="3040" y="52"/>
                    </a:lnTo>
                    <a:lnTo>
                      <a:pt x="3063" y="78"/>
                    </a:lnTo>
                    <a:lnTo>
                      <a:pt x="3079" y="109"/>
                    </a:lnTo>
                    <a:lnTo>
                      <a:pt x="3089" y="142"/>
                    </a:lnTo>
                    <a:lnTo>
                      <a:pt x="3093" y="178"/>
                    </a:lnTo>
                    <a:lnTo>
                      <a:pt x="3091" y="203"/>
                    </a:lnTo>
                    <a:lnTo>
                      <a:pt x="3088" y="227"/>
                    </a:lnTo>
                    <a:lnTo>
                      <a:pt x="3081" y="252"/>
                    </a:lnTo>
                    <a:lnTo>
                      <a:pt x="3071" y="277"/>
                    </a:lnTo>
                    <a:lnTo>
                      <a:pt x="3060" y="303"/>
                    </a:lnTo>
                    <a:lnTo>
                      <a:pt x="3044" y="331"/>
                    </a:lnTo>
                    <a:lnTo>
                      <a:pt x="3025" y="361"/>
                    </a:lnTo>
                    <a:lnTo>
                      <a:pt x="3004" y="393"/>
                    </a:lnTo>
                    <a:lnTo>
                      <a:pt x="2978" y="429"/>
                    </a:lnTo>
                    <a:lnTo>
                      <a:pt x="2948" y="468"/>
                    </a:lnTo>
                    <a:lnTo>
                      <a:pt x="2914" y="512"/>
                    </a:lnTo>
                    <a:lnTo>
                      <a:pt x="2876" y="561"/>
                    </a:lnTo>
                    <a:lnTo>
                      <a:pt x="2472" y="1078"/>
                    </a:lnTo>
                    <a:lnTo>
                      <a:pt x="2182" y="1078"/>
                    </a:lnTo>
                    <a:lnTo>
                      <a:pt x="2182" y="424"/>
                    </a:lnTo>
                    <a:lnTo>
                      <a:pt x="1784" y="1078"/>
                    </a:lnTo>
                    <a:lnTo>
                      <a:pt x="1518" y="1078"/>
                    </a:lnTo>
                    <a:lnTo>
                      <a:pt x="1518" y="234"/>
                    </a:lnTo>
                    <a:lnTo>
                      <a:pt x="1313" y="214"/>
                    </a:lnTo>
                    <a:lnTo>
                      <a:pt x="1313" y="118"/>
                    </a:lnTo>
                    <a:lnTo>
                      <a:pt x="1690" y="25"/>
                    </a:lnTo>
                    <a:lnTo>
                      <a:pt x="1832" y="25"/>
                    </a:lnTo>
                    <a:lnTo>
                      <a:pt x="1832" y="713"/>
                    </a:lnTo>
                    <a:lnTo>
                      <a:pt x="2247" y="25"/>
                    </a:lnTo>
                    <a:lnTo>
                      <a:pt x="2497" y="25"/>
                    </a:lnTo>
                    <a:lnTo>
                      <a:pt x="2497" y="822"/>
                    </a:lnTo>
                    <a:lnTo>
                      <a:pt x="2759" y="473"/>
                    </a:lnTo>
                    <a:lnTo>
                      <a:pt x="2759" y="62"/>
                    </a:lnTo>
                    <a:lnTo>
                      <a:pt x="2779" y="44"/>
                    </a:lnTo>
                    <a:lnTo>
                      <a:pt x="2806" y="27"/>
                    </a:lnTo>
                    <a:lnTo>
                      <a:pt x="2837" y="13"/>
                    </a:lnTo>
                    <a:lnTo>
                      <a:pt x="2872" y="4"/>
                    </a:lnTo>
                    <a:lnTo>
                      <a:pt x="2910"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noProof="0"/>
              </a:p>
            </p:txBody>
          </p:sp>
        </p:grpSp>
      </p:grpSp>
    </p:spTree>
  </p:cSld>
  <p:clrMapOvr>
    <a:masterClrMapping/>
  </p:clrMapOvr>
  <p:extLst>
    <p:ext uri="{DCECCB84-F9BA-43D5-87BE-67443E8EF086}">
      <p15:sldGuideLst xmlns:p15="http://schemas.microsoft.com/office/powerpoint/2012/main">
        <p15:guide id="1" orient="horz" pos="2160" userDrawn="1">
          <p15:clr>
            <a:srgbClr val="FBAE40"/>
          </p15:clr>
        </p15:guide>
        <p15:guide id="2" pos="1196"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ver Slide: Client Logo">
    <p:spTree>
      <p:nvGrpSpPr>
        <p:cNvPr id="1" name=""/>
        <p:cNvGrpSpPr/>
        <p:nvPr/>
      </p:nvGrpSpPr>
      <p:grpSpPr>
        <a:xfrm>
          <a:off x="0" y="0"/>
          <a:ext cx="0" cy="0"/>
          <a:chOff x="0" y="0"/>
          <a:chExt cx="0" cy="0"/>
        </a:xfrm>
      </p:grpSpPr>
      <p:grpSp>
        <p:nvGrpSpPr>
          <p:cNvPr id="32" name="Group 31"/>
          <p:cNvGrpSpPr/>
          <p:nvPr userDrawn="1"/>
        </p:nvGrpSpPr>
        <p:grpSpPr bwMode="gray">
          <a:xfrm>
            <a:off x="1752601" y="1"/>
            <a:ext cx="7391400" cy="6176009"/>
            <a:chOff x="19140488" y="13674"/>
            <a:chExt cx="7443798" cy="6145827"/>
          </a:xfrm>
        </p:grpSpPr>
        <p:sp>
          <p:nvSpPr>
            <p:cNvPr id="35" name="Rectangle 17"/>
            <p:cNvSpPr>
              <a:spLocks noChangeArrowheads="1"/>
            </p:cNvSpPr>
            <p:nvPr/>
          </p:nvSpPr>
          <p:spPr bwMode="gray">
            <a:xfrm>
              <a:off x="19140488" y="4188799"/>
              <a:ext cx="2302206" cy="1970702"/>
            </a:xfrm>
            <a:prstGeom prst="rect">
              <a:avLst/>
            </a:prstGeom>
            <a:solidFill>
              <a:srgbClr val="9A1702"/>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36" name="Rectangle 7"/>
            <p:cNvSpPr>
              <a:spLocks noChangeArrowheads="1"/>
            </p:cNvSpPr>
            <p:nvPr/>
          </p:nvSpPr>
          <p:spPr bwMode="gray">
            <a:xfrm>
              <a:off x="25663403" y="4032250"/>
              <a:ext cx="920883" cy="2127250"/>
            </a:xfrm>
            <a:prstGeom prst="rect">
              <a:avLst/>
            </a:prstGeom>
            <a:solidFill>
              <a:srgbClr val="F3BE26"/>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37" name="Rectangle 8"/>
            <p:cNvSpPr>
              <a:spLocks noChangeArrowheads="1"/>
            </p:cNvSpPr>
            <p:nvPr/>
          </p:nvSpPr>
          <p:spPr bwMode="gray">
            <a:xfrm>
              <a:off x="25049482" y="2899477"/>
              <a:ext cx="734694" cy="1289321"/>
            </a:xfrm>
            <a:prstGeom prst="rect">
              <a:avLst/>
            </a:prstGeom>
            <a:solidFill>
              <a:srgbClr val="F3BC87"/>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42" name="Rectangle 9"/>
            <p:cNvSpPr>
              <a:spLocks noChangeArrowheads="1"/>
            </p:cNvSpPr>
            <p:nvPr/>
          </p:nvSpPr>
          <p:spPr bwMode="gray">
            <a:xfrm>
              <a:off x="25049482" y="4032250"/>
              <a:ext cx="734693" cy="2127250"/>
            </a:xfrm>
            <a:prstGeom prst="rect">
              <a:avLst/>
            </a:prstGeom>
            <a:solidFill>
              <a:srgbClr val="E88C14"/>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43" name="Rectangle 11"/>
            <p:cNvSpPr>
              <a:spLocks noChangeArrowheads="1"/>
            </p:cNvSpPr>
            <p:nvPr/>
          </p:nvSpPr>
          <p:spPr bwMode="gray">
            <a:xfrm>
              <a:off x="24665780" y="706365"/>
              <a:ext cx="477045" cy="2263848"/>
            </a:xfrm>
            <a:prstGeom prst="rect">
              <a:avLst/>
            </a:prstGeom>
            <a:solidFill>
              <a:srgbClr val="E669A2"/>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44" name="Rectangle 12"/>
            <p:cNvSpPr>
              <a:spLocks noChangeArrowheads="1"/>
            </p:cNvSpPr>
            <p:nvPr/>
          </p:nvSpPr>
          <p:spPr bwMode="gray">
            <a:xfrm>
              <a:off x="24665780" y="2899478"/>
              <a:ext cx="477045" cy="1289321"/>
            </a:xfrm>
            <a:prstGeom prst="rect">
              <a:avLst/>
            </a:prstGeom>
            <a:solidFill>
              <a:srgbClr val="DB4D56"/>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48" name="Rectangle 13"/>
            <p:cNvSpPr>
              <a:spLocks noChangeArrowheads="1"/>
            </p:cNvSpPr>
            <p:nvPr/>
          </p:nvSpPr>
          <p:spPr bwMode="gray">
            <a:xfrm>
              <a:off x="24665780" y="4032250"/>
              <a:ext cx="477045" cy="2127250"/>
            </a:xfrm>
            <a:prstGeom prst="rect">
              <a:avLst/>
            </a:prstGeom>
            <a:solidFill>
              <a:srgbClr val="D13A0D"/>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49" name="Rectangle 14"/>
            <p:cNvSpPr>
              <a:spLocks noChangeArrowheads="1"/>
            </p:cNvSpPr>
            <p:nvPr/>
          </p:nvSpPr>
          <p:spPr bwMode="gray">
            <a:xfrm>
              <a:off x="19140488" y="669925"/>
              <a:ext cx="5662612" cy="2300288"/>
            </a:xfrm>
            <a:prstGeom prst="rect">
              <a:avLst/>
            </a:prstGeom>
            <a:solidFill>
              <a:srgbClr val="D7402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0" name="Rectangle 15"/>
            <p:cNvSpPr>
              <a:spLocks noChangeArrowheads="1"/>
            </p:cNvSpPr>
            <p:nvPr/>
          </p:nvSpPr>
          <p:spPr bwMode="gray">
            <a:xfrm>
              <a:off x="19140488" y="2899478"/>
              <a:ext cx="5662612" cy="1289321"/>
            </a:xfrm>
            <a:prstGeom prst="rect">
              <a:avLst/>
            </a:prstGeom>
            <a:solidFill>
              <a:srgbClr val="CD2F12"/>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1" name="Freeform 16"/>
            <p:cNvSpPr>
              <a:spLocks/>
            </p:cNvSpPr>
            <p:nvPr/>
          </p:nvSpPr>
          <p:spPr bwMode="gray">
            <a:xfrm>
              <a:off x="19140488" y="4032250"/>
              <a:ext cx="5662612" cy="2127250"/>
            </a:xfrm>
            <a:custGeom>
              <a:avLst/>
              <a:gdLst/>
              <a:ahLst/>
              <a:cxnLst>
                <a:cxn ang="0">
                  <a:pos x="0" y="0"/>
                </a:cxn>
                <a:cxn ang="0">
                  <a:pos x="3567" y="0"/>
                </a:cxn>
                <a:cxn ang="0">
                  <a:pos x="3567" y="1340"/>
                </a:cxn>
                <a:cxn ang="0">
                  <a:pos x="1372" y="1340"/>
                </a:cxn>
                <a:cxn ang="0">
                  <a:pos x="1372" y="181"/>
                </a:cxn>
                <a:cxn ang="0">
                  <a:pos x="0" y="181"/>
                </a:cxn>
                <a:cxn ang="0">
                  <a:pos x="0" y="0"/>
                </a:cxn>
              </a:cxnLst>
              <a:rect l="0" t="0" r="r" b="b"/>
              <a:pathLst>
                <a:path w="3567" h="1340">
                  <a:moveTo>
                    <a:pt x="0" y="0"/>
                  </a:moveTo>
                  <a:lnTo>
                    <a:pt x="3567" y="0"/>
                  </a:lnTo>
                  <a:lnTo>
                    <a:pt x="3567" y="1340"/>
                  </a:lnTo>
                  <a:lnTo>
                    <a:pt x="1372" y="1340"/>
                  </a:lnTo>
                  <a:lnTo>
                    <a:pt x="1372" y="181"/>
                  </a:lnTo>
                  <a:lnTo>
                    <a:pt x="0" y="181"/>
                  </a:lnTo>
                  <a:lnTo>
                    <a:pt x="0" y="0"/>
                  </a:lnTo>
                  <a:close/>
                </a:path>
              </a:pathLst>
            </a:custGeom>
            <a:solidFill>
              <a:srgbClr val="C4230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52" name="Rectangle 10"/>
            <p:cNvSpPr>
              <a:spLocks noChangeArrowheads="1"/>
            </p:cNvSpPr>
            <p:nvPr/>
          </p:nvSpPr>
          <p:spPr bwMode="gray">
            <a:xfrm>
              <a:off x="19140488" y="13674"/>
              <a:ext cx="5662612" cy="692692"/>
            </a:xfrm>
            <a:prstGeom prst="rect">
              <a:avLst/>
            </a:prstGeom>
            <a:solidFill>
              <a:srgbClr val="EE9C34"/>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grpSp>
      <p:sp>
        <p:nvSpPr>
          <p:cNvPr id="31" name="Picture Placeholder 76"/>
          <p:cNvSpPr>
            <a:spLocks noGrp="1"/>
          </p:cNvSpPr>
          <p:nvPr>
            <p:ph type="pic" sz="quarter" idx="13"/>
          </p:nvPr>
        </p:nvSpPr>
        <p:spPr>
          <a:xfrm>
            <a:off x="609601" y="3048000"/>
            <a:ext cx="914400" cy="762000"/>
          </a:xfrm>
        </p:spPr>
        <p:txBody>
          <a:bodyPr/>
          <a:lstStyle>
            <a:lvl1pPr>
              <a:defRPr sz="1400"/>
            </a:lvl1pPr>
          </a:lstStyle>
          <a:p>
            <a:r>
              <a:rPr lang="en-ZA" noProof="0" dirty="0" smtClean="0"/>
              <a:t>Click icon to add picture</a:t>
            </a:r>
            <a:endParaRPr lang="en-ZA" noProof="0" dirty="0"/>
          </a:p>
        </p:txBody>
      </p:sp>
      <p:grpSp>
        <p:nvGrpSpPr>
          <p:cNvPr id="3" name="Group 31"/>
          <p:cNvGrpSpPr/>
          <p:nvPr/>
        </p:nvGrpSpPr>
        <p:grpSpPr>
          <a:xfrm>
            <a:off x="489086" y="2901697"/>
            <a:ext cx="1209752" cy="151219"/>
            <a:chOff x="489087" y="2521685"/>
            <a:chExt cx="1209752" cy="151219"/>
          </a:xfrm>
        </p:grpSpPr>
        <p:cxnSp>
          <p:nvCxnSpPr>
            <p:cNvPr id="33" name="Straight Connector 32"/>
            <p:cNvCxnSpPr/>
            <p:nvPr userDrawn="1"/>
          </p:nvCxnSpPr>
          <p:spPr>
            <a:xfrm rot="10800000">
              <a:off x="489087" y="2521686"/>
              <a:ext cx="1209752" cy="0"/>
            </a:xfrm>
            <a:prstGeom prst="line">
              <a:avLst/>
            </a:prstGeom>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userDrawn="1"/>
          </p:nvCxnSpPr>
          <p:spPr>
            <a:xfrm rot="5400000">
              <a:off x="413478" y="2597295"/>
              <a:ext cx="151219" cy="0"/>
            </a:xfrm>
            <a:prstGeom prst="line">
              <a:avLst/>
            </a:prstGeom>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sp>
        <p:nvSpPr>
          <p:cNvPr id="45" name="Title 1"/>
          <p:cNvSpPr>
            <a:spLocks noGrp="1"/>
          </p:cNvSpPr>
          <p:nvPr>
            <p:ph type="ctrTitle" hasCustomPrompt="1"/>
          </p:nvPr>
        </p:nvSpPr>
        <p:spPr bwMode="white">
          <a:xfrm>
            <a:off x="1895475" y="838200"/>
            <a:ext cx="5343525" cy="914400"/>
          </a:xfrm>
        </p:spPr>
        <p:txBody>
          <a:bodyPr anchor="t" anchorCtr="0">
            <a:noAutofit/>
          </a:bodyPr>
          <a:lstStyle>
            <a:lvl1pPr>
              <a:lnSpc>
                <a:spcPct val="90000"/>
              </a:lnSpc>
              <a:defRPr sz="3200" b="1" i="1" baseline="0">
                <a:solidFill>
                  <a:schemeClr val="bg1"/>
                </a:solidFill>
              </a:defRPr>
            </a:lvl1pPr>
          </a:lstStyle>
          <a:p>
            <a:r>
              <a:rPr lang="en-ZA" noProof="0" dirty="0" smtClean="0"/>
              <a:t>Click to add the presentation’s main title</a:t>
            </a:r>
            <a:endParaRPr lang="en-ZA" noProof="0" dirty="0"/>
          </a:p>
        </p:txBody>
      </p:sp>
      <p:sp>
        <p:nvSpPr>
          <p:cNvPr id="46" name="Subtitle 2"/>
          <p:cNvSpPr>
            <a:spLocks noGrp="1"/>
          </p:cNvSpPr>
          <p:nvPr>
            <p:ph type="subTitle" idx="1" hasCustomPrompt="1"/>
          </p:nvPr>
        </p:nvSpPr>
        <p:spPr bwMode="white">
          <a:xfrm>
            <a:off x="1895475" y="1828799"/>
            <a:ext cx="5343525" cy="914401"/>
          </a:xfrm>
        </p:spPr>
        <p:txBody>
          <a:bodyPr>
            <a:noAutofit/>
          </a:bodyPr>
          <a:lstStyle>
            <a:lvl1pPr marL="0" indent="0" algn="l">
              <a:lnSpc>
                <a:spcPct val="90000"/>
              </a:lnSpc>
              <a:spcAft>
                <a:spcPts val="0"/>
              </a:spcAft>
              <a:buNone/>
              <a:defRPr sz="3200" baseline="0">
                <a:solidFill>
                  <a:schemeClr val="bg1"/>
                </a:solidFill>
                <a:latin typeface="+mj-lt"/>
              </a:defRPr>
            </a:lvl1pPr>
            <a:lvl2pPr marL="0" indent="0" algn="l">
              <a:buNone/>
              <a:defRPr sz="1800">
                <a:solidFill>
                  <a:schemeClr val="bg1"/>
                </a:solidFill>
                <a:latin typeface="+mj-lt"/>
              </a:defRPr>
            </a:lvl2pPr>
            <a:lvl3pPr marL="457200" indent="0" algn="l">
              <a:buNone/>
              <a:defRPr sz="1800">
                <a:solidFill>
                  <a:schemeClr val="bg1"/>
                </a:solidFill>
                <a:latin typeface="+mj-lt"/>
              </a:defRPr>
            </a:lvl3pPr>
            <a:lvl4pPr marL="914400" indent="0" algn="l">
              <a:buNone/>
              <a:defRPr sz="1800">
                <a:solidFill>
                  <a:schemeClr val="bg1"/>
                </a:solidFill>
                <a:latin typeface="+mj-lt"/>
              </a:defRPr>
            </a:lvl4pPr>
            <a:lvl5pPr marL="1371600" indent="0" algn="l">
              <a:buNone/>
              <a:defRPr sz="1800">
                <a:solidFill>
                  <a:schemeClr val="bg1"/>
                </a:solidFill>
                <a:latin typeface="+mj-lt"/>
              </a:defRPr>
            </a:lvl5pPr>
            <a:lvl6pPr marL="1828800" indent="0" algn="l">
              <a:buNone/>
              <a:defRPr sz="1800">
                <a:solidFill>
                  <a:schemeClr val="bg1"/>
                </a:solidFill>
                <a:latin typeface="+mj-lt"/>
              </a:defRPr>
            </a:lvl6pPr>
            <a:lvl7pPr marL="2286000" indent="0" algn="l">
              <a:buNone/>
              <a:defRPr sz="1800">
                <a:solidFill>
                  <a:schemeClr val="bg1"/>
                </a:solidFill>
                <a:latin typeface="+mj-lt"/>
              </a:defRPr>
            </a:lvl7pPr>
            <a:lvl8pPr marL="2743200" indent="0" algn="l">
              <a:buNone/>
              <a:defRPr sz="1800">
                <a:solidFill>
                  <a:schemeClr val="bg1"/>
                </a:solidFill>
                <a:latin typeface="+mj-lt"/>
              </a:defRPr>
            </a:lvl8pPr>
            <a:lvl9pPr marL="3200400" indent="0" algn="l">
              <a:buNone/>
              <a:defRPr sz="1800">
                <a:solidFill>
                  <a:schemeClr val="bg1"/>
                </a:solidFill>
                <a:latin typeface="+mj-lt"/>
              </a:defRPr>
            </a:lvl9pPr>
          </a:lstStyle>
          <a:p>
            <a:r>
              <a:rPr lang="en-ZA" noProof="0" dirty="0" smtClean="0"/>
              <a:t>Subtitle and date (move higher if title is only one line)</a:t>
            </a:r>
          </a:p>
        </p:txBody>
      </p:sp>
      <p:sp>
        <p:nvSpPr>
          <p:cNvPr id="47" name="Text Placeholder 31"/>
          <p:cNvSpPr>
            <a:spLocks noGrp="1"/>
          </p:cNvSpPr>
          <p:nvPr>
            <p:ph type="body" sz="quarter" idx="10" hasCustomPrompt="1"/>
          </p:nvPr>
        </p:nvSpPr>
        <p:spPr bwMode="white">
          <a:xfrm>
            <a:off x="1895475" y="374904"/>
            <a:ext cx="4105656" cy="146304"/>
          </a:xfrm>
        </p:spPr>
        <p:txBody>
          <a:bodyPr/>
          <a:lstStyle>
            <a:lvl1pPr>
              <a:defRPr sz="1100">
                <a:solidFill>
                  <a:schemeClr val="bg1"/>
                </a:solidFill>
                <a:latin typeface="Arial" pitchFamily="34" charset="0"/>
                <a:cs typeface="Arial" pitchFamily="34" charset="0"/>
              </a:defRPr>
            </a:lvl1pPr>
            <a:lvl2pPr>
              <a:defRPr sz="1000">
                <a:solidFill>
                  <a:schemeClr val="bg1"/>
                </a:solidFill>
                <a:latin typeface="Arial" pitchFamily="34" charset="0"/>
                <a:cs typeface="Arial" pitchFamily="34" charset="0"/>
              </a:defRPr>
            </a:lvl2pPr>
            <a:lvl3pPr>
              <a:defRPr sz="1000">
                <a:solidFill>
                  <a:schemeClr val="bg1"/>
                </a:solidFill>
                <a:latin typeface="Arial" pitchFamily="34" charset="0"/>
                <a:cs typeface="Arial" pitchFamily="34" charset="0"/>
              </a:defRPr>
            </a:lvl3pPr>
            <a:lvl4pPr>
              <a:defRPr sz="1000">
                <a:solidFill>
                  <a:schemeClr val="bg1"/>
                </a:solidFill>
                <a:latin typeface="Arial" pitchFamily="34" charset="0"/>
                <a:cs typeface="Arial" pitchFamily="34" charset="0"/>
              </a:defRPr>
            </a:lvl4pPr>
            <a:lvl5pPr>
              <a:defRPr sz="1000">
                <a:solidFill>
                  <a:schemeClr val="bg1"/>
                </a:solidFill>
                <a:latin typeface="Arial" pitchFamily="34" charset="0"/>
                <a:cs typeface="Arial" pitchFamily="34" charset="0"/>
              </a:defRPr>
            </a:lvl5pPr>
          </a:lstStyle>
          <a:p>
            <a:pPr lvl="0"/>
            <a:r>
              <a:rPr lang="en-ZA" noProof="0" dirty="0" smtClean="0"/>
              <a:t>www.pwc.com</a:t>
            </a:r>
            <a:endParaRPr lang="en-ZA" noProof="0" dirty="0"/>
          </a:p>
        </p:txBody>
      </p:sp>
      <p:grpSp>
        <p:nvGrpSpPr>
          <p:cNvPr id="96" name="Group 32"/>
          <p:cNvGrpSpPr/>
          <p:nvPr/>
        </p:nvGrpSpPr>
        <p:grpSpPr>
          <a:xfrm>
            <a:off x="968592" y="6170991"/>
            <a:ext cx="914400" cy="533479"/>
            <a:chOff x="518032" y="978681"/>
            <a:chExt cx="4572000" cy="2667393"/>
          </a:xfrm>
        </p:grpSpPr>
        <p:sp>
          <p:nvSpPr>
            <p:cNvPr id="97" name="Rectangle 37"/>
            <p:cNvSpPr>
              <a:spLocks noChangeArrowheads="1"/>
            </p:cNvSpPr>
            <p:nvPr userDrawn="1"/>
          </p:nvSpPr>
          <p:spPr bwMode="black">
            <a:xfrm>
              <a:off x="3295650" y="978681"/>
              <a:ext cx="1143000" cy="263229"/>
            </a:xfrm>
            <a:prstGeom prst="rect">
              <a:avLst/>
            </a:prstGeom>
            <a:solidFill>
              <a:srgbClr val="A10000"/>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a:p>
          </p:txBody>
        </p:sp>
        <p:sp>
          <p:nvSpPr>
            <p:cNvPr id="98" name="Freeform 7"/>
            <p:cNvSpPr>
              <a:spLocks noEditPoints="1"/>
            </p:cNvSpPr>
            <p:nvPr userDrawn="1"/>
          </p:nvSpPr>
          <p:spPr bwMode="black">
            <a:xfrm>
              <a:off x="518032" y="1922794"/>
              <a:ext cx="4572000" cy="1723280"/>
            </a:xfrm>
            <a:custGeom>
              <a:avLst/>
              <a:gdLst/>
              <a:ahLst/>
              <a:cxnLst>
                <a:cxn ang="0">
                  <a:pos x="581" y="233"/>
                </a:cxn>
                <a:cxn ang="0">
                  <a:pos x="538" y="949"/>
                </a:cxn>
                <a:cxn ang="0">
                  <a:pos x="630" y="946"/>
                </a:cxn>
                <a:cxn ang="0">
                  <a:pos x="793" y="880"/>
                </a:cxn>
                <a:cxn ang="0">
                  <a:pos x="886" y="728"/>
                </a:cxn>
                <a:cxn ang="0">
                  <a:pos x="905" y="505"/>
                </a:cxn>
                <a:cxn ang="0">
                  <a:pos x="850" y="329"/>
                </a:cxn>
                <a:cxn ang="0">
                  <a:pos x="727" y="241"/>
                </a:cxn>
                <a:cxn ang="0">
                  <a:pos x="521" y="3"/>
                </a:cxn>
                <a:cxn ang="0">
                  <a:pos x="643" y="74"/>
                </a:cxn>
                <a:cxn ang="0">
                  <a:pos x="761" y="24"/>
                </a:cxn>
                <a:cxn ang="0">
                  <a:pos x="855" y="9"/>
                </a:cxn>
                <a:cxn ang="0">
                  <a:pos x="1026" y="40"/>
                </a:cxn>
                <a:cxn ang="0">
                  <a:pos x="1180" y="172"/>
                </a:cxn>
                <a:cxn ang="0">
                  <a:pos x="1265" y="383"/>
                </a:cxn>
                <a:cxn ang="0">
                  <a:pos x="1265" y="641"/>
                </a:cxn>
                <a:cxn ang="0">
                  <a:pos x="1175" y="857"/>
                </a:cxn>
                <a:cxn ang="0">
                  <a:pos x="1005" y="1006"/>
                </a:cxn>
                <a:cxn ang="0">
                  <a:pos x="766" y="1074"/>
                </a:cxn>
                <a:cxn ang="0">
                  <a:pos x="601" y="1074"/>
                </a:cxn>
                <a:cxn ang="0">
                  <a:pos x="692" y="1447"/>
                </a:cxn>
                <a:cxn ang="0">
                  <a:pos x="171" y="1408"/>
                </a:cxn>
                <a:cxn ang="0">
                  <a:pos x="413" y="3"/>
                </a:cxn>
                <a:cxn ang="0">
                  <a:pos x="3876" y="20"/>
                </a:cxn>
                <a:cxn ang="0">
                  <a:pos x="4036" y="100"/>
                </a:cxn>
                <a:cxn ang="0">
                  <a:pos x="4113" y="232"/>
                </a:cxn>
                <a:cxn ang="0">
                  <a:pos x="4091" y="362"/>
                </a:cxn>
                <a:cxn ang="0">
                  <a:pos x="3995" y="436"/>
                </a:cxn>
                <a:cxn ang="0">
                  <a:pos x="3859" y="438"/>
                </a:cxn>
                <a:cxn ang="0">
                  <a:pos x="3757" y="114"/>
                </a:cxn>
                <a:cxn ang="0">
                  <a:pos x="3597" y="187"/>
                </a:cxn>
                <a:cxn ang="0">
                  <a:pos x="3508" y="339"/>
                </a:cxn>
                <a:cxn ang="0">
                  <a:pos x="3489" y="565"/>
                </a:cxn>
                <a:cxn ang="0">
                  <a:pos x="3547" y="753"/>
                </a:cxn>
                <a:cxn ang="0">
                  <a:pos x="3668" y="869"/>
                </a:cxn>
                <a:cxn ang="0">
                  <a:pos x="3821" y="896"/>
                </a:cxn>
                <a:cxn ang="0">
                  <a:pos x="3931" y="872"/>
                </a:cxn>
                <a:cxn ang="0">
                  <a:pos x="4079" y="810"/>
                </a:cxn>
                <a:cxn ang="0">
                  <a:pos x="4016" y="1024"/>
                </a:cxn>
                <a:cxn ang="0">
                  <a:pos x="3830" y="1080"/>
                </a:cxn>
                <a:cxn ang="0">
                  <a:pos x="3651" y="1095"/>
                </a:cxn>
                <a:cxn ang="0">
                  <a:pos x="3426" y="1060"/>
                </a:cxn>
                <a:cxn ang="0">
                  <a:pos x="3255" y="947"/>
                </a:cxn>
                <a:cxn ang="0">
                  <a:pos x="3140" y="772"/>
                </a:cxn>
                <a:cxn ang="0">
                  <a:pos x="3101" y="561"/>
                </a:cxn>
                <a:cxn ang="0">
                  <a:pos x="3153" y="318"/>
                </a:cxn>
                <a:cxn ang="0">
                  <a:pos x="3293" y="135"/>
                </a:cxn>
                <a:cxn ang="0">
                  <a:pos x="3508" y="27"/>
                </a:cxn>
                <a:cxn ang="0">
                  <a:pos x="2910" y="0"/>
                </a:cxn>
                <a:cxn ang="0">
                  <a:pos x="3040" y="52"/>
                </a:cxn>
                <a:cxn ang="0">
                  <a:pos x="3093" y="178"/>
                </a:cxn>
                <a:cxn ang="0">
                  <a:pos x="3071" y="277"/>
                </a:cxn>
                <a:cxn ang="0">
                  <a:pos x="3004" y="393"/>
                </a:cxn>
                <a:cxn ang="0">
                  <a:pos x="2876" y="561"/>
                </a:cxn>
                <a:cxn ang="0">
                  <a:pos x="1784" y="1078"/>
                </a:cxn>
                <a:cxn ang="0">
                  <a:pos x="1313" y="118"/>
                </a:cxn>
                <a:cxn ang="0">
                  <a:pos x="2247" y="25"/>
                </a:cxn>
                <a:cxn ang="0">
                  <a:pos x="2759" y="62"/>
                </a:cxn>
                <a:cxn ang="0">
                  <a:pos x="2872" y="4"/>
                </a:cxn>
              </a:cxnLst>
              <a:rect l="0" t="0" r="r" b="b"/>
              <a:pathLst>
                <a:path w="4127" h="1544">
                  <a:moveTo>
                    <a:pt x="640" y="229"/>
                  </a:moveTo>
                  <a:lnTo>
                    <a:pt x="622" y="229"/>
                  </a:lnTo>
                  <a:lnTo>
                    <a:pt x="603" y="230"/>
                  </a:lnTo>
                  <a:lnTo>
                    <a:pt x="581" y="233"/>
                  </a:lnTo>
                  <a:lnTo>
                    <a:pt x="553" y="235"/>
                  </a:lnTo>
                  <a:lnTo>
                    <a:pt x="521" y="241"/>
                  </a:lnTo>
                  <a:lnTo>
                    <a:pt x="521" y="947"/>
                  </a:lnTo>
                  <a:lnTo>
                    <a:pt x="538" y="949"/>
                  </a:lnTo>
                  <a:lnTo>
                    <a:pt x="553" y="949"/>
                  </a:lnTo>
                  <a:lnTo>
                    <a:pt x="566" y="949"/>
                  </a:lnTo>
                  <a:lnTo>
                    <a:pt x="578" y="949"/>
                  </a:lnTo>
                  <a:lnTo>
                    <a:pt x="630" y="946"/>
                  </a:lnTo>
                  <a:lnTo>
                    <a:pt x="677" y="937"/>
                  </a:lnTo>
                  <a:lnTo>
                    <a:pt x="720" y="924"/>
                  </a:lnTo>
                  <a:lnTo>
                    <a:pt x="758" y="905"/>
                  </a:lnTo>
                  <a:lnTo>
                    <a:pt x="793" y="880"/>
                  </a:lnTo>
                  <a:lnTo>
                    <a:pt x="824" y="850"/>
                  </a:lnTo>
                  <a:lnTo>
                    <a:pt x="849" y="815"/>
                  </a:lnTo>
                  <a:lnTo>
                    <a:pt x="870" y="775"/>
                  </a:lnTo>
                  <a:lnTo>
                    <a:pt x="886" y="728"/>
                  </a:lnTo>
                  <a:lnTo>
                    <a:pt x="897" y="678"/>
                  </a:lnTo>
                  <a:lnTo>
                    <a:pt x="905" y="622"/>
                  </a:lnTo>
                  <a:lnTo>
                    <a:pt x="907" y="561"/>
                  </a:lnTo>
                  <a:lnTo>
                    <a:pt x="905" y="505"/>
                  </a:lnTo>
                  <a:lnTo>
                    <a:pt x="897" y="452"/>
                  </a:lnTo>
                  <a:lnTo>
                    <a:pt x="886" y="407"/>
                  </a:lnTo>
                  <a:lnTo>
                    <a:pt x="870" y="366"/>
                  </a:lnTo>
                  <a:lnTo>
                    <a:pt x="850" y="329"/>
                  </a:lnTo>
                  <a:lnTo>
                    <a:pt x="826" y="299"/>
                  </a:lnTo>
                  <a:lnTo>
                    <a:pt x="797" y="274"/>
                  </a:lnTo>
                  <a:lnTo>
                    <a:pt x="763" y="254"/>
                  </a:lnTo>
                  <a:lnTo>
                    <a:pt x="727" y="241"/>
                  </a:lnTo>
                  <a:lnTo>
                    <a:pt x="686" y="232"/>
                  </a:lnTo>
                  <a:lnTo>
                    <a:pt x="640" y="229"/>
                  </a:lnTo>
                  <a:close/>
                  <a:moveTo>
                    <a:pt x="413" y="3"/>
                  </a:moveTo>
                  <a:lnTo>
                    <a:pt x="521" y="3"/>
                  </a:lnTo>
                  <a:lnTo>
                    <a:pt x="521" y="143"/>
                  </a:lnTo>
                  <a:lnTo>
                    <a:pt x="566" y="117"/>
                  </a:lnTo>
                  <a:lnTo>
                    <a:pt x="607" y="93"/>
                  </a:lnTo>
                  <a:lnTo>
                    <a:pt x="643" y="74"/>
                  </a:lnTo>
                  <a:lnTo>
                    <a:pt x="677" y="57"/>
                  </a:lnTo>
                  <a:lnTo>
                    <a:pt x="707" y="44"/>
                  </a:lnTo>
                  <a:lnTo>
                    <a:pt x="735" y="33"/>
                  </a:lnTo>
                  <a:lnTo>
                    <a:pt x="761" y="24"/>
                  </a:lnTo>
                  <a:lnTo>
                    <a:pt x="785" y="18"/>
                  </a:lnTo>
                  <a:lnTo>
                    <a:pt x="809" y="13"/>
                  </a:lnTo>
                  <a:lnTo>
                    <a:pt x="831" y="10"/>
                  </a:lnTo>
                  <a:lnTo>
                    <a:pt x="855" y="9"/>
                  </a:lnTo>
                  <a:lnTo>
                    <a:pt x="879" y="8"/>
                  </a:lnTo>
                  <a:lnTo>
                    <a:pt x="931" y="12"/>
                  </a:lnTo>
                  <a:lnTo>
                    <a:pt x="980" y="23"/>
                  </a:lnTo>
                  <a:lnTo>
                    <a:pt x="1026" y="40"/>
                  </a:lnTo>
                  <a:lnTo>
                    <a:pt x="1070" y="64"/>
                  </a:lnTo>
                  <a:lnTo>
                    <a:pt x="1110" y="94"/>
                  </a:lnTo>
                  <a:lnTo>
                    <a:pt x="1148" y="130"/>
                  </a:lnTo>
                  <a:lnTo>
                    <a:pt x="1180" y="172"/>
                  </a:lnTo>
                  <a:lnTo>
                    <a:pt x="1209" y="218"/>
                  </a:lnTo>
                  <a:lnTo>
                    <a:pt x="1233" y="268"/>
                  </a:lnTo>
                  <a:lnTo>
                    <a:pt x="1252" y="324"/>
                  </a:lnTo>
                  <a:lnTo>
                    <a:pt x="1265" y="383"/>
                  </a:lnTo>
                  <a:lnTo>
                    <a:pt x="1274" y="446"/>
                  </a:lnTo>
                  <a:lnTo>
                    <a:pt x="1278" y="512"/>
                  </a:lnTo>
                  <a:lnTo>
                    <a:pt x="1274" y="578"/>
                  </a:lnTo>
                  <a:lnTo>
                    <a:pt x="1265" y="641"/>
                  </a:lnTo>
                  <a:lnTo>
                    <a:pt x="1252" y="701"/>
                  </a:lnTo>
                  <a:lnTo>
                    <a:pt x="1232" y="756"/>
                  </a:lnTo>
                  <a:lnTo>
                    <a:pt x="1205" y="809"/>
                  </a:lnTo>
                  <a:lnTo>
                    <a:pt x="1175" y="857"/>
                  </a:lnTo>
                  <a:lnTo>
                    <a:pt x="1140" y="901"/>
                  </a:lnTo>
                  <a:lnTo>
                    <a:pt x="1099" y="941"/>
                  </a:lnTo>
                  <a:lnTo>
                    <a:pt x="1054" y="976"/>
                  </a:lnTo>
                  <a:lnTo>
                    <a:pt x="1005" y="1006"/>
                  </a:lnTo>
                  <a:lnTo>
                    <a:pt x="951" y="1031"/>
                  </a:lnTo>
                  <a:lnTo>
                    <a:pt x="894" y="1051"/>
                  </a:lnTo>
                  <a:lnTo>
                    <a:pt x="831" y="1065"/>
                  </a:lnTo>
                  <a:lnTo>
                    <a:pt x="766" y="1074"/>
                  </a:lnTo>
                  <a:lnTo>
                    <a:pt x="696" y="1078"/>
                  </a:lnTo>
                  <a:lnTo>
                    <a:pt x="670" y="1078"/>
                  </a:lnTo>
                  <a:lnTo>
                    <a:pt x="637" y="1076"/>
                  </a:lnTo>
                  <a:lnTo>
                    <a:pt x="601" y="1074"/>
                  </a:lnTo>
                  <a:lnTo>
                    <a:pt x="561" y="1071"/>
                  </a:lnTo>
                  <a:lnTo>
                    <a:pt x="521" y="1068"/>
                  </a:lnTo>
                  <a:lnTo>
                    <a:pt x="521" y="1408"/>
                  </a:lnTo>
                  <a:lnTo>
                    <a:pt x="692" y="1447"/>
                  </a:lnTo>
                  <a:lnTo>
                    <a:pt x="692" y="1544"/>
                  </a:lnTo>
                  <a:lnTo>
                    <a:pt x="18" y="1544"/>
                  </a:lnTo>
                  <a:lnTo>
                    <a:pt x="18" y="1447"/>
                  </a:lnTo>
                  <a:lnTo>
                    <a:pt x="171" y="1408"/>
                  </a:lnTo>
                  <a:lnTo>
                    <a:pt x="171" y="229"/>
                  </a:lnTo>
                  <a:lnTo>
                    <a:pt x="0" y="229"/>
                  </a:lnTo>
                  <a:lnTo>
                    <a:pt x="0" y="128"/>
                  </a:lnTo>
                  <a:lnTo>
                    <a:pt x="413" y="3"/>
                  </a:lnTo>
                  <a:close/>
                  <a:moveTo>
                    <a:pt x="3711" y="0"/>
                  </a:moveTo>
                  <a:lnTo>
                    <a:pt x="3770" y="3"/>
                  </a:lnTo>
                  <a:lnTo>
                    <a:pt x="3825" y="9"/>
                  </a:lnTo>
                  <a:lnTo>
                    <a:pt x="3876" y="20"/>
                  </a:lnTo>
                  <a:lnTo>
                    <a:pt x="3923" y="34"/>
                  </a:lnTo>
                  <a:lnTo>
                    <a:pt x="3965" y="53"/>
                  </a:lnTo>
                  <a:lnTo>
                    <a:pt x="4004" y="75"/>
                  </a:lnTo>
                  <a:lnTo>
                    <a:pt x="4036" y="100"/>
                  </a:lnTo>
                  <a:lnTo>
                    <a:pt x="4064" y="129"/>
                  </a:lnTo>
                  <a:lnTo>
                    <a:pt x="4086" y="160"/>
                  </a:lnTo>
                  <a:lnTo>
                    <a:pt x="4103" y="194"/>
                  </a:lnTo>
                  <a:lnTo>
                    <a:pt x="4113" y="232"/>
                  </a:lnTo>
                  <a:lnTo>
                    <a:pt x="4117" y="271"/>
                  </a:lnTo>
                  <a:lnTo>
                    <a:pt x="4114" y="304"/>
                  </a:lnTo>
                  <a:lnTo>
                    <a:pt x="4105" y="334"/>
                  </a:lnTo>
                  <a:lnTo>
                    <a:pt x="4091" y="362"/>
                  </a:lnTo>
                  <a:lnTo>
                    <a:pt x="4074" y="387"/>
                  </a:lnTo>
                  <a:lnTo>
                    <a:pt x="4051" y="407"/>
                  </a:lnTo>
                  <a:lnTo>
                    <a:pt x="4025" y="423"/>
                  </a:lnTo>
                  <a:lnTo>
                    <a:pt x="3995" y="436"/>
                  </a:lnTo>
                  <a:lnTo>
                    <a:pt x="3961" y="443"/>
                  </a:lnTo>
                  <a:lnTo>
                    <a:pt x="3925" y="446"/>
                  </a:lnTo>
                  <a:lnTo>
                    <a:pt x="3891" y="444"/>
                  </a:lnTo>
                  <a:lnTo>
                    <a:pt x="3859" y="438"/>
                  </a:lnTo>
                  <a:lnTo>
                    <a:pt x="3826" y="428"/>
                  </a:lnTo>
                  <a:lnTo>
                    <a:pt x="3792" y="413"/>
                  </a:lnTo>
                  <a:lnTo>
                    <a:pt x="3757" y="394"/>
                  </a:lnTo>
                  <a:lnTo>
                    <a:pt x="3757" y="114"/>
                  </a:lnTo>
                  <a:lnTo>
                    <a:pt x="3711" y="125"/>
                  </a:lnTo>
                  <a:lnTo>
                    <a:pt x="3668" y="140"/>
                  </a:lnTo>
                  <a:lnTo>
                    <a:pt x="3631" y="162"/>
                  </a:lnTo>
                  <a:lnTo>
                    <a:pt x="3597" y="187"/>
                  </a:lnTo>
                  <a:lnTo>
                    <a:pt x="3568" y="218"/>
                  </a:lnTo>
                  <a:lnTo>
                    <a:pt x="3543" y="253"/>
                  </a:lnTo>
                  <a:lnTo>
                    <a:pt x="3523" y="294"/>
                  </a:lnTo>
                  <a:lnTo>
                    <a:pt x="3508" y="339"/>
                  </a:lnTo>
                  <a:lnTo>
                    <a:pt x="3497" y="391"/>
                  </a:lnTo>
                  <a:lnTo>
                    <a:pt x="3489" y="447"/>
                  </a:lnTo>
                  <a:lnTo>
                    <a:pt x="3487" y="507"/>
                  </a:lnTo>
                  <a:lnTo>
                    <a:pt x="3489" y="565"/>
                  </a:lnTo>
                  <a:lnTo>
                    <a:pt x="3497" y="617"/>
                  </a:lnTo>
                  <a:lnTo>
                    <a:pt x="3509" y="667"/>
                  </a:lnTo>
                  <a:lnTo>
                    <a:pt x="3526" y="712"/>
                  </a:lnTo>
                  <a:lnTo>
                    <a:pt x="3547" y="753"/>
                  </a:lnTo>
                  <a:lnTo>
                    <a:pt x="3571" y="790"/>
                  </a:lnTo>
                  <a:lnTo>
                    <a:pt x="3600" y="821"/>
                  </a:lnTo>
                  <a:lnTo>
                    <a:pt x="3632" y="847"/>
                  </a:lnTo>
                  <a:lnTo>
                    <a:pt x="3668" y="869"/>
                  </a:lnTo>
                  <a:lnTo>
                    <a:pt x="3707" y="885"/>
                  </a:lnTo>
                  <a:lnTo>
                    <a:pt x="3750" y="894"/>
                  </a:lnTo>
                  <a:lnTo>
                    <a:pt x="3795" y="897"/>
                  </a:lnTo>
                  <a:lnTo>
                    <a:pt x="3821" y="896"/>
                  </a:lnTo>
                  <a:lnTo>
                    <a:pt x="3847" y="894"/>
                  </a:lnTo>
                  <a:lnTo>
                    <a:pt x="3874" y="889"/>
                  </a:lnTo>
                  <a:lnTo>
                    <a:pt x="3901" y="881"/>
                  </a:lnTo>
                  <a:lnTo>
                    <a:pt x="3931" y="872"/>
                  </a:lnTo>
                  <a:lnTo>
                    <a:pt x="3964" y="861"/>
                  </a:lnTo>
                  <a:lnTo>
                    <a:pt x="3999" y="846"/>
                  </a:lnTo>
                  <a:lnTo>
                    <a:pt x="4036" y="830"/>
                  </a:lnTo>
                  <a:lnTo>
                    <a:pt x="4079" y="810"/>
                  </a:lnTo>
                  <a:lnTo>
                    <a:pt x="4127" y="787"/>
                  </a:lnTo>
                  <a:lnTo>
                    <a:pt x="4127" y="976"/>
                  </a:lnTo>
                  <a:lnTo>
                    <a:pt x="4069" y="1001"/>
                  </a:lnTo>
                  <a:lnTo>
                    <a:pt x="4016" y="1024"/>
                  </a:lnTo>
                  <a:lnTo>
                    <a:pt x="3966" y="1041"/>
                  </a:lnTo>
                  <a:lnTo>
                    <a:pt x="3919" y="1058"/>
                  </a:lnTo>
                  <a:lnTo>
                    <a:pt x="3874" y="1070"/>
                  </a:lnTo>
                  <a:lnTo>
                    <a:pt x="3830" y="1080"/>
                  </a:lnTo>
                  <a:lnTo>
                    <a:pt x="3786" y="1086"/>
                  </a:lnTo>
                  <a:lnTo>
                    <a:pt x="3742" y="1091"/>
                  </a:lnTo>
                  <a:lnTo>
                    <a:pt x="3697" y="1094"/>
                  </a:lnTo>
                  <a:lnTo>
                    <a:pt x="3651" y="1095"/>
                  </a:lnTo>
                  <a:lnTo>
                    <a:pt x="3588" y="1093"/>
                  </a:lnTo>
                  <a:lnTo>
                    <a:pt x="3530" y="1086"/>
                  </a:lnTo>
                  <a:lnTo>
                    <a:pt x="3476" y="1075"/>
                  </a:lnTo>
                  <a:lnTo>
                    <a:pt x="3426" y="1060"/>
                  </a:lnTo>
                  <a:lnTo>
                    <a:pt x="3378" y="1039"/>
                  </a:lnTo>
                  <a:lnTo>
                    <a:pt x="3334" y="1014"/>
                  </a:lnTo>
                  <a:lnTo>
                    <a:pt x="3294" y="984"/>
                  </a:lnTo>
                  <a:lnTo>
                    <a:pt x="3255" y="947"/>
                  </a:lnTo>
                  <a:lnTo>
                    <a:pt x="3219" y="907"/>
                  </a:lnTo>
                  <a:lnTo>
                    <a:pt x="3188" y="865"/>
                  </a:lnTo>
                  <a:lnTo>
                    <a:pt x="3162" y="820"/>
                  </a:lnTo>
                  <a:lnTo>
                    <a:pt x="3140" y="772"/>
                  </a:lnTo>
                  <a:lnTo>
                    <a:pt x="3124" y="722"/>
                  </a:lnTo>
                  <a:lnTo>
                    <a:pt x="3111" y="670"/>
                  </a:lnTo>
                  <a:lnTo>
                    <a:pt x="3104" y="616"/>
                  </a:lnTo>
                  <a:lnTo>
                    <a:pt x="3101" y="561"/>
                  </a:lnTo>
                  <a:lnTo>
                    <a:pt x="3105" y="494"/>
                  </a:lnTo>
                  <a:lnTo>
                    <a:pt x="3115" y="433"/>
                  </a:lnTo>
                  <a:lnTo>
                    <a:pt x="3130" y="373"/>
                  </a:lnTo>
                  <a:lnTo>
                    <a:pt x="3153" y="318"/>
                  </a:lnTo>
                  <a:lnTo>
                    <a:pt x="3179" y="267"/>
                  </a:lnTo>
                  <a:lnTo>
                    <a:pt x="3213" y="219"/>
                  </a:lnTo>
                  <a:lnTo>
                    <a:pt x="3250" y="175"/>
                  </a:lnTo>
                  <a:lnTo>
                    <a:pt x="3293" y="135"/>
                  </a:lnTo>
                  <a:lnTo>
                    <a:pt x="3341" y="102"/>
                  </a:lnTo>
                  <a:lnTo>
                    <a:pt x="3392" y="72"/>
                  </a:lnTo>
                  <a:lnTo>
                    <a:pt x="3448" y="47"/>
                  </a:lnTo>
                  <a:lnTo>
                    <a:pt x="3508" y="27"/>
                  </a:lnTo>
                  <a:lnTo>
                    <a:pt x="3573" y="12"/>
                  </a:lnTo>
                  <a:lnTo>
                    <a:pt x="3640" y="3"/>
                  </a:lnTo>
                  <a:lnTo>
                    <a:pt x="3711" y="0"/>
                  </a:lnTo>
                  <a:close/>
                  <a:moveTo>
                    <a:pt x="2910" y="0"/>
                  </a:moveTo>
                  <a:lnTo>
                    <a:pt x="2948" y="4"/>
                  </a:lnTo>
                  <a:lnTo>
                    <a:pt x="2983" y="14"/>
                  </a:lnTo>
                  <a:lnTo>
                    <a:pt x="3014" y="30"/>
                  </a:lnTo>
                  <a:lnTo>
                    <a:pt x="3040" y="52"/>
                  </a:lnTo>
                  <a:lnTo>
                    <a:pt x="3063" y="78"/>
                  </a:lnTo>
                  <a:lnTo>
                    <a:pt x="3079" y="109"/>
                  </a:lnTo>
                  <a:lnTo>
                    <a:pt x="3089" y="142"/>
                  </a:lnTo>
                  <a:lnTo>
                    <a:pt x="3093" y="178"/>
                  </a:lnTo>
                  <a:lnTo>
                    <a:pt x="3091" y="203"/>
                  </a:lnTo>
                  <a:lnTo>
                    <a:pt x="3088" y="227"/>
                  </a:lnTo>
                  <a:lnTo>
                    <a:pt x="3081" y="252"/>
                  </a:lnTo>
                  <a:lnTo>
                    <a:pt x="3071" y="277"/>
                  </a:lnTo>
                  <a:lnTo>
                    <a:pt x="3060" y="303"/>
                  </a:lnTo>
                  <a:lnTo>
                    <a:pt x="3044" y="331"/>
                  </a:lnTo>
                  <a:lnTo>
                    <a:pt x="3025" y="361"/>
                  </a:lnTo>
                  <a:lnTo>
                    <a:pt x="3004" y="393"/>
                  </a:lnTo>
                  <a:lnTo>
                    <a:pt x="2978" y="429"/>
                  </a:lnTo>
                  <a:lnTo>
                    <a:pt x="2948" y="468"/>
                  </a:lnTo>
                  <a:lnTo>
                    <a:pt x="2914" y="512"/>
                  </a:lnTo>
                  <a:lnTo>
                    <a:pt x="2876" y="561"/>
                  </a:lnTo>
                  <a:lnTo>
                    <a:pt x="2472" y="1078"/>
                  </a:lnTo>
                  <a:lnTo>
                    <a:pt x="2182" y="1078"/>
                  </a:lnTo>
                  <a:lnTo>
                    <a:pt x="2182" y="424"/>
                  </a:lnTo>
                  <a:lnTo>
                    <a:pt x="1784" y="1078"/>
                  </a:lnTo>
                  <a:lnTo>
                    <a:pt x="1518" y="1078"/>
                  </a:lnTo>
                  <a:lnTo>
                    <a:pt x="1518" y="234"/>
                  </a:lnTo>
                  <a:lnTo>
                    <a:pt x="1313" y="214"/>
                  </a:lnTo>
                  <a:lnTo>
                    <a:pt x="1313" y="118"/>
                  </a:lnTo>
                  <a:lnTo>
                    <a:pt x="1690" y="25"/>
                  </a:lnTo>
                  <a:lnTo>
                    <a:pt x="1832" y="25"/>
                  </a:lnTo>
                  <a:lnTo>
                    <a:pt x="1832" y="713"/>
                  </a:lnTo>
                  <a:lnTo>
                    <a:pt x="2247" y="25"/>
                  </a:lnTo>
                  <a:lnTo>
                    <a:pt x="2497" y="25"/>
                  </a:lnTo>
                  <a:lnTo>
                    <a:pt x="2497" y="822"/>
                  </a:lnTo>
                  <a:lnTo>
                    <a:pt x="2759" y="473"/>
                  </a:lnTo>
                  <a:lnTo>
                    <a:pt x="2759" y="62"/>
                  </a:lnTo>
                  <a:lnTo>
                    <a:pt x="2779" y="44"/>
                  </a:lnTo>
                  <a:lnTo>
                    <a:pt x="2806" y="27"/>
                  </a:lnTo>
                  <a:lnTo>
                    <a:pt x="2837" y="13"/>
                  </a:lnTo>
                  <a:lnTo>
                    <a:pt x="2872" y="4"/>
                  </a:lnTo>
                  <a:lnTo>
                    <a:pt x="2910"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noProof="0"/>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ver Slide: Picture">
    <p:spTree>
      <p:nvGrpSpPr>
        <p:cNvPr id="1" name=""/>
        <p:cNvGrpSpPr/>
        <p:nvPr/>
      </p:nvGrpSpPr>
      <p:grpSpPr>
        <a:xfrm>
          <a:off x="0" y="0"/>
          <a:ext cx="0" cy="0"/>
          <a:chOff x="0" y="0"/>
          <a:chExt cx="0" cy="0"/>
        </a:xfrm>
      </p:grpSpPr>
      <p:grpSp>
        <p:nvGrpSpPr>
          <p:cNvPr id="27" name="Group 26"/>
          <p:cNvGrpSpPr/>
          <p:nvPr userDrawn="1"/>
        </p:nvGrpSpPr>
        <p:grpSpPr bwMode="gray">
          <a:xfrm>
            <a:off x="1752601" y="1"/>
            <a:ext cx="7391400" cy="6176009"/>
            <a:chOff x="19140488" y="13674"/>
            <a:chExt cx="7443798" cy="6145827"/>
          </a:xfrm>
        </p:grpSpPr>
        <p:sp>
          <p:nvSpPr>
            <p:cNvPr id="28" name="Rectangle 17"/>
            <p:cNvSpPr>
              <a:spLocks noChangeArrowheads="1"/>
            </p:cNvSpPr>
            <p:nvPr/>
          </p:nvSpPr>
          <p:spPr bwMode="gray">
            <a:xfrm>
              <a:off x="19140488" y="4188799"/>
              <a:ext cx="2302206" cy="1970702"/>
            </a:xfrm>
            <a:prstGeom prst="rect">
              <a:avLst/>
            </a:prstGeom>
            <a:solidFill>
              <a:srgbClr val="9A1702"/>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29" name="Rectangle 7"/>
            <p:cNvSpPr>
              <a:spLocks noChangeArrowheads="1"/>
            </p:cNvSpPr>
            <p:nvPr/>
          </p:nvSpPr>
          <p:spPr bwMode="gray">
            <a:xfrm>
              <a:off x="25663403" y="4032250"/>
              <a:ext cx="920883" cy="2127250"/>
            </a:xfrm>
            <a:prstGeom prst="rect">
              <a:avLst/>
            </a:prstGeom>
            <a:solidFill>
              <a:srgbClr val="F3BE26"/>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30" name="Rectangle 8"/>
            <p:cNvSpPr>
              <a:spLocks noChangeArrowheads="1"/>
            </p:cNvSpPr>
            <p:nvPr/>
          </p:nvSpPr>
          <p:spPr bwMode="gray">
            <a:xfrm>
              <a:off x="25049482" y="2899477"/>
              <a:ext cx="734694" cy="1289321"/>
            </a:xfrm>
            <a:prstGeom prst="rect">
              <a:avLst/>
            </a:prstGeom>
            <a:solidFill>
              <a:srgbClr val="F3BC87"/>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31" name="Rectangle 9"/>
            <p:cNvSpPr>
              <a:spLocks noChangeArrowheads="1"/>
            </p:cNvSpPr>
            <p:nvPr/>
          </p:nvSpPr>
          <p:spPr bwMode="gray">
            <a:xfrm>
              <a:off x="25049482" y="4032250"/>
              <a:ext cx="734693" cy="2127250"/>
            </a:xfrm>
            <a:prstGeom prst="rect">
              <a:avLst/>
            </a:prstGeom>
            <a:solidFill>
              <a:srgbClr val="E88C14"/>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32" name="Rectangle 11"/>
            <p:cNvSpPr>
              <a:spLocks noChangeArrowheads="1"/>
            </p:cNvSpPr>
            <p:nvPr/>
          </p:nvSpPr>
          <p:spPr bwMode="gray">
            <a:xfrm>
              <a:off x="24665780" y="706365"/>
              <a:ext cx="477045" cy="2263848"/>
            </a:xfrm>
            <a:prstGeom prst="rect">
              <a:avLst/>
            </a:prstGeom>
            <a:solidFill>
              <a:srgbClr val="E669A2"/>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33" name="Rectangle 12"/>
            <p:cNvSpPr>
              <a:spLocks noChangeArrowheads="1"/>
            </p:cNvSpPr>
            <p:nvPr/>
          </p:nvSpPr>
          <p:spPr bwMode="gray">
            <a:xfrm>
              <a:off x="24665780" y="2899478"/>
              <a:ext cx="477045" cy="1289321"/>
            </a:xfrm>
            <a:prstGeom prst="rect">
              <a:avLst/>
            </a:prstGeom>
            <a:solidFill>
              <a:srgbClr val="DB4D56"/>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40" name="Rectangle 13"/>
            <p:cNvSpPr>
              <a:spLocks noChangeArrowheads="1"/>
            </p:cNvSpPr>
            <p:nvPr/>
          </p:nvSpPr>
          <p:spPr bwMode="gray">
            <a:xfrm>
              <a:off x="24665780" y="4032250"/>
              <a:ext cx="477045" cy="2127250"/>
            </a:xfrm>
            <a:prstGeom prst="rect">
              <a:avLst/>
            </a:prstGeom>
            <a:solidFill>
              <a:srgbClr val="D13A0D"/>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41" name="Rectangle 14"/>
            <p:cNvSpPr>
              <a:spLocks noChangeArrowheads="1"/>
            </p:cNvSpPr>
            <p:nvPr/>
          </p:nvSpPr>
          <p:spPr bwMode="gray">
            <a:xfrm>
              <a:off x="19140488" y="669925"/>
              <a:ext cx="5662612" cy="2300288"/>
            </a:xfrm>
            <a:prstGeom prst="rect">
              <a:avLst/>
            </a:prstGeom>
            <a:solidFill>
              <a:srgbClr val="D7402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42" name="Rectangle 15"/>
            <p:cNvSpPr>
              <a:spLocks noChangeArrowheads="1"/>
            </p:cNvSpPr>
            <p:nvPr/>
          </p:nvSpPr>
          <p:spPr bwMode="gray">
            <a:xfrm>
              <a:off x="19140488" y="2899478"/>
              <a:ext cx="5662612" cy="1289321"/>
            </a:xfrm>
            <a:prstGeom prst="rect">
              <a:avLst/>
            </a:prstGeom>
            <a:solidFill>
              <a:srgbClr val="CD2F12"/>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43" name="Freeform 16"/>
            <p:cNvSpPr>
              <a:spLocks/>
            </p:cNvSpPr>
            <p:nvPr/>
          </p:nvSpPr>
          <p:spPr bwMode="gray">
            <a:xfrm>
              <a:off x="19140488" y="4032250"/>
              <a:ext cx="5662612" cy="2127250"/>
            </a:xfrm>
            <a:custGeom>
              <a:avLst/>
              <a:gdLst/>
              <a:ahLst/>
              <a:cxnLst>
                <a:cxn ang="0">
                  <a:pos x="0" y="0"/>
                </a:cxn>
                <a:cxn ang="0">
                  <a:pos x="3567" y="0"/>
                </a:cxn>
                <a:cxn ang="0">
                  <a:pos x="3567" y="1340"/>
                </a:cxn>
                <a:cxn ang="0">
                  <a:pos x="1372" y="1340"/>
                </a:cxn>
                <a:cxn ang="0">
                  <a:pos x="1372" y="181"/>
                </a:cxn>
                <a:cxn ang="0">
                  <a:pos x="0" y="181"/>
                </a:cxn>
                <a:cxn ang="0">
                  <a:pos x="0" y="0"/>
                </a:cxn>
              </a:cxnLst>
              <a:rect l="0" t="0" r="r" b="b"/>
              <a:pathLst>
                <a:path w="3567" h="1340">
                  <a:moveTo>
                    <a:pt x="0" y="0"/>
                  </a:moveTo>
                  <a:lnTo>
                    <a:pt x="3567" y="0"/>
                  </a:lnTo>
                  <a:lnTo>
                    <a:pt x="3567" y="1340"/>
                  </a:lnTo>
                  <a:lnTo>
                    <a:pt x="1372" y="1340"/>
                  </a:lnTo>
                  <a:lnTo>
                    <a:pt x="1372" y="181"/>
                  </a:lnTo>
                  <a:lnTo>
                    <a:pt x="0" y="181"/>
                  </a:lnTo>
                  <a:lnTo>
                    <a:pt x="0" y="0"/>
                  </a:lnTo>
                  <a:close/>
                </a:path>
              </a:pathLst>
            </a:custGeom>
            <a:solidFill>
              <a:srgbClr val="C4230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44" name="Rectangle 10"/>
            <p:cNvSpPr>
              <a:spLocks noChangeArrowheads="1"/>
            </p:cNvSpPr>
            <p:nvPr/>
          </p:nvSpPr>
          <p:spPr bwMode="gray">
            <a:xfrm>
              <a:off x="19140488" y="13674"/>
              <a:ext cx="5662612" cy="692692"/>
            </a:xfrm>
            <a:prstGeom prst="rect">
              <a:avLst/>
            </a:prstGeom>
            <a:solidFill>
              <a:srgbClr val="EE9C34"/>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grpSp>
      <p:sp>
        <p:nvSpPr>
          <p:cNvPr id="54" name="Title 1"/>
          <p:cNvSpPr>
            <a:spLocks noGrp="1"/>
          </p:cNvSpPr>
          <p:nvPr>
            <p:ph type="ctrTitle" hasCustomPrompt="1"/>
          </p:nvPr>
        </p:nvSpPr>
        <p:spPr bwMode="white">
          <a:xfrm>
            <a:off x="1895475" y="838200"/>
            <a:ext cx="5343525" cy="914400"/>
          </a:xfrm>
        </p:spPr>
        <p:txBody>
          <a:bodyPr anchor="t" anchorCtr="0">
            <a:noAutofit/>
          </a:bodyPr>
          <a:lstStyle>
            <a:lvl1pPr>
              <a:lnSpc>
                <a:spcPct val="90000"/>
              </a:lnSpc>
              <a:defRPr sz="3200" b="1" i="1" baseline="0">
                <a:solidFill>
                  <a:schemeClr val="bg1"/>
                </a:solidFill>
              </a:defRPr>
            </a:lvl1pPr>
          </a:lstStyle>
          <a:p>
            <a:r>
              <a:rPr lang="en-ZA" noProof="0" dirty="0" smtClean="0"/>
              <a:t>Click to add the presentation’s main title</a:t>
            </a:r>
            <a:endParaRPr lang="en-ZA" noProof="0" dirty="0"/>
          </a:p>
        </p:txBody>
      </p:sp>
      <p:sp>
        <p:nvSpPr>
          <p:cNvPr id="55" name="Subtitle 2"/>
          <p:cNvSpPr>
            <a:spLocks noGrp="1"/>
          </p:cNvSpPr>
          <p:nvPr>
            <p:ph type="subTitle" idx="1" hasCustomPrompt="1"/>
          </p:nvPr>
        </p:nvSpPr>
        <p:spPr bwMode="white">
          <a:xfrm>
            <a:off x="1895475" y="1828799"/>
            <a:ext cx="5343525" cy="914401"/>
          </a:xfrm>
        </p:spPr>
        <p:txBody>
          <a:bodyPr>
            <a:noAutofit/>
          </a:bodyPr>
          <a:lstStyle>
            <a:lvl1pPr marL="0" indent="0" algn="l">
              <a:lnSpc>
                <a:spcPct val="90000"/>
              </a:lnSpc>
              <a:spcAft>
                <a:spcPts val="0"/>
              </a:spcAft>
              <a:buNone/>
              <a:defRPr sz="3200" baseline="0">
                <a:solidFill>
                  <a:schemeClr val="bg1"/>
                </a:solidFill>
                <a:latin typeface="+mj-lt"/>
              </a:defRPr>
            </a:lvl1pPr>
            <a:lvl2pPr marL="0" indent="0" algn="l">
              <a:buNone/>
              <a:defRPr sz="1800">
                <a:solidFill>
                  <a:schemeClr val="bg1"/>
                </a:solidFill>
                <a:latin typeface="+mj-lt"/>
              </a:defRPr>
            </a:lvl2pPr>
            <a:lvl3pPr marL="457200" indent="0" algn="l">
              <a:buNone/>
              <a:defRPr sz="1800">
                <a:solidFill>
                  <a:schemeClr val="bg1"/>
                </a:solidFill>
                <a:latin typeface="+mj-lt"/>
              </a:defRPr>
            </a:lvl3pPr>
            <a:lvl4pPr marL="914400" indent="0" algn="l">
              <a:buNone/>
              <a:defRPr sz="1800">
                <a:solidFill>
                  <a:schemeClr val="bg1"/>
                </a:solidFill>
                <a:latin typeface="+mj-lt"/>
              </a:defRPr>
            </a:lvl4pPr>
            <a:lvl5pPr marL="1371600" indent="0" algn="l">
              <a:buNone/>
              <a:defRPr sz="1800">
                <a:solidFill>
                  <a:schemeClr val="bg1"/>
                </a:solidFill>
                <a:latin typeface="+mj-lt"/>
              </a:defRPr>
            </a:lvl5pPr>
            <a:lvl6pPr marL="1828800" indent="0" algn="l">
              <a:buNone/>
              <a:defRPr sz="1800">
                <a:solidFill>
                  <a:schemeClr val="bg1"/>
                </a:solidFill>
                <a:latin typeface="+mj-lt"/>
              </a:defRPr>
            </a:lvl6pPr>
            <a:lvl7pPr marL="2286000" indent="0" algn="l">
              <a:buNone/>
              <a:defRPr sz="1800">
                <a:solidFill>
                  <a:schemeClr val="bg1"/>
                </a:solidFill>
                <a:latin typeface="+mj-lt"/>
              </a:defRPr>
            </a:lvl7pPr>
            <a:lvl8pPr marL="2743200" indent="0" algn="l">
              <a:buNone/>
              <a:defRPr sz="1800">
                <a:solidFill>
                  <a:schemeClr val="bg1"/>
                </a:solidFill>
                <a:latin typeface="+mj-lt"/>
              </a:defRPr>
            </a:lvl8pPr>
            <a:lvl9pPr marL="3200400" indent="0" algn="l">
              <a:buNone/>
              <a:defRPr sz="1800">
                <a:solidFill>
                  <a:schemeClr val="bg1"/>
                </a:solidFill>
                <a:latin typeface="+mj-lt"/>
              </a:defRPr>
            </a:lvl9pPr>
          </a:lstStyle>
          <a:p>
            <a:r>
              <a:rPr lang="en-ZA" noProof="0" dirty="0" smtClean="0"/>
              <a:t>Subtitle and date (move higher if title is only one line)</a:t>
            </a:r>
          </a:p>
        </p:txBody>
      </p:sp>
      <p:sp>
        <p:nvSpPr>
          <p:cNvPr id="56" name="Text Placeholder 31"/>
          <p:cNvSpPr>
            <a:spLocks noGrp="1"/>
          </p:cNvSpPr>
          <p:nvPr>
            <p:ph type="body" sz="quarter" idx="10" hasCustomPrompt="1"/>
          </p:nvPr>
        </p:nvSpPr>
        <p:spPr bwMode="white">
          <a:xfrm>
            <a:off x="1895475" y="374904"/>
            <a:ext cx="4105656" cy="146304"/>
          </a:xfrm>
        </p:spPr>
        <p:txBody>
          <a:bodyPr/>
          <a:lstStyle>
            <a:lvl1pPr>
              <a:defRPr sz="1100">
                <a:solidFill>
                  <a:schemeClr val="bg1"/>
                </a:solidFill>
                <a:latin typeface="Arial" pitchFamily="34" charset="0"/>
                <a:cs typeface="Arial" pitchFamily="34" charset="0"/>
              </a:defRPr>
            </a:lvl1pPr>
            <a:lvl2pPr>
              <a:defRPr sz="1000">
                <a:solidFill>
                  <a:schemeClr val="bg1"/>
                </a:solidFill>
                <a:latin typeface="Arial" pitchFamily="34" charset="0"/>
                <a:cs typeface="Arial" pitchFamily="34" charset="0"/>
              </a:defRPr>
            </a:lvl2pPr>
            <a:lvl3pPr>
              <a:defRPr sz="1000">
                <a:solidFill>
                  <a:schemeClr val="bg1"/>
                </a:solidFill>
                <a:latin typeface="Arial" pitchFamily="34" charset="0"/>
                <a:cs typeface="Arial" pitchFamily="34" charset="0"/>
              </a:defRPr>
            </a:lvl3pPr>
            <a:lvl4pPr>
              <a:defRPr sz="1000">
                <a:solidFill>
                  <a:schemeClr val="bg1"/>
                </a:solidFill>
                <a:latin typeface="Arial" pitchFamily="34" charset="0"/>
                <a:cs typeface="Arial" pitchFamily="34" charset="0"/>
              </a:defRPr>
            </a:lvl4pPr>
            <a:lvl5pPr>
              <a:defRPr sz="1000">
                <a:solidFill>
                  <a:schemeClr val="bg1"/>
                </a:solidFill>
                <a:latin typeface="Arial" pitchFamily="34" charset="0"/>
                <a:cs typeface="Arial" pitchFamily="34" charset="0"/>
              </a:defRPr>
            </a:lvl5pPr>
          </a:lstStyle>
          <a:p>
            <a:pPr lvl="0"/>
            <a:r>
              <a:rPr lang="en-ZA" noProof="0" dirty="0" smtClean="0"/>
              <a:t>www.pwc.com</a:t>
            </a:r>
            <a:endParaRPr lang="en-ZA" noProof="0" dirty="0"/>
          </a:p>
        </p:txBody>
      </p:sp>
      <p:sp>
        <p:nvSpPr>
          <p:cNvPr id="17" name="Picture Placeholder 76"/>
          <p:cNvSpPr>
            <a:spLocks noGrp="1"/>
          </p:cNvSpPr>
          <p:nvPr>
            <p:ph type="pic" sz="quarter" idx="13"/>
          </p:nvPr>
        </p:nvSpPr>
        <p:spPr>
          <a:xfrm>
            <a:off x="1752600" y="2899977"/>
            <a:ext cx="6324600" cy="3272223"/>
          </a:xfrm>
        </p:spPr>
        <p:txBody>
          <a:bodyPr/>
          <a:lstStyle>
            <a:lvl1pPr>
              <a:defRPr sz="1400"/>
            </a:lvl1pPr>
          </a:lstStyle>
          <a:p>
            <a:r>
              <a:rPr lang="en-ZA" noProof="0" dirty="0" smtClean="0"/>
              <a:t>Click icon to add picture</a:t>
            </a:r>
            <a:endParaRPr lang="en-ZA" noProof="0" dirty="0"/>
          </a:p>
        </p:txBody>
      </p:sp>
      <p:grpSp>
        <p:nvGrpSpPr>
          <p:cNvPr id="18" name="Group 32"/>
          <p:cNvGrpSpPr/>
          <p:nvPr userDrawn="1"/>
        </p:nvGrpSpPr>
        <p:grpSpPr>
          <a:xfrm>
            <a:off x="968592" y="6170991"/>
            <a:ext cx="914400" cy="533479"/>
            <a:chOff x="518032" y="978681"/>
            <a:chExt cx="4572000" cy="2667393"/>
          </a:xfrm>
        </p:grpSpPr>
        <p:sp>
          <p:nvSpPr>
            <p:cNvPr id="19" name="Rectangle 37"/>
            <p:cNvSpPr>
              <a:spLocks noChangeArrowheads="1"/>
            </p:cNvSpPr>
            <p:nvPr userDrawn="1"/>
          </p:nvSpPr>
          <p:spPr bwMode="black">
            <a:xfrm>
              <a:off x="3295650" y="978681"/>
              <a:ext cx="1143000" cy="263229"/>
            </a:xfrm>
            <a:prstGeom prst="rect">
              <a:avLst/>
            </a:prstGeom>
            <a:solidFill>
              <a:srgbClr val="A10000"/>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a:p>
          </p:txBody>
        </p:sp>
        <p:sp>
          <p:nvSpPr>
            <p:cNvPr id="21" name="Freeform 7"/>
            <p:cNvSpPr>
              <a:spLocks noEditPoints="1"/>
            </p:cNvSpPr>
            <p:nvPr userDrawn="1"/>
          </p:nvSpPr>
          <p:spPr bwMode="black">
            <a:xfrm>
              <a:off x="518032" y="1922794"/>
              <a:ext cx="4572000" cy="1723280"/>
            </a:xfrm>
            <a:custGeom>
              <a:avLst/>
              <a:gdLst/>
              <a:ahLst/>
              <a:cxnLst>
                <a:cxn ang="0">
                  <a:pos x="581" y="233"/>
                </a:cxn>
                <a:cxn ang="0">
                  <a:pos x="538" y="949"/>
                </a:cxn>
                <a:cxn ang="0">
                  <a:pos x="630" y="946"/>
                </a:cxn>
                <a:cxn ang="0">
                  <a:pos x="793" y="880"/>
                </a:cxn>
                <a:cxn ang="0">
                  <a:pos x="886" y="728"/>
                </a:cxn>
                <a:cxn ang="0">
                  <a:pos x="905" y="505"/>
                </a:cxn>
                <a:cxn ang="0">
                  <a:pos x="850" y="329"/>
                </a:cxn>
                <a:cxn ang="0">
                  <a:pos x="727" y="241"/>
                </a:cxn>
                <a:cxn ang="0">
                  <a:pos x="521" y="3"/>
                </a:cxn>
                <a:cxn ang="0">
                  <a:pos x="643" y="74"/>
                </a:cxn>
                <a:cxn ang="0">
                  <a:pos x="761" y="24"/>
                </a:cxn>
                <a:cxn ang="0">
                  <a:pos x="855" y="9"/>
                </a:cxn>
                <a:cxn ang="0">
                  <a:pos x="1026" y="40"/>
                </a:cxn>
                <a:cxn ang="0">
                  <a:pos x="1180" y="172"/>
                </a:cxn>
                <a:cxn ang="0">
                  <a:pos x="1265" y="383"/>
                </a:cxn>
                <a:cxn ang="0">
                  <a:pos x="1265" y="641"/>
                </a:cxn>
                <a:cxn ang="0">
                  <a:pos x="1175" y="857"/>
                </a:cxn>
                <a:cxn ang="0">
                  <a:pos x="1005" y="1006"/>
                </a:cxn>
                <a:cxn ang="0">
                  <a:pos x="766" y="1074"/>
                </a:cxn>
                <a:cxn ang="0">
                  <a:pos x="601" y="1074"/>
                </a:cxn>
                <a:cxn ang="0">
                  <a:pos x="692" y="1447"/>
                </a:cxn>
                <a:cxn ang="0">
                  <a:pos x="171" y="1408"/>
                </a:cxn>
                <a:cxn ang="0">
                  <a:pos x="413" y="3"/>
                </a:cxn>
                <a:cxn ang="0">
                  <a:pos x="3876" y="20"/>
                </a:cxn>
                <a:cxn ang="0">
                  <a:pos x="4036" y="100"/>
                </a:cxn>
                <a:cxn ang="0">
                  <a:pos x="4113" y="232"/>
                </a:cxn>
                <a:cxn ang="0">
                  <a:pos x="4091" y="362"/>
                </a:cxn>
                <a:cxn ang="0">
                  <a:pos x="3995" y="436"/>
                </a:cxn>
                <a:cxn ang="0">
                  <a:pos x="3859" y="438"/>
                </a:cxn>
                <a:cxn ang="0">
                  <a:pos x="3757" y="114"/>
                </a:cxn>
                <a:cxn ang="0">
                  <a:pos x="3597" y="187"/>
                </a:cxn>
                <a:cxn ang="0">
                  <a:pos x="3508" y="339"/>
                </a:cxn>
                <a:cxn ang="0">
                  <a:pos x="3489" y="565"/>
                </a:cxn>
                <a:cxn ang="0">
                  <a:pos x="3547" y="753"/>
                </a:cxn>
                <a:cxn ang="0">
                  <a:pos x="3668" y="869"/>
                </a:cxn>
                <a:cxn ang="0">
                  <a:pos x="3821" y="896"/>
                </a:cxn>
                <a:cxn ang="0">
                  <a:pos x="3931" y="872"/>
                </a:cxn>
                <a:cxn ang="0">
                  <a:pos x="4079" y="810"/>
                </a:cxn>
                <a:cxn ang="0">
                  <a:pos x="4016" y="1024"/>
                </a:cxn>
                <a:cxn ang="0">
                  <a:pos x="3830" y="1080"/>
                </a:cxn>
                <a:cxn ang="0">
                  <a:pos x="3651" y="1095"/>
                </a:cxn>
                <a:cxn ang="0">
                  <a:pos x="3426" y="1060"/>
                </a:cxn>
                <a:cxn ang="0">
                  <a:pos x="3255" y="947"/>
                </a:cxn>
                <a:cxn ang="0">
                  <a:pos x="3140" y="772"/>
                </a:cxn>
                <a:cxn ang="0">
                  <a:pos x="3101" y="561"/>
                </a:cxn>
                <a:cxn ang="0">
                  <a:pos x="3153" y="318"/>
                </a:cxn>
                <a:cxn ang="0">
                  <a:pos x="3293" y="135"/>
                </a:cxn>
                <a:cxn ang="0">
                  <a:pos x="3508" y="27"/>
                </a:cxn>
                <a:cxn ang="0">
                  <a:pos x="2910" y="0"/>
                </a:cxn>
                <a:cxn ang="0">
                  <a:pos x="3040" y="52"/>
                </a:cxn>
                <a:cxn ang="0">
                  <a:pos x="3093" y="178"/>
                </a:cxn>
                <a:cxn ang="0">
                  <a:pos x="3071" y="277"/>
                </a:cxn>
                <a:cxn ang="0">
                  <a:pos x="3004" y="393"/>
                </a:cxn>
                <a:cxn ang="0">
                  <a:pos x="2876" y="561"/>
                </a:cxn>
                <a:cxn ang="0">
                  <a:pos x="1784" y="1078"/>
                </a:cxn>
                <a:cxn ang="0">
                  <a:pos x="1313" y="118"/>
                </a:cxn>
                <a:cxn ang="0">
                  <a:pos x="2247" y="25"/>
                </a:cxn>
                <a:cxn ang="0">
                  <a:pos x="2759" y="62"/>
                </a:cxn>
                <a:cxn ang="0">
                  <a:pos x="2872" y="4"/>
                </a:cxn>
              </a:cxnLst>
              <a:rect l="0" t="0" r="r" b="b"/>
              <a:pathLst>
                <a:path w="4127" h="1544">
                  <a:moveTo>
                    <a:pt x="640" y="229"/>
                  </a:moveTo>
                  <a:lnTo>
                    <a:pt x="622" y="229"/>
                  </a:lnTo>
                  <a:lnTo>
                    <a:pt x="603" y="230"/>
                  </a:lnTo>
                  <a:lnTo>
                    <a:pt x="581" y="233"/>
                  </a:lnTo>
                  <a:lnTo>
                    <a:pt x="553" y="235"/>
                  </a:lnTo>
                  <a:lnTo>
                    <a:pt x="521" y="241"/>
                  </a:lnTo>
                  <a:lnTo>
                    <a:pt x="521" y="947"/>
                  </a:lnTo>
                  <a:lnTo>
                    <a:pt x="538" y="949"/>
                  </a:lnTo>
                  <a:lnTo>
                    <a:pt x="553" y="949"/>
                  </a:lnTo>
                  <a:lnTo>
                    <a:pt x="566" y="949"/>
                  </a:lnTo>
                  <a:lnTo>
                    <a:pt x="578" y="949"/>
                  </a:lnTo>
                  <a:lnTo>
                    <a:pt x="630" y="946"/>
                  </a:lnTo>
                  <a:lnTo>
                    <a:pt x="677" y="937"/>
                  </a:lnTo>
                  <a:lnTo>
                    <a:pt x="720" y="924"/>
                  </a:lnTo>
                  <a:lnTo>
                    <a:pt x="758" y="905"/>
                  </a:lnTo>
                  <a:lnTo>
                    <a:pt x="793" y="880"/>
                  </a:lnTo>
                  <a:lnTo>
                    <a:pt x="824" y="850"/>
                  </a:lnTo>
                  <a:lnTo>
                    <a:pt x="849" y="815"/>
                  </a:lnTo>
                  <a:lnTo>
                    <a:pt x="870" y="775"/>
                  </a:lnTo>
                  <a:lnTo>
                    <a:pt x="886" y="728"/>
                  </a:lnTo>
                  <a:lnTo>
                    <a:pt x="897" y="678"/>
                  </a:lnTo>
                  <a:lnTo>
                    <a:pt x="905" y="622"/>
                  </a:lnTo>
                  <a:lnTo>
                    <a:pt x="907" y="561"/>
                  </a:lnTo>
                  <a:lnTo>
                    <a:pt x="905" y="505"/>
                  </a:lnTo>
                  <a:lnTo>
                    <a:pt x="897" y="452"/>
                  </a:lnTo>
                  <a:lnTo>
                    <a:pt x="886" y="407"/>
                  </a:lnTo>
                  <a:lnTo>
                    <a:pt x="870" y="366"/>
                  </a:lnTo>
                  <a:lnTo>
                    <a:pt x="850" y="329"/>
                  </a:lnTo>
                  <a:lnTo>
                    <a:pt x="826" y="299"/>
                  </a:lnTo>
                  <a:lnTo>
                    <a:pt x="797" y="274"/>
                  </a:lnTo>
                  <a:lnTo>
                    <a:pt x="763" y="254"/>
                  </a:lnTo>
                  <a:lnTo>
                    <a:pt x="727" y="241"/>
                  </a:lnTo>
                  <a:lnTo>
                    <a:pt x="686" y="232"/>
                  </a:lnTo>
                  <a:lnTo>
                    <a:pt x="640" y="229"/>
                  </a:lnTo>
                  <a:close/>
                  <a:moveTo>
                    <a:pt x="413" y="3"/>
                  </a:moveTo>
                  <a:lnTo>
                    <a:pt x="521" y="3"/>
                  </a:lnTo>
                  <a:lnTo>
                    <a:pt x="521" y="143"/>
                  </a:lnTo>
                  <a:lnTo>
                    <a:pt x="566" y="117"/>
                  </a:lnTo>
                  <a:lnTo>
                    <a:pt x="607" y="93"/>
                  </a:lnTo>
                  <a:lnTo>
                    <a:pt x="643" y="74"/>
                  </a:lnTo>
                  <a:lnTo>
                    <a:pt x="677" y="57"/>
                  </a:lnTo>
                  <a:lnTo>
                    <a:pt x="707" y="44"/>
                  </a:lnTo>
                  <a:lnTo>
                    <a:pt x="735" y="33"/>
                  </a:lnTo>
                  <a:lnTo>
                    <a:pt x="761" y="24"/>
                  </a:lnTo>
                  <a:lnTo>
                    <a:pt x="785" y="18"/>
                  </a:lnTo>
                  <a:lnTo>
                    <a:pt x="809" y="13"/>
                  </a:lnTo>
                  <a:lnTo>
                    <a:pt x="831" y="10"/>
                  </a:lnTo>
                  <a:lnTo>
                    <a:pt x="855" y="9"/>
                  </a:lnTo>
                  <a:lnTo>
                    <a:pt x="879" y="8"/>
                  </a:lnTo>
                  <a:lnTo>
                    <a:pt x="931" y="12"/>
                  </a:lnTo>
                  <a:lnTo>
                    <a:pt x="980" y="23"/>
                  </a:lnTo>
                  <a:lnTo>
                    <a:pt x="1026" y="40"/>
                  </a:lnTo>
                  <a:lnTo>
                    <a:pt x="1070" y="64"/>
                  </a:lnTo>
                  <a:lnTo>
                    <a:pt x="1110" y="94"/>
                  </a:lnTo>
                  <a:lnTo>
                    <a:pt x="1148" y="130"/>
                  </a:lnTo>
                  <a:lnTo>
                    <a:pt x="1180" y="172"/>
                  </a:lnTo>
                  <a:lnTo>
                    <a:pt x="1209" y="218"/>
                  </a:lnTo>
                  <a:lnTo>
                    <a:pt x="1233" y="268"/>
                  </a:lnTo>
                  <a:lnTo>
                    <a:pt x="1252" y="324"/>
                  </a:lnTo>
                  <a:lnTo>
                    <a:pt x="1265" y="383"/>
                  </a:lnTo>
                  <a:lnTo>
                    <a:pt x="1274" y="446"/>
                  </a:lnTo>
                  <a:lnTo>
                    <a:pt x="1278" y="512"/>
                  </a:lnTo>
                  <a:lnTo>
                    <a:pt x="1274" y="578"/>
                  </a:lnTo>
                  <a:lnTo>
                    <a:pt x="1265" y="641"/>
                  </a:lnTo>
                  <a:lnTo>
                    <a:pt x="1252" y="701"/>
                  </a:lnTo>
                  <a:lnTo>
                    <a:pt x="1232" y="756"/>
                  </a:lnTo>
                  <a:lnTo>
                    <a:pt x="1205" y="809"/>
                  </a:lnTo>
                  <a:lnTo>
                    <a:pt x="1175" y="857"/>
                  </a:lnTo>
                  <a:lnTo>
                    <a:pt x="1140" y="901"/>
                  </a:lnTo>
                  <a:lnTo>
                    <a:pt x="1099" y="941"/>
                  </a:lnTo>
                  <a:lnTo>
                    <a:pt x="1054" y="976"/>
                  </a:lnTo>
                  <a:lnTo>
                    <a:pt x="1005" y="1006"/>
                  </a:lnTo>
                  <a:lnTo>
                    <a:pt x="951" y="1031"/>
                  </a:lnTo>
                  <a:lnTo>
                    <a:pt x="894" y="1051"/>
                  </a:lnTo>
                  <a:lnTo>
                    <a:pt x="831" y="1065"/>
                  </a:lnTo>
                  <a:lnTo>
                    <a:pt x="766" y="1074"/>
                  </a:lnTo>
                  <a:lnTo>
                    <a:pt x="696" y="1078"/>
                  </a:lnTo>
                  <a:lnTo>
                    <a:pt x="670" y="1078"/>
                  </a:lnTo>
                  <a:lnTo>
                    <a:pt x="637" y="1076"/>
                  </a:lnTo>
                  <a:lnTo>
                    <a:pt x="601" y="1074"/>
                  </a:lnTo>
                  <a:lnTo>
                    <a:pt x="561" y="1071"/>
                  </a:lnTo>
                  <a:lnTo>
                    <a:pt x="521" y="1068"/>
                  </a:lnTo>
                  <a:lnTo>
                    <a:pt x="521" y="1408"/>
                  </a:lnTo>
                  <a:lnTo>
                    <a:pt x="692" y="1447"/>
                  </a:lnTo>
                  <a:lnTo>
                    <a:pt x="692" y="1544"/>
                  </a:lnTo>
                  <a:lnTo>
                    <a:pt x="18" y="1544"/>
                  </a:lnTo>
                  <a:lnTo>
                    <a:pt x="18" y="1447"/>
                  </a:lnTo>
                  <a:lnTo>
                    <a:pt x="171" y="1408"/>
                  </a:lnTo>
                  <a:lnTo>
                    <a:pt x="171" y="229"/>
                  </a:lnTo>
                  <a:lnTo>
                    <a:pt x="0" y="229"/>
                  </a:lnTo>
                  <a:lnTo>
                    <a:pt x="0" y="128"/>
                  </a:lnTo>
                  <a:lnTo>
                    <a:pt x="413" y="3"/>
                  </a:lnTo>
                  <a:close/>
                  <a:moveTo>
                    <a:pt x="3711" y="0"/>
                  </a:moveTo>
                  <a:lnTo>
                    <a:pt x="3770" y="3"/>
                  </a:lnTo>
                  <a:lnTo>
                    <a:pt x="3825" y="9"/>
                  </a:lnTo>
                  <a:lnTo>
                    <a:pt x="3876" y="20"/>
                  </a:lnTo>
                  <a:lnTo>
                    <a:pt x="3923" y="34"/>
                  </a:lnTo>
                  <a:lnTo>
                    <a:pt x="3965" y="53"/>
                  </a:lnTo>
                  <a:lnTo>
                    <a:pt x="4004" y="75"/>
                  </a:lnTo>
                  <a:lnTo>
                    <a:pt x="4036" y="100"/>
                  </a:lnTo>
                  <a:lnTo>
                    <a:pt x="4064" y="129"/>
                  </a:lnTo>
                  <a:lnTo>
                    <a:pt x="4086" y="160"/>
                  </a:lnTo>
                  <a:lnTo>
                    <a:pt x="4103" y="194"/>
                  </a:lnTo>
                  <a:lnTo>
                    <a:pt x="4113" y="232"/>
                  </a:lnTo>
                  <a:lnTo>
                    <a:pt x="4117" y="271"/>
                  </a:lnTo>
                  <a:lnTo>
                    <a:pt x="4114" y="304"/>
                  </a:lnTo>
                  <a:lnTo>
                    <a:pt x="4105" y="334"/>
                  </a:lnTo>
                  <a:lnTo>
                    <a:pt x="4091" y="362"/>
                  </a:lnTo>
                  <a:lnTo>
                    <a:pt x="4074" y="387"/>
                  </a:lnTo>
                  <a:lnTo>
                    <a:pt x="4051" y="407"/>
                  </a:lnTo>
                  <a:lnTo>
                    <a:pt x="4025" y="423"/>
                  </a:lnTo>
                  <a:lnTo>
                    <a:pt x="3995" y="436"/>
                  </a:lnTo>
                  <a:lnTo>
                    <a:pt x="3961" y="443"/>
                  </a:lnTo>
                  <a:lnTo>
                    <a:pt x="3925" y="446"/>
                  </a:lnTo>
                  <a:lnTo>
                    <a:pt x="3891" y="444"/>
                  </a:lnTo>
                  <a:lnTo>
                    <a:pt x="3859" y="438"/>
                  </a:lnTo>
                  <a:lnTo>
                    <a:pt x="3826" y="428"/>
                  </a:lnTo>
                  <a:lnTo>
                    <a:pt x="3792" y="413"/>
                  </a:lnTo>
                  <a:lnTo>
                    <a:pt x="3757" y="394"/>
                  </a:lnTo>
                  <a:lnTo>
                    <a:pt x="3757" y="114"/>
                  </a:lnTo>
                  <a:lnTo>
                    <a:pt x="3711" y="125"/>
                  </a:lnTo>
                  <a:lnTo>
                    <a:pt x="3668" y="140"/>
                  </a:lnTo>
                  <a:lnTo>
                    <a:pt x="3631" y="162"/>
                  </a:lnTo>
                  <a:lnTo>
                    <a:pt x="3597" y="187"/>
                  </a:lnTo>
                  <a:lnTo>
                    <a:pt x="3568" y="218"/>
                  </a:lnTo>
                  <a:lnTo>
                    <a:pt x="3543" y="253"/>
                  </a:lnTo>
                  <a:lnTo>
                    <a:pt x="3523" y="294"/>
                  </a:lnTo>
                  <a:lnTo>
                    <a:pt x="3508" y="339"/>
                  </a:lnTo>
                  <a:lnTo>
                    <a:pt x="3497" y="391"/>
                  </a:lnTo>
                  <a:lnTo>
                    <a:pt x="3489" y="447"/>
                  </a:lnTo>
                  <a:lnTo>
                    <a:pt x="3487" y="507"/>
                  </a:lnTo>
                  <a:lnTo>
                    <a:pt x="3489" y="565"/>
                  </a:lnTo>
                  <a:lnTo>
                    <a:pt x="3497" y="617"/>
                  </a:lnTo>
                  <a:lnTo>
                    <a:pt x="3509" y="667"/>
                  </a:lnTo>
                  <a:lnTo>
                    <a:pt x="3526" y="712"/>
                  </a:lnTo>
                  <a:lnTo>
                    <a:pt x="3547" y="753"/>
                  </a:lnTo>
                  <a:lnTo>
                    <a:pt x="3571" y="790"/>
                  </a:lnTo>
                  <a:lnTo>
                    <a:pt x="3600" y="821"/>
                  </a:lnTo>
                  <a:lnTo>
                    <a:pt x="3632" y="847"/>
                  </a:lnTo>
                  <a:lnTo>
                    <a:pt x="3668" y="869"/>
                  </a:lnTo>
                  <a:lnTo>
                    <a:pt x="3707" y="885"/>
                  </a:lnTo>
                  <a:lnTo>
                    <a:pt x="3750" y="894"/>
                  </a:lnTo>
                  <a:lnTo>
                    <a:pt x="3795" y="897"/>
                  </a:lnTo>
                  <a:lnTo>
                    <a:pt x="3821" y="896"/>
                  </a:lnTo>
                  <a:lnTo>
                    <a:pt x="3847" y="894"/>
                  </a:lnTo>
                  <a:lnTo>
                    <a:pt x="3874" y="889"/>
                  </a:lnTo>
                  <a:lnTo>
                    <a:pt x="3901" y="881"/>
                  </a:lnTo>
                  <a:lnTo>
                    <a:pt x="3931" y="872"/>
                  </a:lnTo>
                  <a:lnTo>
                    <a:pt x="3964" y="861"/>
                  </a:lnTo>
                  <a:lnTo>
                    <a:pt x="3999" y="846"/>
                  </a:lnTo>
                  <a:lnTo>
                    <a:pt x="4036" y="830"/>
                  </a:lnTo>
                  <a:lnTo>
                    <a:pt x="4079" y="810"/>
                  </a:lnTo>
                  <a:lnTo>
                    <a:pt x="4127" y="787"/>
                  </a:lnTo>
                  <a:lnTo>
                    <a:pt x="4127" y="976"/>
                  </a:lnTo>
                  <a:lnTo>
                    <a:pt x="4069" y="1001"/>
                  </a:lnTo>
                  <a:lnTo>
                    <a:pt x="4016" y="1024"/>
                  </a:lnTo>
                  <a:lnTo>
                    <a:pt x="3966" y="1041"/>
                  </a:lnTo>
                  <a:lnTo>
                    <a:pt x="3919" y="1058"/>
                  </a:lnTo>
                  <a:lnTo>
                    <a:pt x="3874" y="1070"/>
                  </a:lnTo>
                  <a:lnTo>
                    <a:pt x="3830" y="1080"/>
                  </a:lnTo>
                  <a:lnTo>
                    <a:pt x="3786" y="1086"/>
                  </a:lnTo>
                  <a:lnTo>
                    <a:pt x="3742" y="1091"/>
                  </a:lnTo>
                  <a:lnTo>
                    <a:pt x="3697" y="1094"/>
                  </a:lnTo>
                  <a:lnTo>
                    <a:pt x="3651" y="1095"/>
                  </a:lnTo>
                  <a:lnTo>
                    <a:pt x="3588" y="1093"/>
                  </a:lnTo>
                  <a:lnTo>
                    <a:pt x="3530" y="1086"/>
                  </a:lnTo>
                  <a:lnTo>
                    <a:pt x="3476" y="1075"/>
                  </a:lnTo>
                  <a:lnTo>
                    <a:pt x="3426" y="1060"/>
                  </a:lnTo>
                  <a:lnTo>
                    <a:pt x="3378" y="1039"/>
                  </a:lnTo>
                  <a:lnTo>
                    <a:pt x="3334" y="1014"/>
                  </a:lnTo>
                  <a:lnTo>
                    <a:pt x="3294" y="984"/>
                  </a:lnTo>
                  <a:lnTo>
                    <a:pt x="3255" y="947"/>
                  </a:lnTo>
                  <a:lnTo>
                    <a:pt x="3219" y="907"/>
                  </a:lnTo>
                  <a:lnTo>
                    <a:pt x="3188" y="865"/>
                  </a:lnTo>
                  <a:lnTo>
                    <a:pt x="3162" y="820"/>
                  </a:lnTo>
                  <a:lnTo>
                    <a:pt x="3140" y="772"/>
                  </a:lnTo>
                  <a:lnTo>
                    <a:pt x="3124" y="722"/>
                  </a:lnTo>
                  <a:lnTo>
                    <a:pt x="3111" y="670"/>
                  </a:lnTo>
                  <a:lnTo>
                    <a:pt x="3104" y="616"/>
                  </a:lnTo>
                  <a:lnTo>
                    <a:pt x="3101" y="561"/>
                  </a:lnTo>
                  <a:lnTo>
                    <a:pt x="3105" y="494"/>
                  </a:lnTo>
                  <a:lnTo>
                    <a:pt x="3115" y="433"/>
                  </a:lnTo>
                  <a:lnTo>
                    <a:pt x="3130" y="373"/>
                  </a:lnTo>
                  <a:lnTo>
                    <a:pt x="3153" y="318"/>
                  </a:lnTo>
                  <a:lnTo>
                    <a:pt x="3179" y="267"/>
                  </a:lnTo>
                  <a:lnTo>
                    <a:pt x="3213" y="219"/>
                  </a:lnTo>
                  <a:lnTo>
                    <a:pt x="3250" y="175"/>
                  </a:lnTo>
                  <a:lnTo>
                    <a:pt x="3293" y="135"/>
                  </a:lnTo>
                  <a:lnTo>
                    <a:pt x="3341" y="102"/>
                  </a:lnTo>
                  <a:lnTo>
                    <a:pt x="3392" y="72"/>
                  </a:lnTo>
                  <a:lnTo>
                    <a:pt x="3448" y="47"/>
                  </a:lnTo>
                  <a:lnTo>
                    <a:pt x="3508" y="27"/>
                  </a:lnTo>
                  <a:lnTo>
                    <a:pt x="3573" y="12"/>
                  </a:lnTo>
                  <a:lnTo>
                    <a:pt x="3640" y="3"/>
                  </a:lnTo>
                  <a:lnTo>
                    <a:pt x="3711" y="0"/>
                  </a:lnTo>
                  <a:close/>
                  <a:moveTo>
                    <a:pt x="2910" y="0"/>
                  </a:moveTo>
                  <a:lnTo>
                    <a:pt x="2948" y="4"/>
                  </a:lnTo>
                  <a:lnTo>
                    <a:pt x="2983" y="14"/>
                  </a:lnTo>
                  <a:lnTo>
                    <a:pt x="3014" y="30"/>
                  </a:lnTo>
                  <a:lnTo>
                    <a:pt x="3040" y="52"/>
                  </a:lnTo>
                  <a:lnTo>
                    <a:pt x="3063" y="78"/>
                  </a:lnTo>
                  <a:lnTo>
                    <a:pt x="3079" y="109"/>
                  </a:lnTo>
                  <a:lnTo>
                    <a:pt x="3089" y="142"/>
                  </a:lnTo>
                  <a:lnTo>
                    <a:pt x="3093" y="178"/>
                  </a:lnTo>
                  <a:lnTo>
                    <a:pt x="3091" y="203"/>
                  </a:lnTo>
                  <a:lnTo>
                    <a:pt x="3088" y="227"/>
                  </a:lnTo>
                  <a:lnTo>
                    <a:pt x="3081" y="252"/>
                  </a:lnTo>
                  <a:lnTo>
                    <a:pt x="3071" y="277"/>
                  </a:lnTo>
                  <a:lnTo>
                    <a:pt x="3060" y="303"/>
                  </a:lnTo>
                  <a:lnTo>
                    <a:pt x="3044" y="331"/>
                  </a:lnTo>
                  <a:lnTo>
                    <a:pt x="3025" y="361"/>
                  </a:lnTo>
                  <a:lnTo>
                    <a:pt x="3004" y="393"/>
                  </a:lnTo>
                  <a:lnTo>
                    <a:pt x="2978" y="429"/>
                  </a:lnTo>
                  <a:lnTo>
                    <a:pt x="2948" y="468"/>
                  </a:lnTo>
                  <a:lnTo>
                    <a:pt x="2914" y="512"/>
                  </a:lnTo>
                  <a:lnTo>
                    <a:pt x="2876" y="561"/>
                  </a:lnTo>
                  <a:lnTo>
                    <a:pt x="2472" y="1078"/>
                  </a:lnTo>
                  <a:lnTo>
                    <a:pt x="2182" y="1078"/>
                  </a:lnTo>
                  <a:lnTo>
                    <a:pt x="2182" y="424"/>
                  </a:lnTo>
                  <a:lnTo>
                    <a:pt x="1784" y="1078"/>
                  </a:lnTo>
                  <a:lnTo>
                    <a:pt x="1518" y="1078"/>
                  </a:lnTo>
                  <a:lnTo>
                    <a:pt x="1518" y="234"/>
                  </a:lnTo>
                  <a:lnTo>
                    <a:pt x="1313" y="214"/>
                  </a:lnTo>
                  <a:lnTo>
                    <a:pt x="1313" y="118"/>
                  </a:lnTo>
                  <a:lnTo>
                    <a:pt x="1690" y="25"/>
                  </a:lnTo>
                  <a:lnTo>
                    <a:pt x="1832" y="25"/>
                  </a:lnTo>
                  <a:lnTo>
                    <a:pt x="1832" y="713"/>
                  </a:lnTo>
                  <a:lnTo>
                    <a:pt x="2247" y="25"/>
                  </a:lnTo>
                  <a:lnTo>
                    <a:pt x="2497" y="25"/>
                  </a:lnTo>
                  <a:lnTo>
                    <a:pt x="2497" y="822"/>
                  </a:lnTo>
                  <a:lnTo>
                    <a:pt x="2759" y="473"/>
                  </a:lnTo>
                  <a:lnTo>
                    <a:pt x="2759" y="62"/>
                  </a:lnTo>
                  <a:lnTo>
                    <a:pt x="2779" y="44"/>
                  </a:lnTo>
                  <a:lnTo>
                    <a:pt x="2806" y="27"/>
                  </a:lnTo>
                  <a:lnTo>
                    <a:pt x="2837" y="13"/>
                  </a:lnTo>
                  <a:lnTo>
                    <a:pt x="2872" y="4"/>
                  </a:lnTo>
                  <a:lnTo>
                    <a:pt x="2910"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noProof="0"/>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ontent: One">
    <p:spTree>
      <p:nvGrpSpPr>
        <p:cNvPr id="1" name=""/>
        <p:cNvGrpSpPr/>
        <p:nvPr/>
      </p:nvGrpSpPr>
      <p:grpSpPr>
        <a:xfrm>
          <a:off x="0" y="0"/>
          <a:ext cx="0" cy="0"/>
          <a:chOff x="0" y="0"/>
          <a:chExt cx="0" cy="0"/>
        </a:xfrm>
      </p:grpSpPr>
      <p:sp>
        <p:nvSpPr>
          <p:cNvPr id="2" name="Title 1"/>
          <p:cNvSpPr>
            <a:spLocks noGrp="1"/>
          </p:cNvSpPr>
          <p:nvPr>
            <p:ph type="title"/>
          </p:nvPr>
        </p:nvSpPr>
        <p:spPr>
          <a:xfrm>
            <a:off x="533400" y="476672"/>
            <a:ext cx="8077200" cy="504056"/>
          </a:xfrm>
        </p:spPr>
        <p:txBody>
          <a:bodyPr/>
          <a:lstStyle>
            <a:lvl1pPr>
              <a:defRPr/>
            </a:lvl1pPr>
          </a:lstStyle>
          <a:p>
            <a:r>
              <a:rPr lang="en-ZA" noProof="0" dirty="0" smtClean="0"/>
              <a:t>Click to edit Master title style</a:t>
            </a:r>
            <a:endParaRPr lang="en-ZA" noProof="0" dirty="0"/>
          </a:p>
        </p:txBody>
      </p:sp>
      <p:sp>
        <p:nvSpPr>
          <p:cNvPr id="31" name="Content Placeholder 26"/>
          <p:cNvSpPr>
            <a:spLocks noGrp="1"/>
          </p:cNvSpPr>
          <p:nvPr>
            <p:ph sz="quarter" idx="15"/>
          </p:nvPr>
        </p:nvSpPr>
        <p:spPr>
          <a:xfrm>
            <a:off x="533400" y="1752600"/>
            <a:ext cx="8077200" cy="4419600"/>
          </a:xfrm>
        </p:spPr>
        <p:txBody>
          <a:bodyPr/>
          <a:lstStyle>
            <a:lvl1pPr>
              <a:lnSpc>
                <a:spcPts val="2200"/>
              </a:lnSpc>
              <a:spcAft>
                <a:spcPts val="1200"/>
              </a:spcAft>
              <a:defRPr sz="1800" baseline="0"/>
            </a:lvl1pPr>
            <a:lvl2pPr>
              <a:lnSpc>
                <a:spcPts val="2200"/>
              </a:lnSpc>
              <a:spcAft>
                <a:spcPts val="1200"/>
              </a:spcAft>
              <a:defRPr sz="1800"/>
            </a:lvl2pPr>
            <a:lvl3pPr>
              <a:lnSpc>
                <a:spcPts val="2200"/>
              </a:lnSpc>
              <a:spcAft>
                <a:spcPts val="1200"/>
              </a:spcAft>
              <a:defRPr sz="1800"/>
            </a:lvl3pPr>
            <a:lvl4pPr>
              <a:lnSpc>
                <a:spcPts val="2200"/>
              </a:lnSpc>
              <a:spcAft>
                <a:spcPts val="1200"/>
              </a:spcAft>
              <a:defRPr sz="1800"/>
            </a:lvl4pPr>
            <a:lvl5pPr>
              <a:lnSpc>
                <a:spcPts val="2200"/>
              </a:lnSpc>
              <a:spcAft>
                <a:spcPts val="1200"/>
              </a:spcAft>
              <a:defRPr sz="1800"/>
            </a:lvl5pPr>
          </a:lstStyle>
          <a:p>
            <a:pPr lvl="0"/>
            <a:r>
              <a:rPr lang="en-ZA" noProof="0" dirty="0" smtClean="0"/>
              <a:t>Click to edit Master text styles</a:t>
            </a:r>
          </a:p>
          <a:p>
            <a:pPr lvl="1"/>
            <a:r>
              <a:rPr lang="en-ZA" noProof="0" dirty="0" smtClean="0"/>
              <a:t>Second level</a:t>
            </a:r>
          </a:p>
          <a:p>
            <a:pPr lvl="2"/>
            <a:r>
              <a:rPr lang="en-ZA" noProof="0" dirty="0" smtClean="0"/>
              <a:t>Third level</a:t>
            </a:r>
          </a:p>
          <a:p>
            <a:pPr lvl="3"/>
            <a:r>
              <a:rPr lang="en-ZA" noProof="0" dirty="0" smtClean="0"/>
              <a:t>Fourth level</a:t>
            </a:r>
          </a:p>
          <a:p>
            <a:pPr lvl="4"/>
            <a:r>
              <a:rPr lang="en-ZA" noProof="0" dirty="0" smtClean="0"/>
              <a:t>Fifth level</a:t>
            </a:r>
            <a:endParaRPr lang="en-ZA" noProof="0" dirty="0"/>
          </a:p>
        </p:txBody>
      </p:sp>
      <p:cxnSp>
        <p:nvCxnSpPr>
          <p:cNvPr id="15" name="Shape 14"/>
          <p:cNvCxnSpPr/>
          <p:nvPr/>
        </p:nvCxnSpPr>
        <p:spPr>
          <a:xfrm rot="5400000" flipH="1" flipV="1">
            <a:off x="4419601" y="-3633936"/>
            <a:ext cx="152399" cy="8229600"/>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e Placeholder 2"/>
          <p:cNvSpPr>
            <a:spLocks noGrp="1"/>
          </p:cNvSpPr>
          <p:nvPr>
            <p:ph type="dt" sz="half" idx="16"/>
          </p:nvPr>
        </p:nvSpPr>
        <p:spPr/>
        <p:txBody>
          <a:bodyPr/>
          <a:lstStyle/>
          <a:p>
            <a:r>
              <a:rPr lang="en-ZA" smtClean="0"/>
              <a:t>June 2017</a:t>
            </a:r>
            <a:endParaRPr lang="en-ZA"/>
          </a:p>
        </p:txBody>
      </p:sp>
      <p:sp>
        <p:nvSpPr>
          <p:cNvPr id="4" name="Footer Placeholder 3"/>
          <p:cNvSpPr>
            <a:spLocks noGrp="1"/>
          </p:cNvSpPr>
          <p:nvPr>
            <p:ph type="ftr" sz="quarter" idx="17"/>
          </p:nvPr>
        </p:nvSpPr>
        <p:spPr/>
        <p:txBody>
          <a:bodyPr/>
          <a:lstStyle/>
          <a:p>
            <a:r>
              <a:rPr lang="en-ZA" smtClean="0"/>
              <a:t>Hotels Outlook: 2017 - 2021</a:t>
            </a:r>
            <a:endParaRPr lang="en-ZA"/>
          </a:p>
        </p:txBody>
      </p:sp>
      <p:sp>
        <p:nvSpPr>
          <p:cNvPr id="5" name="Slide Number Placeholder 4"/>
          <p:cNvSpPr>
            <a:spLocks noGrp="1"/>
          </p:cNvSpPr>
          <p:nvPr>
            <p:ph type="sldNum" sz="quarter" idx="18"/>
          </p:nvPr>
        </p:nvSpPr>
        <p:spPr/>
        <p:txBody>
          <a:bodyPr/>
          <a:lstStyle/>
          <a:p>
            <a:fld id="{EB13C833-464E-4115-95B8-3EB24AEC15D8}" type="slidenum">
              <a:rPr lang="en-ZA" smtClean="0"/>
              <a:pPr/>
              <a:t>‹#›</a:t>
            </a:fld>
            <a:endParaRPr lang="en-ZA"/>
          </a:p>
        </p:txBody>
      </p:sp>
      <p:sp>
        <p:nvSpPr>
          <p:cNvPr id="6" name="PwCFirm"/>
          <p:cNvSpPr txBox="1"/>
          <p:nvPr userDrawn="1"/>
        </p:nvSpPr>
        <p:spPr>
          <a:xfrm>
            <a:off x="533400" y="6477000"/>
            <a:ext cx="2590800" cy="152401"/>
          </a:xfrm>
          <a:prstGeom prst="rect">
            <a:avLst/>
          </a:prstGeom>
          <a:noFill/>
        </p:spPr>
        <p:txBody>
          <a:bodyPr vert="horz" wrap="square" lIns="0" tIns="0" rIns="0" bIns="0" rtlCol="0">
            <a:noAutofit/>
          </a:bodyPr>
          <a:lstStyle/>
          <a:p>
            <a:pPr indent="-274320" algn="l">
              <a:lnSpc>
                <a:spcPct val="100000"/>
              </a:lnSpc>
              <a:spcBef>
                <a:spcPct val="0"/>
              </a:spcBef>
              <a:spcAft>
                <a:spcPct val="0"/>
              </a:spcAft>
            </a:pPr>
            <a:r>
              <a:rPr kumimoji="0" lang="en-ZA" sz="1000" b="0" i="0" u="none" baseline="0" smtClean="0">
                <a:latin typeface="Arial" panose="020B0604020202020204" pitchFamily="34" charset="0"/>
              </a:rPr>
              <a:t>PwC</a:t>
            </a:r>
            <a:endParaRPr kumimoji="0" lang="en-ZA" sz="1000" b="0" i="0" u="none" baseline="0" dirty="0" err="1" smtClean="0">
              <a:latin typeface="Arial" panose="020B0604020202020204" pitchFamily="34" charset="0"/>
            </a:endParaRPr>
          </a:p>
        </p:txBody>
      </p:sp>
    </p:spTree>
  </p:cSld>
  <p:clrMapOvr>
    <a:masterClrMapping/>
  </p:clrMapOvr>
  <p:hf hdr="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over Slide: Colour">
    <p:spTree>
      <p:nvGrpSpPr>
        <p:cNvPr id="1" name=""/>
        <p:cNvGrpSpPr/>
        <p:nvPr/>
      </p:nvGrpSpPr>
      <p:grpSpPr>
        <a:xfrm>
          <a:off x="0" y="0"/>
          <a:ext cx="0" cy="0"/>
          <a:chOff x="0" y="0"/>
          <a:chExt cx="0" cy="0"/>
        </a:xfrm>
      </p:grpSpPr>
      <p:sp>
        <p:nvSpPr>
          <p:cNvPr id="82" name="Rectangle 649"/>
          <p:cNvSpPr>
            <a:spLocks noChangeArrowheads="1"/>
          </p:cNvSpPr>
          <p:nvPr/>
        </p:nvSpPr>
        <p:spPr bwMode="gray">
          <a:xfrm>
            <a:off x="7391400" y="685801"/>
            <a:ext cx="1752600" cy="5486399"/>
          </a:xfrm>
          <a:prstGeom prst="rect">
            <a:avLst/>
          </a:prstGeom>
          <a:solidFill>
            <a:schemeClr val="tx2">
              <a:lumMod val="40000"/>
              <a:lumOff val="60000"/>
            </a:schemeClr>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ZA" noProof="0" dirty="0"/>
          </a:p>
        </p:txBody>
      </p:sp>
      <p:sp>
        <p:nvSpPr>
          <p:cNvPr id="81" name="Rectangle 648"/>
          <p:cNvSpPr>
            <a:spLocks noChangeArrowheads="1"/>
          </p:cNvSpPr>
          <p:nvPr/>
        </p:nvSpPr>
        <p:spPr bwMode="gray">
          <a:xfrm>
            <a:off x="1752600" y="0"/>
            <a:ext cx="5638800" cy="685800"/>
          </a:xfrm>
          <a:prstGeom prst="rect">
            <a:avLst/>
          </a:prstGeom>
          <a:solidFill>
            <a:schemeClr val="tx2">
              <a:lumMod val="60000"/>
              <a:lumOff val="40000"/>
            </a:schemeClr>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ZA" noProof="0" dirty="0"/>
          </a:p>
        </p:txBody>
      </p:sp>
      <p:sp>
        <p:nvSpPr>
          <p:cNvPr id="83" name="Rectangle 650"/>
          <p:cNvSpPr>
            <a:spLocks noChangeArrowheads="1"/>
          </p:cNvSpPr>
          <p:nvPr/>
        </p:nvSpPr>
        <p:spPr bwMode="gray">
          <a:xfrm>
            <a:off x="1752600" y="685800"/>
            <a:ext cx="5638800" cy="5486400"/>
          </a:xfrm>
          <a:prstGeom prst="rect">
            <a:avLst/>
          </a:prstGeom>
          <a:solidFill>
            <a:schemeClr val="tx2"/>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ZA" noProof="0" dirty="0"/>
          </a:p>
        </p:txBody>
      </p:sp>
      <p:sp>
        <p:nvSpPr>
          <p:cNvPr id="50" name="Title 1"/>
          <p:cNvSpPr>
            <a:spLocks noGrp="1"/>
          </p:cNvSpPr>
          <p:nvPr>
            <p:ph type="ctrTitle" hasCustomPrompt="1"/>
          </p:nvPr>
        </p:nvSpPr>
        <p:spPr bwMode="white">
          <a:xfrm>
            <a:off x="1895475" y="838200"/>
            <a:ext cx="5343525" cy="914400"/>
          </a:xfrm>
        </p:spPr>
        <p:txBody>
          <a:bodyPr anchor="t" anchorCtr="0">
            <a:noAutofit/>
          </a:bodyPr>
          <a:lstStyle>
            <a:lvl1pPr>
              <a:lnSpc>
                <a:spcPct val="90000"/>
              </a:lnSpc>
              <a:defRPr sz="3200" b="1" i="1" baseline="0">
                <a:solidFill>
                  <a:schemeClr val="bg1"/>
                </a:solidFill>
              </a:defRPr>
            </a:lvl1pPr>
          </a:lstStyle>
          <a:p>
            <a:r>
              <a:rPr lang="en-ZA" noProof="0" dirty="0" smtClean="0"/>
              <a:t>Click to add the presentation’s main title</a:t>
            </a:r>
            <a:endParaRPr lang="en-ZA" noProof="0" dirty="0"/>
          </a:p>
        </p:txBody>
      </p:sp>
      <p:sp>
        <p:nvSpPr>
          <p:cNvPr id="51" name="Subtitle 2"/>
          <p:cNvSpPr>
            <a:spLocks noGrp="1"/>
          </p:cNvSpPr>
          <p:nvPr>
            <p:ph type="subTitle" idx="1" hasCustomPrompt="1"/>
          </p:nvPr>
        </p:nvSpPr>
        <p:spPr bwMode="white">
          <a:xfrm>
            <a:off x="1895475" y="1828799"/>
            <a:ext cx="5343525" cy="914401"/>
          </a:xfrm>
        </p:spPr>
        <p:txBody>
          <a:bodyPr>
            <a:noAutofit/>
          </a:bodyPr>
          <a:lstStyle>
            <a:lvl1pPr marL="0" indent="0" algn="l">
              <a:lnSpc>
                <a:spcPct val="90000"/>
              </a:lnSpc>
              <a:spcAft>
                <a:spcPts val="0"/>
              </a:spcAft>
              <a:buNone/>
              <a:defRPr sz="3200" baseline="0">
                <a:solidFill>
                  <a:schemeClr val="bg1"/>
                </a:solidFill>
                <a:latin typeface="+mj-lt"/>
              </a:defRPr>
            </a:lvl1pPr>
            <a:lvl2pPr marL="0" indent="0" algn="l">
              <a:buNone/>
              <a:defRPr sz="1800">
                <a:solidFill>
                  <a:schemeClr val="bg1"/>
                </a:solidFill>
                <a:latin typeface="+mj-lt"/>
              </a:defRPr>
            </a:lvl2pPr>
            <a:lvl3pPr marL="457200" indent="0" algn="l">
              <a:buNone/>
              <a:defRPr sz="1800">
                <a:solidFill>
                  <a:schemeClr val="bg1"/>
                </a:solidFill>
                <a:latin typeface="+mj-lt"/>
              </a:defRPr>
            </a:lvl3pPr>
            <a:lvl4pPr marL="914400" indent="0" algn="l">
              <a:buNone/>
              <a:defRPr sz="1800">
                <a:solidFill>
                  <a:schemeClr val="bg1"/>
                </a:solidFill>
                <a:latin typeface="+mj-lt"/>
              </a:defRPr>
            </a:lvl4pPr>
            <a:lvl5pPr marL="1371600" indent="0" algn="l">
              <a:buNone/>
              <a:defRPr sz="1800">
                <a:solidFill>
                  <a:schemeClr val="bg1"/>
                </a:solidFill>
                <a:latin typeface="+mj-lt"/>
              </a:defRPr>
            </a:lvl5pPr>
            <a:lvl6pPr marL="1828800" indent="0" algn="l">
              <a:buNone/>
              <a:defRPr sz="1800">
                <a:solidFill>
                  <a:schemeClr val="bg1"/>
                </a:solidFill>
                <a:latin typeface="+mj-lt"/>
              </a:defRPr>
            </a:lvl6pPr>
            <a:lvl7pPr marL="2286000" indent="0" algn="l">
              <a:buNone/>
              <a:defRPr sz="1800">
                <a:solidFill>
                  <a:schemeClr val="bg1"/>
                </a:solidFill>
                <a:latin typeface="+mj-lt"/>
              </a:defRPr>
            </a:lvl7pPr>
            <a:lvl8pPr marL="2743200" indent="0" algn="l">
              <a:buNone/>
              <a:defRPr sz="1800">
                <a:solidFill>
                  <a:schemeClr val="bg1"/>
                </a:solidFill>
                <a:latin typeface="+mj-lt"/>
              </a:defRPr>
            </a:lvl8pPr>
            <a:lvl9pPr marL="3200400" indent="0" algn="l">
              <a:buNone/>
              <a:defRPr sz="1800">
                <a:solidFill>
                  <a:schemeClr val="bg1"/>
                </a:solidFill>
                <a:latin typeface="+mj-lt"/>
              </a:defRPr>
            </a:lvl9pPr>
          </a:lstStyle>
          <a:p>
            <a:r>
              <a:rPr lang="en-ZA" noProof="0" dirty="0" smtClean="0"/>
              <a:t>Subtitle and date (move higher if title is only one line)</a:t>
            </a:r>
          </a:p>
        </p:txBody>
      </p:sp>
      <p:sp>
        <p:nvSpPr>
          <p:cNvPr id="52" name="Text Placeholder 31"/>
          <p:cNvSpPr>
            <a:spLocks noGrp="1"/>
          </p:cNvSpPr>
          <p:nvPr>
            <p:ph type="body" sz="quarter" idx="10" hasCustomPrompt="1"/>
          </p:nvPr>
        </p:nvSpPr>
        <p:spPr bwMode="white">
          <a:xfrm>
            <a:off x="1895475" y="374904"/>
            <a:ext cx="4105656" cy="146304"/>
          </a:xfrm>
        </p:spPr>
        <p:txBody>
          <a:bodyPr/>
          <a:lstStyle>
            <a:lvl1pPr>
              <a:defRPr sz="1100">
                <a:solidFill>
                  <a:schemeClr val="bg1"/>
                </a:solidFill>
                <a:latin typeface="Arial" pitchFamily="34" charset="0"/>
                <a:cs typeface="Arial" pitchFamily="34" charset="0"/>
              </a:defRPr>
            </a:lvl1pPr>
            <a:lvl2pPr>
              <a:defRPr sz="1000">
                <a:solidFill>
                  <a:schemeClr val="bg1"/>
                </a:solidFill>
                <a:latin typeface="Arial" pitchFamily="34" charset="0"/>
                <a:cs typeface="Arial" pitchFamily="34" charset="0"/>
              </a:defRPr>
            </a:lvl2pPr>
            <a:lvl3pPr>
              <a:defRPr sz="1000">
                <a:solidFill>
                  <a:schemeClr val="bg1"/>
                </a:solidFill>
                <a:latin typeface="Arial" pitchFamily="34" charset="0"/>
                <a:cs typeface="Arial" pitchFamily="34" charset="0"/>
              </a:defRPr>
            </a:lvl3pPr>
            <a:lvl4pPr>
              <a:defRPr sz="1000">
                <a:solidFill>
                  <a:schemeClr val="bg1"/>
                </a:solidFill>
                <a:latin typeface="Arial" pitchFamily="34" charset="0"/>
                <a:cs typeface="Arial" pitchFamily="34" charset="0"/>
              </a:defRPr>
            </a:lvl4pPr>
            <a:lvl5pPr>
              <a:defRPr sz="1000">
                <a:solidFill>
                  <a:schemeClr val="bg1"/>
                </a:solidFill>
                <a:latin typeface="Arial" pitchFamily="34" charset="0"/>
                <a:cs typeface="Arial" pitchFamily="34" charset="0"/>
              </a:defRPr>
            </a:lvl5pPr>
          </a:lstStyle>
          <a:p>
            <a:pPr lvl="0"/>
            <a:r>
              <a:rPr lang="en-ZA" noProof="0" dirty="0" smtClean="0"/>
              <a:t>www.pwc.com</a:t>
            </a:r>
            <a:endParaRPr lang="en-ZA" noProof="0" dirty="0"/>
          </a:p>
        </p:txBody>
      </p:sp>
      <p:grpSp>
        <p:nvGrpSpPr>
          <p:cNvPr id="11" name="Group 32"/>
          <p:cNvGrpSpPr/>
          <p:nvPr userDrawn="1"/>
        </p:nvGrpSpPr>
        <p:grpSpPr>
          <a:xfrm>
            <a:off x="968592" y="6170991"/>
            <a:ext cx="914400" cy="533479"/>
            <a:chOff x="518032" y="978681"/>
            <a:chExt cx="4572000" cy="2667393"/>
          </a:xfrm>
        </p:grpSpPr>
        <p:sp>
          <p:nvSpPr>
            <p:cNvPr id="12" name="Rectangle 37"/>
            <p:cNvSpPr>
              <a:spLocks noChangeArrowheads="1"/>
            </p:cNvSpPr>
            <p:nvPr userDrawn="1"/>
          </p:nvSpPr>
          <p:spPr bwMode="black">
            <a:xfrm>
              <a:off x="3295650" y="978681"/>
              <a:ext cx="1143000" cy="263229"/>
            </a:xfrm>
            <a:prstGeom prst="rect">
              <a:avLst/>
            </a:prstGeom>
            <a:solidFill>
              <a:schemeClr val="tx2"/>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a:p>
          </p:txBody>
        </p:sp>
        <p:sp>
          <p:nvSpPr>
            <p:cNvPr id="13" name="Freeform 7"/>
            <p:cNvSpPr>
              <a:spLocks noEditPoints="1"/>
            </p:cNvSpPr>
            <p:nvPr userDrawn="1"/>
          </p:nvSpPr>
          <p:spPr bwMode="black">
            <a:xfrm>
              <a:off x="518032" y="1922794"/>
              <a:ext cx="4572000" cy="1723280"/>
            </a:xfrm>
            <a:custGeom>
              <a:avLst/>
              <a:gdLst/>
              <a:ahLst/>
              <a:cxnLst>
                <a:cxn ang="0">
                  <a:pos x="581" y="233"/>
                </a:cxn>
                <a:cxn ang="0">
                  <a:pos x="538" y="949"/>
                </a:cxn>
                <a:cxn ang="0">
                  <a:pos x="630" y="946"/>
                </a:cxn>
                <a:cxn ang="0">
                  <a:pos x="793" y="880"/>
                </a:cxn>
                <a:cxn ang="0">
                  <a:pos x="886" y="728"/>
                </a:cxn>
                <a:cxn ang="0">
                  <a:pos x="905" y="505"/>
                </a:cxn>
                <a:cxn ang="0">
                  <a:pos x="850" y="329"/>
                </a:cxn>
                <a:cxn ang="0">
                  <a:pos x="727" y="241"/>
                </a:cxn>
                <a:cxn ang="0">
                  <a:pos x="521" y="3"/>
                </a:cxn>
                <a:cxn ang="0">
                  <a:pos x="643" y="74"/>
                </a:cxn>
                <a:cxn ang="0">
                  <a:pos x="761" y="24"/>
                </a:cxn>
                <a:cxn ang="0">
                  <a:pos x="855" y="9"/>
                </a:cxn>
                <a:cxn ang="0">
                  <a:pos x="1026" y="40"/>
                </a:cxn>
                <a:cxn ang="0">
                  <a:pos x="1180" y="172"/>
                </a:cxn>
                <a:cxn ang="0">
                  <a:pos x="1265" y="383"/>
                </a:cxn>
                <a:cxn ang="0">
                  <a:pos x="1265" y="641"/>
                </a:cxn>
                <a:cxn ang="0">
                  <a:pos x="1175" y="857"/>
                </a:cxn>
                <a:cxn ang="0">
                  <a:pos x="1005" y="1006"/>
                </a:cxn>
                <a:cxn ang="0">
                  <a:pos x="766" y="1074"/>
                </a:cxn>
                <a:cxn ang="0">
                  <a:pos x="601" y="1074"/>
                </a:cxn>
                <a:cxn ang="0">
                  <a:pos x="692" y="1447"/>
                </a:cxn>
                <a:cxn ang="0">
                  <a:pos x="171" y="1408"/>
                </a:cxn>
                <a:cxn ang="0">
                  <a:pos x="413" y="3"/>
                </a:cxn>
                <a:cxn ang="0">
                  <a:pos x="3876" y="20"/>
                </a:cxn>
                <a:cxn ang="0">
                  <a:pos x="4036" y="100"/>
                </a:cxn>
                <a:cxn ang="0">
                  <a:pos x="4113" y="232"/>
                </a:cxn>
                <a:cxn ang="0">
                  <a:pos x="4091" y="362"/>
                </a:cxn>
                <a:cxn ang="0">
                  <a:pos x="3995" y="436"/>
                </a:cxn>
                <a:cxn ang="0">
                  <a:pos x="3859" y="438"/>
                </a:cxn>
                <a:cxn ang="0">
                  <a:pos x="3757" y="114"/>
                </a:cxn>
                <a:cxn ang="0">
                  <a:pos x="3597" y="187"/>
                </a:cxn>
                <a:cxn ang="0">
                  <a:pos x="3508" y="339"/>
                </a:cxn>
                <a:cxn ang="0">
                  <a:pos x="3489" y="565"/>
                </a:cxn>
                <a:cxn ang="0">
                  <a:pos x="3547" y="753"/>
                </a:cxn>
                <a:cxn ang="0">
                  <a:pos x="3668" y="869"/>
                </a:cxn>
                <a:cxn ang="0">
                  <a:pos x="3821" y="896"/>
                </a:cxn>
                <a:cxn ang="0">
                  <a:pos x="3931" y="872"/>
                </a:cxn>
                <a:cxn ang="0">
                  <a:pos x="4079" y="810"/>
                </a:cxn>
                <a:cxn ang="0">
                  <a:pos x="4016" y="1024"/>
                </a:cxn>
                <a:cxn ang="0">
                  <a:pos x="3830" y="1080"/>
                </a:cxn>
                <a:cxn ang="0">
                  <a:pos x="3651" y="1095"/>
                </a:cxn>
                <a:cxn ang="0">
                  <a:pos x="3426" y="1060"/>
                </a:cxn>
                <a:cxn ang="0">
                  <a:pos x="3255" y="947"/>
                </a:cxn>
                <a:cxn ang="0">
                  <a:pos x="3140" y="772"/>
                </a:cxn>
                <a:cxn ang="0">
                  <a:pos x="3101" y="561"/>
                </a:cxn>
                <a:cxn ang="0">
                  <a:pos x="3153" y="318"/>
                </a:cxn>
                <a:cxn ang="0">
                  <a:pos x="3293" y="135"/>
                </a:cxn>
                <a:cxn ang="0">
                  <a:pos x="3508" y="27"/>
                </a:cxn>
                <a:cxn ang="0">
                  <a:pos x="2910" y="0"/>
                </a:cxn>
                <a:cxn ang="0">
                  <a:pos x="3040" y="52"/>
                </a:cxn>
                <a:cxn ang="0">
                  <a:pos x="3093" y="178"/>
                </a:cxn>
                <a:cxn ang="0">
                  <a:pos x="3071" y="277"/>
                </a:cxn>
                <a:cxn ang="0">
                  <a:pos x="3004" y="393"/>
                </a:cxn>
                <a:cxn ang="0">
                  <a:pos x="2876" y="561"/>
                </a:cxn>
                <a:cxn ang="0">
                  <a:pos x="1784" y="1078"/>
                </a:cxn>
                <a:cxn ang="0">
                  <a:pos x="1313" y="118"/>
                </a:cxn>
                <a:cxn ang="0">
                  <a:pos x="2247" y="25"/>
                </a:cxn>
                <a:cxn ang="0">
                  <a:pos x="2759" y="62"/>
                </a:cxn>
                <a:cxn ang="0">
                  <a:pos x="2872" y="4"/>
                </a:cxn>
              </a:cxnLst>
              <a:rect l="0" t="0" r="r" b="b"/>
              <a:pathLst>
                <a:path w="4127" h="1544">
                  <a:moveTo>
                    <a:pt x="640" y="229"/>
                  </a:moveTo>
                  <a:lnTo>
                    <a:pt x="622" y="229"/>
                  </a:lnTo>
                  <a:lnTo>
                    <a:pt x="603" y="230"/>
                  </a:lnTo>
                  <a:lnTo>
                    <a:pt x="581" y="233"/>
                  </a:lnTo>
                  <a:lnTo>
                    <a:pt x="553" y="235"/>
                  </a:lnTo>
                  <a:lnTo>
                    <a:pt x="521" y="241"/>
                  </a:lnTo>
                  <a:lnTo>
                    <a:pt x="521" y="947"/>
                  </a:lnTo>
                  <a:lnTo>
                    <a:pt x="538" y="949"/>
                  </a:lnTo>
                  <a:lnTo>
                    <a:pt x="553" y="949"/>
                  </a:lnTo>
                  <a:lnTo>
                    <a:pt x="566" y="949"/>
                  </a:lnTo>
                  <a:lnTo>
                    <a:pt x="578" y="949"/>
                  </a:lnTo>
                  <a:lnTo>
                    <a:pt x="630" y="946"/>
                  </a:lnTo>
                  <a:lnTo>
                    <a:pt x="677" y="937"/>
                  </a:lnTo>
                  <a:lnTo>
                    <a:pt x="720" y="924"/>
                  </a:lnTo>
                  <a:lnTo>
                    <a:pt x="758" y="905"/>
                  </a:lnTo>
                  <a:lnTo>
                    <a:pt x="793" y="880"/>
                  </a:lnTo>
                  <a:lnTo>
                    <a:pt x="824" y="850"/>
                  </a:lnTo>
                  <a:lnTo>
                    <a:pt x="849" y="815"/>
                  </a:lnTo>
                  <a:lnTo>
                    <a:pt x="870" y="775"/>
                  </a:lnTo>
                  <a:lnTo>
                    <a:pt x="886" y="728"/>
                  </a:lnTo>
                  <a:lnTo>
                    <a:pt x="897" y="678"/>
                  </a:lnTo>
                  <a:lnTo>
                    <a:pt x="905" y="622"/>
                  </a:lnTo>
                  <a:lnTo>
                    <a:pt x="907" y="561"/>
                  </a:lnTo>
                  <a:lnTo>
                    <a:pt x="905" y="505"/>
                  </a:lnTo>
                  <a:lnTo>
                    <a:pt x="897" y="452"/>
                  </a:lnTo>
                  <a:lnTo>
                    <a:pt x="886" y="407"/>
                  </a:lnTo>
                  <a:lnTo>
                    <a:pt x="870" y="366"/>
                  </a:lnTo>
                  <a:lnTo>
                    <a:pt x="850" y="329"/>
                  </a:lnTo>
                  <a:lnTo>
                    <a:pt x="826" y="299"/>
                  </a:lnTo>
                  <a:lnTo>
                    <a:pt x="797" y="274"/>
                  </a:lnTo>
                  <a:lnTo>
                    <a:pt x="763" y="254"/>
                  </a:lnTo>
                  <a:lnTo>
                    <a:pt x="727" y="241"/>
                  </a:lnTo>
                  <a:lnTo>
                    <a:pt x="686" y="232"/>
                  </a:lnTo>
                  <a:lnTo>
                    <a:pt x="640" y="229"/>
                  </a:lnTo>
                  <a:close/>
                  <a:moveTo>
                    <a:pt x="413" y="3"/>
                  </a:moveTo>
                  <a:lnTo>
                    <a:pt x="521" y="3"/>
                  </a:lnTo>
                  <a:lnTo>
                    <a:pt x="521" y="143"/>
                  </a:lnTo>
                  <a:lnTo>
                    <a:pt x="566" y="117"/>
                  </a:lnTo>
                  <a:lnTo>
                    <a:pt x="607" y="93"/>
                  </a:lnTo>
                  <a:lnTo>
                    <a:pt x="643" y="74"/>
                  </a:lnTo>
                  <a:lnTo>
                    <a:pt x="677" y="57"/>
                  </a:lnTo>
                  <a:lnTo>
                    <a:pt x="707" y="44"/>
                  </a:lnTo>
                  <a:lnTo>
                    <a:pt x="735" y="33"/>
                  </a:lnTo>
                  <a:lnTo>
                    <a:pt x="761" y="24"/>
                  </a:lnTo>
                  <a:lnTo>
                    <a:pt x="785" y="18"/>
                  </a:lnTo>
                  <a:lnTo>
                    <a:pt x="809" y="13"/>
                  </a:lnTo>
                  <a:lnTo>
                    <a:pt x="831" y="10"/>
                  </a:lnTo>
                  <a:lnTo>
                    <a:pt x="855" y="9"/>
                  </a:lnTo>
                  <a:lnTo>
                    <a:pt x="879" y="8"/>
                  </a:lnTo>
                  <a:lnTo>
                    <a:pt x="931" y="12"/>
                  </a:lnTo>
                  <a:lnTo>
                    <a:pt x="980" y="23"/>
                  </a:lnTo>
                  <a:lnTo>
                    <a:pt x="1026" y="40"/>
                  </a:lnTo>
                  <a:lnTo>
                    <a:pt x="1070" y="64"/>
                  </a:lnTo>
                  <a:lnTo>
                    <a:pt x="1110" y="94"/>
                  </a:lnTo>
                  <a:lnTo>
                    <a:pt x="1148" y="130"/>
                  </a:lnTo>
                  <a:lnTo>
                    <a:pt x="1180" y="172"/>
                  </a:lnTo>
                  <a:lnTo>
                    <a:pt x="1209" y="218"/>
                  </a:lnTo>
                  <a:lnTo>
                    <a:pt x="1233" y="268"/>
                  </a:lnTo>
                  <a:lnTo>
                    <a:pt x="1252" y="324"/>
                  </a:lnTo>
                  <a:lnTo>
                    <a:pt x="1265" y="383"/>
                  </a:lnTo>
                  <a:lnTo>
                    <a:pt x="1274" y="446"/>
                  </a:lnTo>
                  <a:lnTo>
                    <a:pt x="1278" y="512"/>
                  </a:lnTo>
                  <a:lnTo>
                    <a:pt x="1274" y="578"/>
                  </a:lnTo>
                  <a:lnTo>
                    <a:pt x="1265" y="641"/>
                  </a:lnTo>
                  <a:lnTo>
                    <a:pt x="1252" y="701"/>
                  </a:lnTo>
                  <a:lnTo>
                    <a:pt x="1232" y="756"/>
                  </a:lnTo>
                  <a:lnTo>
                    <a:pt x="1205" y="809"/>
                  </a:lnTo>
                  <a:lnTo>
                    <a:pt x="1175" y="857"/>
                  </a:lnTo>
                  <a:lnTo>
                    <a:pt x="1140" y="901"/>
                  </a:lnTo>
                  <a:lnTo>
                    <a:pt x="1099" y="941"/>
                  </a:lnTo>
                  <a:lnTo>
                    <a:pt x="1054" y="976"/>
                  </a:lnTo>
                  <a:lnTo>
                    <a:pt x="1005" y="1006"/>
                  </a:lnTo>
                  <a:lnTo>
                    <a:pt x="951" y="1031"/>
                  </a:lnTo>
                  <a:lnTo>
                    <a:pt x="894" y="1051"/>
                  </a:lnTo>
                  <a:lnTo>
                    <a:pt x="831" y="1065"/>
                  </a:lnTo>
                  <a:lnTo>
                    <a:pt x="766" y="1074"/>
                  </a:lnTo>
                  <a:lnTo>
                    <a:pt x="696" y="1078"/>
                  </a:lnTo>
                  <a:lnTo>
                    <a:pt x="670" y="1078"/>
                  </a:lnTo>
                  <a:lnTo>
                    <a:pt x="637" y="1076"/>
                  </a:lnTo>
                  <a:lnTo>
                    <a:pt x="601" y="1074"/>
                  </a:lnTo>
                  <a:lnTo>
                    <a:pt x="561" y="1071"/>
                  </a:lnTo>
                  <a:lnTo>
                    <a:pt x="521" y="1068"/>
                  </a:lnTo>
                  <a:lnTo>
                    <a:pt x="521" y="1408"/>
                  </a:lnTo>
                  <a:lnTo>
                    <a:pt x="692" y="1447"/>
                  </a:lnTo>
                  <a:lnTo>
                    <a:pt x="692" y="1544"/>
                  </a:lnTo>
                  <a:lnTo>
                    <a:pt x="18" y="1544"/>
                  </a:lnTo>
                  <a:lnTo>
                    <a:pt x="18" y="1447"/>
                  </a:lnTo>
                  <a:lnTo>
                    <a:pt x="171" y="1408"/>
                  </a:lnTo>
                  <a:lnTo>
                    <a:pt x="171" y="229"/>
                  </a:lnTo>
                  <a:lnTo>
                    <a:pt x="0" y="229"/>
                  </a:lnTo>
                  <a:lnTo>
                    <a:pt x="0" y="128"/>
                  </a:lnTo>
                  <a:lnTo>
                    <a:pt x="413" y="3"/>
                  </a:lnTo>
                  <a:close/>
                  <a:moveTo>
                    <a:pt x="3711" y="0"/>
                  </a:moveTo>
                  <a:lnTo>
                    <a:pt x="3770" y="3"/>
                  </a:lnTo>
                  <a:lnTo>
                    <a:pt x="3825" y="9"/>
                  </a:lnTo>
                  <a:lnTo>
                    <a:pt x="3876" y="20"/>
                  </a:lnTo>
                  <a:lnTo>
                    <a:pt x="3923" y="34"/>
                  </a:lnTo>
                  <a:lnTo>
                    <a:pt x="3965" y="53"/>
                  </a:lnTo>
                  <a:lnTo>
                    <a:pt x="4004" y="75"/>
                  </a:lnTo>
                  <a:lnTo>
                    <a:pt x="4036" y="100"/>
                  </a:lnTo>
                  <a:lnTo>
                    <a:pt x="4064" y="129"/>
                  </a:lnTo>
                  <a:lnTo>
                    <a:pt x="4086" y="160"/>
                  </a:lnTo>
                  <a:lnTo>
                    <a:pt x="4103" y="194"/>
                  </a:lnTo>
                  <a:lnTo>
                    <a:pt x="4113" y="232"/>
                  </a:lnTo>
                  <a:lnTo>
                    <a:pt x="4117" y="271"/>
                  </a:lnTo>
                  <a:lnTo>
                    <a:pt x="4114" y="304"/>
                  </a:lnTo>
                  <a:lnTo>
                    <a:pt x="4105" y="334"/>
                  </a:lnTo>
                  <a:lnTo>
                    <a:pt x="4091" y="362"/>
                  </a:lnTo>
                  <a:lnTo>
                    <a:pt x="4074" y="387"/>
                  </a:lnTo>
                  <a:lnTo>
                    <a:pt x="4051" y="407"/>
                  </a:lnTo>
                  <a:lnTo>
                    <a:pt x="4025" y="423"/>
                  </a:lnTo>
                  <a:lnTo>
                    <a:pt x="3995" y="436"/>
                  </a:lnTo>
                  <a:lnTo>
                    <a:pt x="3961" y="443"/>
                  </a:lnTo>
                  <a:lnTo>
                    <a:pt x="3925" y="446"/>
                  </a:lnTo>
                  <a:lnTo>
                    <a:pt x="3891" y="444"/>
                  </a:lnTo>
                  <a:lnTo>
                    <a:pt x="3859" y="438"/>
                  </a:lnTo>
                  <a:lnTo>
                    <a:pt x="3826" y="428"/>
                  </a:lnTo>
                  <a:lnTo>
                    <a:pt x="3792" y="413"/>
                  </a:lnTo>
                  <a:lnTo>
                    <a:pt x="3757" y="394"/>
                  </a:lnTo>
                  <a:lnTo>
                    <a:pt x="3757" y="114"/>
                  </a:lnTo>
                  <a:lnTo>
                    <a:pt x="3711" y="125"/>
                  </a:lnTo>
                  <a:lnTo>
                    <a:pt x="3668" y="140"/>
                  </a:lnTo>
                  <a:lnTo>
                    <a:pt x="3631" y="162"/>
                  </a:lnTo>
                  <a:lnTo>
                    <a:pt x="3597" y="187"/>
                  </a:lnTo>
                  <a:lnTo>
                    <a:pt x="3568" y="218"/>
                  </a:lnTo>
                  <a:lnTo>
                    <a:pt x="3543" y="253"/>
                  </a:lnTo>
                  <a:lnTo>
                    <a:pt x="3523" y="294"/>
                  </a:lnTo>
                  <a:lnTo>
                    <a:pt x="3508" y="339"/>
                  </a:lnTo>
                  <a:lnTo>
                    <a:pt x="3497" y="391"/>
                  </a:lnTo>
                  <a:lnTo>
                    <a:pt x="3489" y="447"/>
                  </a:lnTo>
                  <a:lnTo>
                    <a:pt x="3487" y="507"/>
                  </a:lnTo>
                  <a:lnTo>
                    <a:pt x="3489" y="565"/>
                  </a:lnTo>
                  <a:lnTo>
                    <a:pt x="3497" y="617"/>
                  </a:lnTo>
                  <a:lnTo>
                    <a:pt x="3509" y="667"/>
                  </a:lnTo>
                  <a:lnTo>
                    <a:pt x="3526" y="712"/>
                  </a:lnTo>
                  <a:lnTo>
                    <a:pt x="3547" y="753"/>
                  </a:lnTo>
                  <a:lnTo>
                    <a:pt x="3571" y="790"/>
                  </a:lnTo>
                  <a:lnTo>
                    <a:pt x="3600" y="821"/>
                  </a:lnTo>
                  <a:lnTo>
                    <a:pt x="3632" y="847"/>
                  </a:lnTo>
                  <a:lnTo>
                    <a:pt x="3668" y="869"/>
                  </a:lnTo>
                  <a:lnTo>
                    <a:pt x="3707" y="885"/>
                  </a:lnTo>
                  <a:lnTo>
                    <a:pt x="3750" y="894"/>
                  </a:lnTo>
                  <a:lnTo>
                    <a:pt x="3795" y="897"/>
                  </a:lnTo>
                  <a:lnTo>
                    <a:pt x="3821" y="896"/>
                  </a:lnTo>
                  <a:lnTo>
                    <a:pt x="3847" y="894"/>
                  </a:lnTo>
                  <a:lnTo>
                    <a:pt x="3874" y="889"/>
                  </a:lnTo>
                  <a:lnTo>
                    <a:pt x="3901" y="881"/>
                  </a:lnTo>
                  <a:lnTo>
                    <a:pt x="3931" y="872"/>
                  </a:lnTo>
                  <a:lnTo>
                    <a:pt x="3964" y="861"/>
                  </a:lnTo>
                  <a:lnTo>
                    <a:pt x="3999" y="846"/>
                  </a:lnTo>
                  <a:lnTo>
                    <a:pt x="4036" y="830"/>
                  </a:lnTo>
                  <a:lnTo>
                    <a:pt x="4079" y="810"/>
                  </a:lnTo>
                  <a:lnTo>
                    <a:pt x="4127" y="787"/>
                  </a:lnTo>
                  <a:lnTo>
                    <a:pt x="4127" y="976"/>
                  </a:lnTo>
                  <a:lnTo>
                    <a:pt x="4069" y="1001"/>
                  </a:lnTo>
                  <a:lnTo>
                    <a:pt x="4016" y="1024"/>
                  </a:lnTo>
                  <a:lnTo>
                    <a:pt x="3966" y="1041"/>
                  </a:lnTo>
                  <a:lnTo>
                    <a:pt x="3919" y="1058"/>
                  </a:lnTo>
                  <a:lnTo>
                    <a:pt x="3874" y="1070"/>
                  </a:lnTo>
                  <a:lnTo>
                    <a:pt x="3830" y="1080"/>
                  </a:lnTo>
                  <a:lnTo>
                    <a:pt x="3786" y="1086"/>
                  </a:lnTo>
                  <a:lnTo>
                    <a:pt x="3742" y="1091"/>
                  </a:lnTo>
                  <a:lnTo>
                    <a:pt x="3697" y="1094"/>
                  </a:lnTo>
                  <a:lnTo>
                    <a:pt x="3651" y="1095"/>
                  </a:lnTo>
                  <a:lnTo>
                    <a:pt x="3588" y="1093"/>
                  </a:lnTo>
                  <a:lnTo>
                    <a:pt x="3530" y="1086"/>
                  </a:lnTo>
                  <a:lnTo>
                    <a:pt x="3476" y="1075"/>
                  </a:lnTo>
                  <a:lnTo>
                    <a:pt x="3426" y="1060"/>
                  </a:lnTo>
                  <a:lnTo>
                    <a:pt x="3378" y="1039"/>
                  </a:lnTo>
                  <a:lnTo>
                    <a:pt x="3334" y="1014"/>
                  </a:lnTo>
                  <a:lnTo>
                    <a:pt x="3294" y="984"/>
                  </a:lnTo>
                  <a:lnTo>
                    <a:pt x="3255" y="947"/>
                  </a:lnTo>
                  <a:lnTo>
                    <a:pt x="3219" y="907"/>
                  </a:lnTo>
                  <a:lnTo>
                    <a:pt x="3188" y="865"/>
                  </a:lnTo>
                  <a:lnTo>
                    <a:pt x="3162" y="820"/>
                  </a:lnTo>
                  <a:lnTo>
                    <a:pt x="3140" y="772"/>
                  </a:lnTo>
                  <a:lnTo>
                    <a:pt x="3124" y="722"/>
                  </a:lnTo>
                  <a:lnTo>
                    <a:pt x="3111" y="670"/>
                  </a:lnTo>
                  <a:lnTo>
                    <a:pt x="3104" y="616"/>
                  </a:lnTo>
                  <a:lnTo>
                    <a:pt x="3101" y="561"/>
                  </a:lnTo>
                  <a:lnTo>
                    <a:pt x="3105" y="494"/>
                  </a:lnTo>
                  <a:lnTo>
                    <a:pt x="3115" y="433"/>
                  </a:lnTo>
                  <a:lnTo>
                    <a:pt x="3130" y="373"/>
                  </a:lnTo>
                  <a:lnTo>
                    <a:pt x="3153" y="318"/>
                  </a:lnTo>
                  <a:lnTo>
                    <a:pt x="3179" y="267"/>
                  </a:lnTo>
                  <a:lnTo>
                    <a:pt x="3213" y="219"/>
                  </a:lnTo>
                  <a:lnTo>
                    <a:pt x="3250" y="175"/>
                  </a:lnTo>
                  <a:lnTo>
                    <a:pt x="3293" y="135"/>
                  </a:lnTo>
                  <a:lnTo>
                    <a:pt x="3341" y="102"/>
                  </a:lnTo>
                  <a:lnTo>
                    <a:pt x="3392" y="72"/>
                  </a:lnTo>
                  <a:lnTo>
                    <a:pt x="3448" y="47"/>
                  </a:lnTo>
                  <a:lnTo>
                    <a:pt x="3508" y="27"/>
                  </a:lnTo>
                  <a:lnTo>
                    <a:pt x="3573" y="12"/>
                  </a:lnTo>
                  <a:lnTo>
                    <a:pt x="3640" y="3"/>
                  </a:lnTo>
                  <a:lnTo>
                    <a:pt x="3711" y="0"/>
                  </a:lnTo>
                  <a:close/>
                  <a:moveTo>
                    <a:pt x="2910" y="0"/>
                  </a:moveTo>
                  <a:lnTo>
                    <a:pt x="2948" y="4"/>
                  </a:lnTo>
                  <a:lnTo>
                    <a:pt x="2983" y="14"/>
                  </a:lnTo>
                  <a:lnTo>
                    <a:pt x="3014" y="30"/>
                  </a:lnTo>
                  <a:lnTo>
                    <a:pt x="3040" y="52"/>
                  </a:lnTo>
                  <a:lnTo>
                    <a:pt x="3063" y="78"/>
                  </a:lnTo>
                  <a:lnTo>
                    <a:pt x="3079" y="109"/>
                  </a:lnTo>
                  <a:lnTo>
                    <a:pt x="3089" y="142"/>
                  </a:lnTo>
                  <a:lnTo>
                    <a:pt x="3093" y="178"/>
                  </a:lnTo>
                  <a:lnTo>
                    <a:pt x="3091" y="203"/>
                  </a:lnTo>
                  <a:lnTo>
                    <a:pt x="3088" y="227"/>
                  </a:lnTo>
                  <a:lnTo>
                    <a:pt x="3081" y="252"/>
                  </a:lnTo>
                  <a:lnTo>
                    <a:pt x="3071" y="277"/>
                  </a:lnTo>
                  <a:lnTo>
                    <a:pt x="3060" y="303"/>
                  </a:lnTo>
                  <a:lnTo>
                    <a:pt x="3044" y="331"/>
                  </a:lnTo>
                  <a:lnTo>
                    <a:pt x="3025" y="361"/>
                  </a:lnTo>
                  <a:lnTo>
                    <a:pt x="3004" y="393"/>
                  </a:lnTo>
                  <a:lnTo>
                    <a:pt x="2978" y="429"/>
                  </a:lnTo>
                  <a:lnTo>
                    <a:pt x="2948" y="468"/>
                  </a:lnTo>
                  <a:lnTo>
                    <a:pt x="2914" y="512"/>
                  </a:lnTo>
                  <a:lnTo>
                    <a:pt x="2876" y="561"/>
                  </a:lnTo>
                  <a:lnTo>
                    <a:pt x="2472" y="1078"/>
                  </a:lnTo>
                  <a:lnTo>
                    <a:pt x="2182" y="1078"/>
                  </a:lnTo>
                  <a:lnTo>
                    <a:pt x="2182" y="424"/>
                  </a:lnTo>
                  <a:lnTo>
                    <a:pt x="1784" y="1078"/>
                  </a:lnTo>
                  <a:lnTo>
                    <a:pt x="1518" y="1078"/>
                  </a:lnTo>
                  <a:lnTo>
                    <a:pt x="1518" y="234"/>
                  </a:lnTo>
                  <a:lnTo>
                    <a:pt x="1313" y="214"/>
                  </a:lnTo>
                  <a:lnTo>
                    <a:pt x="1313" y="118"/>
                  </a:lnTo>
                  <a:lnTo>
                    <a:pt x="1690" y="25"/>
                  </a:lnTo>
                  <a:lnTo>
                    <a:pt x="1832" y="25"/>
                  </a:lnTo>
                  <a:lnTo>
                    <a:pt x="1832" y="713"/>
                  </a:lnTo>
                  <a:lnTo>
                    <a:pt x="2247" y="25"/>
                  </a:lnTo>
                  <a:lnTo>
                    <a:pt x="2497" y="25"/>
                  </a:lnTo>
                  <a:lnTo>
                    <a:pt x="2497" y="822"/>
                  </a:lnTo>
                  <a:lnTo>
                    <a:pt x="2759" y="473"/>
                  </a:lnTo>
                  <a:lnTo>
                    <a:pt x="2759" y="62"/>
                  </a:lnTo>
                  <a:lnTo>
                    <a:pt x="2779" y="44"/>
                  </a:lnTo>
                  <a:lnTo>
                    <a:pt x="2806" y="27"/>
                  </a:lnTo>
                  <a:lnTo>
                    <a:pt x="2837" y="13"/>
                  </a:lnTo>
                  <a:lnTo>
                    <a:pt x="2872" y="4"/>
                  </a:lnTo>
                  <a:lnTo>
                    <a:pt x="2910"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noProof="0"/>
            </a:p>
          </p:txBody>
        </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losing Statement">
    <p:spTree>
      <p:nvGrpSpPr>
        <p:cNvPr id="1" name=""/>
        <p:cNvGrpSpPr/>
        <p:nvPr/>
      </p:nvGrpSpPr>
      <p:grpSpPr>
        <a:xfrm>
          <a:off x="0" y="0"/>
          <a:ext cx="0" cy="0"/>
          <a:chOff x="0" y="0"/>
          <a:chExt cx="0" cy="0"/>
        </a:xfrm>
      </p:grpSpPr>
      <p:sp>
        <p:nvSpPr>
          <p:cNvPr id="2" name="Title 1"/>
          <p:cNvSpPr>
            <a:spLocks noGrp="1"/>
          </p:cNvSpPr>
          <p:nvPr>
            <p:ph type="title"/>
          </p:nvPr>
        </p:nvSpPr>
        <p:spPr>
          <a:xfrm>
            <a:off x="533400" y="685800"/>
            <a:ext cx="8077200" cy="914400"/>
          </a:xfrm>
        </p:spPr>
        <p:txBody>
          <a:bodyPr/>
          <a:lstStyle>
            <a:lvl1pPr>
              <a:defRPr sz="3200">
                <a:solidFill>
                  <a:schemeClr val="tx1"/>
                </a:solidFill>
              </a:defRPr>
            </a:lvl1pPr>
          </a:lstStyle>
          <a:p>
            <a:r>
              <a:rPr lang="en-ZA" noProof="0" dirty="0" smtClean="0"/>
              <a:t>Click to edit Master title style</a:t>
            </a:r>
            <a:endParaRPr lang="en-ZA" noProof="0" dirty="0"/>
          </a:p>
        </p:txBody>
      </p:sp>
      <p:sp>
        <p:nvSpPr>
          <p:cNvPr id="11" name="Text Placeholder 10"/>
          <p:cNvSpPr>
            <a:spLocks noGrp="1"/>
          </p:cNvSpPr>
          <p:nvPr>
            <p:ph type="body" sz="quarter" idx="10" hasCustomPrompt="1"/>
          </p:nvPr>
        </p:nvSpPr>
        <p:spPr>
          <a:xfrm>
            <a:off x="533400" y="5867400"/>
            <a:ext cx="4800600" cy="762000"/>
          </a:xfrm>
        </p:spPr>
        <p:txBody>
          <a:bodyPr anchor="b"/>
          <a:lstStyle>
            <a:lvl1pPr>
              <a:defRPr sz="900">
                <a:latin typeface="Arial" pitchFamily="34" charset="0"/>
                <a:cs typeface="Arial" pitchFamily="34" charset="0"/>
              </a:defRPr>
            </a:lvl1pPr>
          </a:lstStyle>
          <a:p>
            <a:pPr lvl="0"/>
            <a:r>
              <a:rPr lang="en-ZA" noProof="0" dirty="0" smtClean="0"/>
              <a:t>Add legal and copyright disclaimers here.</a:t>
            </a:r>
            <a:endParaRPr lang="en-ZA" noProof="0" dirty="0"/>
          </a:p>
        </p:txBody>
      </p:sp>
      <p:cxnSp>
        <p:nvCxnSpPr>
          <p:cNvPr id="7" name="Shape 6"/>
          <p:cNvCxnSpPr/>
          <p:nvPr/>
        </p:nvCxnSpPr>
        <p:spPr>
          <a:xfrm rot="5400000" flipH="1" flipV="1">
            <a:off x="4419601" y="-3429000"/>
            <a:ext cx="152399" cy="8229600"/>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ontent: Two">
    <p:spTree>
      <p:nvGrpSpPr>
        <p:cNvPr id="1" name=""/>
        <p:cNvGrpSpPr/>
        <p:nvPr/>
      </p:nvGrpSpPr>
      <p:grpSpPr>
        <a:xfrm>
          <a:off x="0" y="0"/>
          <a:ext cx="0" cy="0"/>
          <a:chOff x="0" y="0"/>
          <a:chExt cx="0" cy="0"/>
        </a:xfrm>
      </p:grpSpPr>
      <p:sp>
        <p:nvSpPr>
          <p:cNvPr id="2" name="Title 1"/>
          <p:cNvSpPr>
            <a:spLocks noGrp="1"/>
          </p:cNvSpPr>
          <p:nvPr>
            <p:ph type="title"/>
          </p:nvPr>
        </p:nvSpPr>
        <p:spPr>
          <a:xfrm>
            <a:off x="533400" y="510540"/>
            <a:ext cx="8077200" cy="487680"/>
          </a:xfrm>
        </p:spPr>
        <p:txBody>
          <a:bodyPr/>
          <a:lstStyle/>
          <a:p>
            <a:r>
              <a:rPr lang="en-ZA" noProof="0" dirty="0" smtClean="0"/>
              <a:t>Click to edit Master title style</a:t>
            </a:r>
            <a:endParaRPr lang="en-ZA" noProof="0" dirty="0"/>
          </a:p>
        </p:txBody>
      </p:sp>
      <p:sp>
        <p:nvSpPr>
          <p:cNvPr id="28" name="Content Placeholder 26"/>
          <p:cNvSpPr>
            <a:spLocks noGrp="1"/>
          </p:cNvSpPr>
          <p:nvPr>
            <p:ph sz="quarter" idx="14"/>
          </p:nvPr>
        </p:nvSpPr>
        <p:spPr>
          <a:xfrm>
            <a:off x="533400" y="1752601"/>
            <a:ext cx="3962400" cy="4419599"/>
          </a:xfrm>
        </p:spPr>
        <p:txBody>
          <a:bodyPr/>
          <a:lstStyle/>
          <a:p>
            <a:pPr lvl="0"/>
            <a:r>
              <a:rPr lang="en-ZA" noProof="0" dirty="0" smtClean="0"/>
              <a:t>Click to edit Master text styles</a:t>
            </a:r>
          </a:p>
          <a:p>
            <a:pPr lvl="1"/>
            <a:r>
              <a:rPr lang="en-ZA" noProof="0" dirty="0" smtClean="0"/>
              <a:t>Second level</a:t>
            </a:r>
          </a:p>
          <a:p>
            <a:pPr lvl="2"/>
            <a:r>
              <a:rPr lang="en-ZA" noProof="0" dirty="0" smtClean="0"/>
              <a:t>Third level</a:t>
            </a:r>
          </a:p>
          <a:p>
            <a:pPr lvl="3"/>
            <a:r>
              <a:rPr lang="en-ZA" noProof="0" dirty="0" smtClean="0"/>
              <a:t>Fourth level</a:t>
            </a:r>
          </a:p>
          <a:p>
            <a:pPr lvl="4"/>
            <a:r>
              <a:rPr lang="en-ZA" noProof="0" dirty="0" smtClean="0"/>
              <a:t>Fifth level</a:t>
            </a:r>
            <a:endParaRPr lang="en-ZA" noProof="0" dirty="0"/>
          </a:p>
        </p:txBody>
      </p:sp>
      <p:sp>
        <p:nvSpPr>
          <p:cNvPr id="31" name="Content Placeholder 26"/>
          <p:cNvSpPr>
            <a:spLocks noGrp="1"/>
          </p:cNvSpPr>
          <p:nvPr>
            <p:ph sz="quarter" idx="15"/>
          </p:nvPr>
        </p:nvSpPr>
        <p:spPr>
          <a:xfrm>
            <a:off x="4648201" y="1752600"/>
            <a:ext cx="3962399" cy="4419600"/>
          </a:xfrm>
        </p:spPr>
        <p:txBody>
          <a:bodyPr/>
          <a:lstStyle/>
          <a:p>
            <a:pPr lvl="0"/>
            <a:r>
              <a:rPr lang="en-ZA" noProof="0" dirty="0" smtClean="0"/>
              <a:t>Click to edit Master text styles</a:t>
            </a:r>
          </a:p>
          <a:p>
            <a:pPr lvl="1"/>
            <a:r>
              <a:rPr lang="en-ZA" noProof="0" dirty="0" smtClean="0"/>
              <a:t>Second level</a:t>
            </a:r>
          </a:p>
          <a:p>
            <a:pPr lvl="2"/>
            <a:r>
              <a:rPr lang="en-ZA" noProof="0" dirty="0" smtClean="0"/>
              <a:t>Third level</a:t>
            </a:r>
          </a:p>
          <a:p>
            <a:pPr lvl="3"/>
            <a:r>
              <a:rPr lang="en-ZA" noProof="0" dirty="0" smtClean="0"/>
              <a:t>Fourth level</a:t>
            </a:r>
          </a:p>
          <a:p>
            <a:pPr lvl="4"/>
            <a:r>
              <a:rPr lang="en-ZA" noProof="0" dirty="0" smtClean="0"/>
              <a:t>Fifth level</a:t>
            </a:r>
            <a:endParaRPr lang="en-ZA" noProof="0" dirty="0"/>
          </a:p>
        </p:txBody>
      </p:sp>
      <p:cxnSp>
        <p:nvCxnSpPr>
          <p:cNvPr id="62" name="Shape 61"/>
          <p:cNvCxnSpPr/>
          <p:nvPr/>
        </p:nvCxnSpPr>
        <p:spPr>
          <a:xfrm rot="5400000" flipH="1" flipV="1">
            <a:off x="4419601" y="-3611880"/>
            <a:ext cx="152399" cy="8229600"/>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e Placeholder 2"/>
          <p:cNvSpPr>
            <a:spLocks noGrp="1"/>
          </p:cNvSpPr>
          <p:nvPr>
            <p:ph type="dt" sz="half" idx="16"/>
          </p:nvPr>
        </p:nvSpPr>
        <p:spPr/>
        <p:txBody>
          <a:bodyPr/>
          <a:lstStyle/>
          <a:p>
            <a:r>
              <a:rPr lang="en-ZA" smtClean="0"/>
              <a:t>June 2017</a:t>
            </a:r>
            <a:endParaRPr lang="en-ZA"/>
          </a:p>
        </p:txBody>
      </p:sp>
      <p:sp>
        <p:nvSpPr>
          <p:cNvPr id="4" name="Footer Placeholder 3"/>
          <p:cNvSpPr>
            <a:spLocks noGrp="1"/>
          </p:cNvSpPr>
          <p:nvPr>
            <p:ph type="ftr" sz="quarter" idx="17"/>
          </p:nvPr>
        </p:nvSpPr>
        <p:spPr/>
        <p:txBody>
          <a:bodyPr/>
          <a:lstStyle/>
          <a:p>
            <a:r>
              <a:rPr lang="en-ZA" smtClean="0"/>
              <a:t>Hotels Outlook: 2017 - 2021</a:t>
            </a:r>
            <a:endParaRPr lang="en-ZA"/>
          </a:p>
        </p:txBody>
      </p:sp>
      <p:sp>
        <p:nvSpPr>
          <p:cNvPr id="5" name="Slide Number Placeholder 4"/>
          <p:cNvSpPr>
            <a:spLocks noGrp="1"/>
          </p:cNvSpPr>
          <p:nvPr>
            <p:ph type="sldNum" sz="quarter" idx="18"/>
          </p:nvPr>
        </p:nvSpPr>
        <p:spPr/>
        <p:txBody>
          <a:bodyPr/>
          <a:lstStyle/>
          <a:p>
            <a:fld id="{A605FC7B-1DF7-45D4-BBAA-0D843619C571}" type="slidenum">
              <a:rPr lang="en-ZA" smtClean="0"/>
              <a:pPr/>
              <a:t>‹#›</a:t>
            </a:fld>
            <a:endParaRPr lang="en-ZA"/>
          </a:p>
        </p:txBody>
      </p:sp>
      <p:sp>
        <p:nvSpPr>
          <p:cNvPr id="6" name="PwCFirm"/>
          <p:cNvSpPr txBox="1"/>
          <p:nvPr userDrawn="1"/>
        </p:nvSpPr>
        <p:spPr>
          <a:xfrm>
            <a:off x="533400" y="6477000"/>
            <a:ext cx="2590800" cy="152401"/>
          </a:xfrm>
          <a:prstGeom prst="rect">
            <a:avLst/>
          </a:prstGeom>
          <a:noFill/>
        </p:spPr>
        <p:txBody>
          <a:bodyPr vert="horz" wrap="square" lIns="0" tIns="0" rIns="0" bIns="0" rtlCol="0">
            <a:noAutofit/>
          </a:bodyPr>
          <a:lstStyle/>
          <a:p>
            <a:pPr indent="-274320" algn="l">
              <a:lnSpc>
                <a:spcPct val="100000"/>
              </a:lnSpc>
              <a:spcBef>
                <a:spcPct val="0"/>
              </a:spcBef>
              <a:spcAft>
                <a:spcPct val="0"/>
              </a:spcAft>
            </a:pPr>
            <a:r>
              <a:rPr kumimoji="0" lang="en-ZA" sz="1000" b="0" i="0" u="none" baseline="0" smtClean="0">
                <a:latin typeface="Arial" panose="020B0604020202020204" pitchFamily="34" charset="0"/>
              </a:rPr>
              <a:t>PwC</a:t>
            </a:r>
            <a:endParaRPr kumimoji="0" lang="en-ZA" sz="1000" b="0" i="0" u="none" baseline="0" dirty="0" err="1" smtClean="0">
              <a:latin typeface="Arial" panose="020B0604020202020204" pitchFamily="34" charset="0"/>
            </a:endParaRPr>
          </a:p>
        </p:txBody>
      </p:sp>
    </p:spTree>
  </p:cSld>
  <p:clrMapOvr>
    <a:masterClrMapping/>
  </p:clrMapOvr>
  <p:hf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ontent: Three">
    <p:spTree>
      <p:nvGrpSpPr>
        <p:cNvPr id="1" name=""/>
        <p:cNvGrpSpPr/>
        <p:nvPr/>
      </p:nvGrpSpPr>
      <p:grpSpPr>
        <a:xfrm>
          <a:off x="0" y="0"/>
          <a:ext cx="0" cy="0"/>
          <a:chOff x="0" y="0"/>
          <a:chExt cx="0" cy="0"/>
        </a:xfrm>
      </p:grpSpPr>
      <p:sp>
        <p:nvSpPr>
          <p:cNvPr id="2" name="Title 1"/>
          <p:cNvSpPr>
            <a:spLocks noGrp="1"/>
          </p:cNvSpPr>
          <p:nvPr>
            <p:ph type="title"/>
          </p:nvPr>
        </p:nvSpPr>
        <p:spPr>
          <a:xfrm>
            <a:off x="533400" y="685801"/>
            <a:ext cx="8077200" cy="914400"/>
          </a:xfrm>
        </p:spPr>
        <p:txBody>
          <a:bodyPr/>
          <a:lstStyle/>
          <a:p>
            <a:r>
              <a:rPr lang="en-ZA" noProof="0" dirty="0" smtClean="0"/>
              <a:t>Click to edit Master title style</a:t>
            </a:r>
            <a:endParaRPr lang="en-ZA" noProof="0" dirty="0"/>
          </a:p>
        </p:txBody>
      </p:sp>
      <p:sp>
        <p:nvSpPr>
          <p:cNvPr id="27" name="Content Placeholder 26"/>
          <p:cNvSpPr>
            <a:spLocks noGrp="1"/>
          </p:cNvSpPr>
          <p:nvPr>
            <p:ph sz="quarter" idx="13"/>
          </p:nvPr>
        </p:nvSpPr>
        <p:spPr>
          <a:xfrm>
            <a:off x="533400" y="1752601"/>
            <a:ext cx="2590800" cy="4419599"/>
          </a:xfrm>
        </p:spPr>
        <p:txBody>
          <a:bodyPr/>
          <a:lstStyle/>
          <a:p>
            <a:pPr lvl="0"/>
            <a:r>
              <a:rPr lang="en-ZA" noProof="0" dirty="0" smtClean="0"/>
              <a:t>Click to edit Master text styles</a:t>
            </a:r>
          </a:p>
          <a:p>
            <a:pPr lvl="1"/>
            <a:r>
              <a:rPr lang="en-ZA" noProof="0" dirty="0" smtClean="0"/>
              <a:t>Second level</a:t>
            </a:r>
          </a:p>
          <a:p>
            <a:pPr lvl="2"/>
            <a:r>
              <a:rPr lang="en-ZA" noProof="0" dirty="0" smtClean="0"/>
              <a:t>Third level</a:t>
            </a:r>
          </a:p>
          <a:p>
            <a:pPr lvl="3"/>
            <a:r>
              <a:rPr lang="en-ZA" noProof="0" dirty="0" smtClean="0"/>
              <a:t>Fourth level</a:t>
            </a:r>
          </a:p>
          <a:p>
            <a:pPr lvl="4"/>
            <a:r>
              <a:rPr lang="en-ZA" noProof="0" dirty="0" smtClean="0"/>
              <a:t>Fifth level</a:t>
            </a:r>
            <a:endParaRPr lang="en-ZA" noProof="0" dirty="0"/>
          </a:p>
        </p:txBody>
      </p:sp>
      <p:sp>
        <p:nvSpPr>
          <p:cNvPr id="28" name="Content Placeholder 26"/>
          <p:cNvSpPr>
            <a:spLocks noGrp="1"/>
          </p:cNvSpPr>
          <p:nvPr>
            <p:ph sz="quarter" idx="14"/>
          </p:nvPr>
        </p:nvSpPr>
        <p:spPr>
          <a:xfrm>
            <a:off x="3276601" y="1752601"/>
            <a:ext cx="2590799" cy="4419599"/>
          </a:xfrm>
        </p:spPr>
        <p:txBody>
          <a:bodyPr/>
          <a:lstStyle/>
          <a:p>
            <a:pPr lvl="0"/>
            <a:r>
              <a:rPr lang="en-ZA" noProof="0" dirty="0" smtClean="0"/>
              <a:t>Click to edit Master text styles</a:t>
            </a:r>
          </a:p>
          <a:p>
            <a:pPr lvl="1"/>
            <a:r>
              <a:rPr lang="en-ZA" noProof="0" dirty="0" smtClean="0"/>
              <a:t>Second level</a:t>
            </a:r>
          </a:p>
          <a:p>
            <a:pPr lvl="2"/>
            <a:r>
              <a:rPr lang="en-ZA" noProof="0" dirty="0" smtClean="0"/>
              <a:t>Third level</a:t>
            </a:r>
          </a:p>
          <a:p>
            <a:pPr lvl="3"/>
            <a:r>
              <a:rPr lang="en-ZA" noProof="0" dirty="0" smtClean="0"/>
              <a:t>Fourth level</a:t>
            </a:r>
          </a:p>
          <a:p>
            <a:pPr lvl="4"/>
            <a:r>
              <a:rPr lang="en-ZA" noProof="0" dirty="0" smtClean="0"/>
              <a:t>Fifth level</a:t>
            </a:r>
            <a:endParaRPr lang="en-ZA" noProof="0" dirty="0"/>
          </a:p>
        </p:txBody>
      </p:sp>
      <p:sp>
        <p:nvSpPr>
          <p:cNvPr id="31" name="Content Placeholder 26"/>
          <p:cNvSpPr>
            <a:spLocks noGrp="1"/>
          </p:cNvSpPr>
          <p:nvPr>
            <p:ph sz="quarter" idx="15"/>
          </p:nvPr>
        </p:nvSpPr>
        <p:spPr>
          <a:xfrm>
            <a:off x="6019800" y="1752601"/>
            <a:ext cx="2590800" cy="4419599"/>
          </a:xfrm>
        </p:spPr>
        <p:txBody>
          <a:bodyPr/>
          <a:lstStyle/>
          <a:p>
            <a:pPr lvl="0"/>
            <a:r>
              <a:rPr lang="en-ZA" noProof="0" dirty="0" smtClean="0"/>
              <a:t>Click to edit Master text styles</a:t>
            </a:r>
          </a:p>
          <a:p>
            <a:pPr lvl="1"/>
            <a:r>
              <a:rPr lang="en-ZA" noProof="0" dirty="0" smtClean="0"/>
              <a:t>Second level</a:t>
            </a:r>
          </a:p>
          <a:p>
            <a:pPr lvl="2"/>
            <a:r>
              <a:rPr lang="en-ZA" noProof="0" dirty="0" smtClean="0"/>
              <a:t>Third level</a:t>
            </a:r>
          </a:p>
          <a:p>
            <a:pPr lvl="3"/>
            <a:r>
              <a:rPr lang="en-ZA" noProof="0" dirty="0" smtClean="0"/>
              <a:t>Fourth level</a:t>
            </a:r>
          </a:p>
          <a:p>
            <a:pPr lvl="4"/>
            <a:r>
              <a:rPr lang="en-ZA" noProof="0" dirty="0" smtClean="0"/>
              <a:t>Fifth level</a:t>
            </a:r>
            <a:endParaRPr lang="en-ZA" noProof="0" dirty="0"/>
          </a:p>
        </p:txBody>
      </p:sp>
      <p:cxnSp>
        <p:nvCxnSpPr>
          <p:cNvPr id="19" name="Shape 18"/>
          <p:cNvCxnSpPr/>
          <p:nvPr/>
        </p:nvCxnSpPr>
        <p:spPr>
          <a:xfrm rot="5400000" flipH="1" flipV="1">
            <a:off x="4419601" y="-3429000"/>
            <a:ext cx="152399" cy="8229600"/>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e Placeholder 2"/>
          <p:cNvSpPr>
            <a:spLocks noGrp="1"/>
          </p:cNvSpPr>
          <p:nvPr>
            <p:ph type="dt" sz="half" idx="16"/>
          </p:nvPr>
        </p:nvSpPr>
        <p:spPr/>
        <p:txBody>
          <a:bodyPr/>
          <a:lstStyle/>
          <a:p>
            <a:r>
              <a:rPr lang="en-ZA" smtClean="0"/>
              <a:t>June 2017</a:t>
            </a:r>
            <a:endParaRPr lang="en-ZA"/>
          </a:p>
        </p:txBody>
      </p:sp>
      <p:sp>
        <p:nvSpPr>
          <p:cNvPr id="4" name="Footer Placeholder 3"/>
          <p:cNvSpPr>
            <a:spLocks noGrp="1"/>
          </p:cNvSpPr>
          <p:nvPr>
            <p:ph type="ftr" sz="quarter" idx="17"/>
          </p:nvPr>
        </p:nvSpPr>
        <p:spPr/>
        <p:txBody>
          <a:bodyPr/>
          <a:lstStyle/>
          <a:p>
            <a:r>
              <a:rPr lang="en-ZA" smtClean="0"/>
              <a:t>Hotels Outlook: 2017 - 2021</a:t>
            </a:r>
            <a:endParaRPr lang="en-ZA"/>
          </a:p>
        </p:txBody>
      </p:sp>
      <p:sp>
        <p:nvSpPr>
          <p:cNvPr id="5" name="Slide Number Placeholder 4"/>
          <p:cNvSpPr>
            <a:spLocks noGrp="1"/>
          </p:cNvSpPr>
          <p:nvPr>
            <p:ph type="sldNum" sz="quarter" idx="18"/>
          </p:nvPr>
        </p:nvSpPr>
        <p:spPr/>
        <p:txBody>
          <a:bodyPr/>
          <a:lstStyle/>
          <a:p>
            <a:fld id="{04A5E1B6-7FED-4801-A565-AA562BC88512}" type="slidenum">
              <a:rPr lang="en-ZA" smtClean="0"/>
              <a:pPr/>
              <a:t>‹#›</a:t>
            </a:fld>
            <a:endParaRPr lang="en-ZA"/>
          </a:p>
        </p:txBody>
      </p:sp>
      <p:sp>
        <p:nvSpPr>
          <p:cNvPr id="6" name="PwCFirm"/>
          <p:cNvSpPr txBox="1"/>
          <p:nvPr userDrawn="1"/>
        </p:nvSpPr>
        <p:spPr>
          <a:xfrm>
            <a:off x="533400" y="6477000"/>
            <a:ext cx="2590800" cy="152401"/>
          </a:xfrm>
          <a:prstGeom prst="rect">
            <a:avLst/>
          </a:prstGeom>
          <a:noFill/>
        </p:spPr>
        <p:txBody>
          <a:bodyPr vert="horz" wrap="square" lIns="0" tIns="0" rIns="0" bIns="0" rtlCol="0">
            <a:noAutofit/>
          </a:bodyPr>
          <a:lstStyle/>
          <a:p>
            <a:pPr indent="-274320" algn="l">
              <a:lnSpc>
                <a:spcPct val="100000"/>
              </a:lnSpc>
              <a:spcBef>
                <a:spcPct val="0"/>
              </a:spcBef>
              <a:spcAft>
                <a:spcPct val="0"/>
              </a:spcAft>
            </a:pPr>
            <a:r>
              <a:rPr kumimoji="0" lang="en-ZA" sz="1000" b="0" i="0" u="none" baseline="0" smtClean="0">
                <a:latin typeface="Arial" panose="020B0604020202020204" pitchFamily="34" charset="0"/>
              </a:rPr>
              <a:t>PwC</a:t>
            </a:r>
            <a:endParaRPr kumimoji="0" lang="en-ZA" sz="1000" b="0" i="0" u="none" baseline="0" dirty="0" err="1" smtClean="0">
              <a:latin typeface="Arial" panose="020B0604020202020204" pitchFamily="34" charset="0"/>
            </a:endParaRPr>
          </a:p>
        </p:txBody>
      </p:sp>
    </p:spTree>
  </p:cSld>
  <p:clrMapOvr>
    <a:masterClrMapping/>
  </p:clrMapOvr>
  <p:hf hdr="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ntent: Two under Text">
    <p:spTree>
      <p:nvGrpSpPr>
        <p:cNvPr id="1" name=""/>
        <p:cNvGrpSpPr/>
        <p:nvPr/>
      </p:nvGrpSpPr>
      <p:grpSpPr>
        <a:xfrm>
          <a:off x="0" y="0"/>
          <a:ext cx="0" cy="0"/>
          <a:chOff x="0" y="0"/>
          <a:chExt cx="0" cy="0"/>
        </a:xfrm>
      </p:grpSpPr>
      <p:sp>
        <p:nvSpPr>
          <p:cNvPr id="2" name="Title 1"/>
          <p:cNvSpPr>
            <a:spLocks noGrp="1"/>
          </p:cNvSpPr>
          <p:nvPr>
            <p:ph type="title"/>
          </p:nvPr>
        </p:nvSpPr>
        <p:spPr>
          <a:xfrm>
            <a:off x="533400" y="685800"/>
            <a:ext cx="8077200" cy="914400"/>
          </a:xfrm>
        </p:spPr>
        <p:txBody>
          <a:bodyPr/>
          <a:lstStyle/>
          <a:p>
            <a:r>
              <a:rPr lang="en-ZA" noProof="0" dirty="0" smtClean="0"/>
              <a:t>Click to edit Master title style</a:t>
            </a:r>
            <a:endParaRPr lang="en-ZA" noProof="0" dirty="0"/>
          </a:p>
        </p:txBody>
      </p:sp>
      <p:sp>
        <p:nvSpPr>
          <p:cNvPr id="28" name="Content Placeholder 26"/>
          <p:cNvSpPr>
            <a:spLocks noGrp="1"/>
          </p:cNvSpPr>
          <p:nvPr>
            <p:ph sz="quarter" idx="14"/>
          </p:nvPr>
        </p:nvSpPr>
        <p:spPr>
          <a:xfrm>
            <a:off x="533400" y="3352800"/>
            <a:ext cx="3962400" cy="2819400"/>
          </a:xfrm>
        </p:spPr>
        <p:txBody>
          <a:bodyPr/>
          <a:lstStyle/>
          <a:p>
            <a:pPr lvl="0"/>
            <a:r>
              <a:rPr lang="en-ZA" noProof="0" dirty="0" smtClean="0"/>
              <a:t>Click to edit Master text styles</a:t>
            </a:r>
          </a:p>
          <a:p>
            <a:pPr lvl="1"/>
            <a:r>
              <a:rPr lang="en-ZA" noProof="0" dirty="0" smtClean="0"/>
              <a:t>Second level</a:t>
            </a:r>
          </a:p>
          <a:p>
            <a:pPr lvl="2"/>
            <a:r>
              <a:rPr lang="en-ZA" noProof="0" dirty="0" smtClean="0"/>
              <a:t>Third level</a:t>
            </a:r>
          </a:p>
          <a:p>
            <a:pPr lvl="3"/>
            <a:r>
              <a:rPr lang="en-ZA" noProof="0" dirty="0" smtClean="0"/>
              <a:t>Fourth level</a:t>
            </a:r>
          </a:p>
          <a:p>
            <a:pPr lvl="4"/>
            <a:r>
              <a:rPr lang="en-ZA" noProof="0" dirty="0" smtClean="0"/>
              <a:t>Fifth level</a:t>
            </a:r>
            <a:endParaRPr lang="en-ZA" noProof="0" dirty="0"/>
          </a:p>
        </p:txBody>
      </p:sp>
      <p:sp>
        <p:nvSpPr>
          <p:cNvPr id="31" name="Content Placeholder 26"/>
          <p:cNvSpPr>
            <a:spLocks noGrp="1"/>
          </p:cNvSpPr>
          <p:nvPr>
            <p:ph sz="quarter" idx="15"/>
          </p:nvPr>
        </p:nvSpPr>
        <p:spPr>
          <a:xfrm>
            <a:off x="4648199" y="3352800"/>
            <a:ext cx="3962401" cy="2819400"/>
          </a:xfrm>
        </p:spPr>
        <p:txBody>
          <a:bodyPr/>
          <a:lstStyle/>
          <a:p>
            <a:pPr lvl="0"/>
            <a:r>
              <a:rPr lang="en-ZA" noProof="0" dirty="0" smtClean="0"/>
              <a:t>Click to edit Master text styles</a:t>
            </a:r>
          </a:p>
          <a:p>
            <a:pPr lvl="1"/>
            <a:r>
              <a:rPr lang="en-ZA" noProof="0" dirty="0" smtClean="0"/>
              <a:t>Second level</a:t>
            </a:r>
          </a:p>
          <a:p>
            <a:pPr lvl="2"/>
            <a:r>
              <a:rPr lang="en-ZA" noProof="0" dirty="0" smtClean="0"/>
              <a:t>Third level</a:t>
            </a:r>
          </a:p>
          <a:p>
            <a:pPr lvl="3"/>
            <a:r>
              <a:rPr lang="en-ZA" noProof="0" dirty="0" smtClean="0"/>
              <a:t>Fourth level</a:t>
            </a:r>
          </a:p>
          <a:p>
            <a:pPr lvl="4"/>
            <a:r>
              <a:rPr lang="en-ZA" noProof="0" dirty="0" smtClean="0"/>
              <a:t>Fifth level</a:t>
            </a:r>
            <a:endParaRPr lang="en-ZA" noProof="0" dirty="0"/>
          </a:p>
        </p:txBody>
      </p:sp>
      <p:sp>
        <p:nvSpPr>
          <p:cNvPr id="13" name="Text Placeholder 12"/>
          <p:cNvSpPr>
            <a:spLocks noGrp="1"/>
          </p:cNvSpPr>
          <p:nvPr>
            <p:ph type="body" sz="quarter" idx="16"/>
          </p:nvPr>
        </p:nvSpPr>
        <p:spPr>
          <a:xfrm>
            <a:off x="533400" y="1752600"/>
            <a:ext cx="8077200" cy="1447800"/>
          </a:xfrm>
        </p:spPr>
        <p:txBody>
          <a:bodyPr/>
          <a:lstStyle/>
          <a:p>
            <a:pPr lvl="0"/>
            <a:r>
              <a:rPr lang="en-ZA" noProof="0" dirty="0" smtClean="0"/>
              <a:t>Click to edit Master text styles</a:t>
            </a:r>
          </a:p>
        </p:txBody>
      </p:sp>
      <p:cxnSp>
        <p:nvCxnSpPr>
          <p:cNvPr id="14" name="Shape 13"/>
          <p:cNvCxnSpPr/>
          <p:nvPr/>
        </p:nvCxnSpPr>
        <p:spPr>
          <a:xfrm rot="5400000" flipH="1" flipV="1">
            <a:off x="4419601" y="-3429000"/>
            <a:ext cx="152399" cy="8229600"/>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e Placeholder 2"/>
          <p:cNvSpPr>
            <a:spLocks noGrp="1"/>
          </p:cNvSpPr>
          <p:nvPr>
            <p:ph type="dt" sz="half" idx="17"/>
          </p:nvPr>
        </p:nvSpPr>
        <p:spPr/>
        <p:txBody>
          <a:bodyPr/>
          <a:lstStyle/>
          <a:p>
            <a:r>
              <a:rPr lang="en-ZA" smtClean="0"/>
              <a:t>June 2017</a:t>
            </a:r>
            <a:endParaRPr lang="en-ZA"/>
          </a:p>
        </p:txBody>
      </p:sp>
      <p:sp>
        <p:nvSpPr>
          <p:cNvPr id="4" name="Footer Placeholder 3"/>
          <p:cNvSpPr>
            <a:spLocks noGrp="1"/>
          </p:cNvSpPr>
          <p:nvPr>
            <p:ph type="ftr" sz="quarter" idx="18"/>
          </p:nvPr>
        </p:nvSpPr>
        <p:spPr/>
        <p:txBody>
          <a:bodyPr/>
          <a:lstStyle/>
          <a:p>
            <a:r>
              <a:rPr lang="en-ZA" smtClean="0"/>
              <a:t>Hotels Outlook: 2017 - 2021</a:t>
            </a:r>
            <a:endParaRPr lang="en-ZA"/>
          </a:p>
        </p:txBody>
      </p:sp>
      <p:sp>
        <p:nvSpPr>
          <p:cNvPr id="5" name="Slide Number Placeholder 4"/>
          <p:cNvSpPr>
            <a:spLocks noGrp="1"/>
          </p:cNvSpPr>
          <p:nvPr>
            <p:ph type="sldNum" sz="quarter" idx="19"/>
          </p:nvPr>
        </p:nvSpPr>
        <p:spPr/>
        <p:txBody>
          <a:bodyPr/>
          <a:lstStyle/>
          <a:p>
            <a:fld id="{FF3902F2-59FB-4025-900A-DB497F8532AD}" type="slidenum">
              <a:rPr lang="en-ZA" smtClean="0"/>
              <a:pPr/>
              <a:t>‹#›</a:t>
            </a:fld>
            <a:endParaRPr lang="en-ZA"/>
          </a:p>
        </p:txBody>
      </p:sp>
      <p:sp>
        <p:nvSpPr>
          <p:cNvPr id="6" name="PwCFirm"/>
          <p:cNvSpPr txBox="1"/>
          <p:nvPr userDrawn="1"/>
        </p:nvSpPr>
        <p:spPr>
          <a:xfrm>
            <a:off x="533400" y="6477000"/>
            <a:ext cx="2590800" cy="152401"/>
          </a:xfrm>
          <a:prstGeom prst="rect">
            <a:avLst/>
          </a:prstGeom>
          <a:noFill/>
        </p:spPr>
        <p:txBody>
          <a:bodyPr vert="horz" wrap="square" lIns="0" tIns="0" rIns="0" bIns="0" rtlCol="0">
            <a:noAutofit/>
          </a:bodyPr>
          <a:lstStyle/>
          <a:p>
            <a:pPr indent="-274320" algn="l">
              <a:lnSpc>
                <a:spcPct val="100000"/>
              </a:lnSpc>
              <a:spcBef>
                <a:spcPct val="0"/>
              </a:spcBef>
              <a:spcAft>
                <a:spcPct val="0"/>
              </a:spcAft>
            </a:pPr>
            <a:r>
              <a:rPr kumimoji="0" lang="en-ZA" sz="1000" b="0" i="0" u="none" baseline="0" smtClean="0">
                <a:latin typeface="Arial" panose="020B0604020202020204" pitchFamily="34" charset="0"/>
              </a:rPr>
              <a:t>PwC</a:t>
            </a:r>
            <a:endParaRPr kumimoji="0" lang="en-ZA" sz="1000" b="0" i="0" u="none" baseline="0" dirty="0" err="1" smtClean="0">
              <a:latin typeface="Arial" panose="020B0604020202020204" pitchFamily="34" charset="0"/>
            </a:endParaRPr>
          </a:p>
        </p:txBody>
      </p:sp>
    </p:spTree>
  </p:cSld>
  <p:clrMapOvr>
    <a:masterClrMapping/>
  </p:clrMapOvr>
  <p:hf hdr="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ntent: Two and Left Text">
    <p:spTree>
      <p:nvGrpSpPr>
        <p:cNvPr id="1" name=""/>
        <p:cNvGrpSpPr/>
        <p:nvPr/>
      </p:nvGrpSpPr>
      <p:grpSpPr>
        <a:xfrm>
          <a:off x="0" y="0"/>
          <a:ext cx="0" cy="0"/>
          <a:chOff x="0" y="0"/>
          <a:chExt cx="0" cy="0"/>
        </a:xfrm>
      </p:grpSpPr>
      <p:sp>
        <p:nvSpPr>
          <p:cNvPr id="2" name="Title 1"/>
          <p:cNvSpPr>
            <a:spLocks noGrp="1"/>
          </p:cNvSpPr>
          <p:nvPr>
            <p:ph type="title"/>
          </p:nvPr>
        </p:nvSpPr>
        <p:spPr>
          <a:xfrm>
            <a:off x="533400" y="685800"/>
            <a:ext cx="8077200" cy="914400"/>
          </a:xfrm>
        </p:spPr>
        <p:txBody>
          <a:bodyPr/>
          <a:lstStyle/>
          <a:p>
            <a:r>
              <a:rPr lang="en-ZA" noProof="0" dirty="0" smtClean="0"/>
              <a:t>Click to edit Master title style</a:t>
            </a:r>
            <a:endParaRPr lang="en-ZA" noProof="0" dirty="0"/>
          </a:p>
        </p:txBody>
      </p:sp>
      <p:sp>
        <p:nvSpPr>
          <p:cNvPr id="28" name="Content Placeholder 26"/>
          <p:cNvSpPr>
            <a:spLocks noGrp="1"/>
          </p:cNvSpPr>
          <p:nvPr>
            <p:ph sz="quarter" idx="14"/>
          </p:nvPr>
        </p:nvSpPr>
        <p:spPr>
          <a:xfrm>
            <a:off x="6019800" y="1752600"/>
            <a:ext cx="2590800" cy="2133600"/>
          </a:xfrm>
        </p:spPr>
        <p:txBody>
          <a:bodyPr/>
          <a:lstStyle/>
          <a:p>
            <a:pPr lvl="0"/>
            <a:r>
              <a:rPr lang="en-ZA" noProof="0" dirty="0" smtClean="0"/>
              <a:t>Click to edit Master text styles</a:t>
            </a:r>
          </a:p>
        </p:txBody>
      </p:sp>
      <p:sp>
        <p:nvSpPr>
          <p:cNvPr id="31" name="Content Placeholder 26"/>
          <p:cNvSpPr>
            <a:spLocks noGrp="1"/>
          </p:cNvSpPr>
          <p:nvPr>
            <p:ph sz="quarter" idx="15"/>
          </p:nvPr>
        </p:nvSpPr>
        <p:spPr>
          <a:xfrm>
            <a:off x="6019800" y="4038600"/>
            <a:ext cx="2590800" cy="2133600"/>
          </a:xfrm>
        </p:spPr>
        <p:txBody>
          <a:bodyPr/>
          <a:lstStyle/>
          <a:p>
            <a:pPr lvl="0"/>
            <a:r>
              <a:rPr lang="en-ZA" noProof="0" dirty="0" smtClean="0"/>
              <a:t>Click to edit Master text styles</a:t>
            </a:r>
          </a:p>
        </p:txBody>
      </p:sp>
      <p:sp>
        <p:nvSpPr>
          <p:cNvPr id="13" name="Text Placeholder 12"/>
          <p:cNvSpPr>
            <a:spLocks noGrp="1"/>
          </p:cNvSpPr>
          <p:nvPr>
            <p:ph type="body" sz="quarter" idx="16"/>
          </p:nvPr>
        </p:nvSpPr>
        <p:spPr>
          <a:xfrm>
            <a:off x="533400" y="1752600"/>
            <a:ext cx="5334000" cy="4419600"/>
          </a:xfrm>
        </p:spPr>
        <p:txBody>
          <a:bodyPr/>
          <a:lstStyle/>
          <a:p>
            <a:pPr lvl="0"/>
            <a:r>
              <a:rPr lang="en-ZA" noProof="0" dirty="0" smtClean="0"/>
              <a:t>Click to edit Master text styles</a:t>
            </a:r>
          </a:p>
        </p:txBody>
      </p:sp>
      <p:cxnSp>
        <p:nvCxnSpPr>
          <p:cNvPr id="14" name="Shape 13"/>
          <p:cNvCxnSpPr/>
          <p:nvPr/>
        </p:nvCxnSpPr>
        <p:spPr>
          <a:xfrm rot="5400000" flipH="1" flipV="1">
            <a:off x="4419601" y="-3429000"/>
            <a:ext cx="152399" cy="8229600"/>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e Placeholder 2"/>
          <p:cNvSpPr>
            <a:spLocks noGrp="1"/>
          </p:cNvSpPr>
          <p:nvPr>
            <p:ph type="dt" sz="half" idx="17"/>
          </p:nvPr>
        </p:nvSpPr>
        <p:spPr/>
        <p:txBody>
          <a:bodyPr/>
          <a:lstStyle/>
          <a:p>
            <a:r>
              <a:rPr lang="en-ZA" smtClean="0"/>
              <a:t>June 2017</a:t>
            </a:r>
            <a:endParaRPr lang="en-ZA"/>
          </a:p>
        </p:txBody>
      </p:sp>
      <p:sp>
        <p:nvSpPr>
          <p:cNvPr id="4" name="Footer Placeholder 3"/>
          <p:cNvSpPr>
            <a:spLocks noGrp="1"/>
          </p:cNvSpPr>
          <p:nvPr>
            <p:ph type="ftr" sz="quarter" idx="18"/>
          </p:nvPr>
        </p:nvSpPr>
        <p:spPr/>
        <p:txBody>
          <a:bodyPr/>
          <a:lstStyle/>
          <a:p>
            <a:r>
              <a:rPr lang="en-ZA" smtClean="0"/>
              <a:t>Hotels Outlook: 2017 - 2021</a:t>
            </a:r>
            <a:endParaRPr lang="en-ZA"/>
          </a:p>
        </p:txBody>
      </p:sp>
      <p:sp>
        <p:nvSpPr>
          <p:cNvPr id="5" name="Slide Number Placeholder 4"/>
          <p:cNvSpPr>
            <a:spLocks noGrp="1"/>
          </p:cNvSpPr>
          <p:nvPr>
            <p:ph type="sldNum" sz="quarter" idx="19"/>
          </p:nvPr>
        </p:nvSpPr>
        <p:spPr/>
        <p:txBody>
          <a:bodyPr/>
          <a:lstStyle/>
          <a:p>
            <a:fld id="{CFA969E2-FBAB-4997-8D5D-F4D11312E6CA}" type="slidenum">
              <a:rPr lang="en-ZA" smtClean="0"/>
              <a:pPr/>
              <a:t>‹#›</a:t>
            </a:fld>
            <a:endParaRPr lang="en-ZA"/>
          </a:p>
        </p:txBody>
      </p:sp>
      <p:sp>
        <p:nvSpPr>
          <p:cNvPr id="6" name="PwCFirm"/>
          <p:cNvSpPr txBox="1"/>
          <p:nvPr userDrawn="1"/>
        </p:nvSpPr>
        <p:spPr>
          <a:xfrm>
            <a:off x="533400" y="6477000"/>
            <a:ext cx="2590800" cy="152401"/>
          </a:xfrm>
          <a:prstGeom prst="rect">
            <a:avLst/>
          </a:prstGeom>
          <a:noFill/>
        </p:spPr>
        <p:txBody>
          <a:bodyPr vert="horz" wrap="square" lIns="0" tIns="0" rIns="0" bIns="0" rtlCol="0">
            <a:noAutofit/>
          </a:bodyPr>
          <a:lstStyle/>
          <a:p>
            <a:pPr indent="-274320" algn="l">
              <a:lnSpc>
                <a:spcPct val="100000"/>
              </a:lnSpc>
              <a:spcBef>
                <a:spcPct val="0"/>
              </a:spcBef>
              <a:spcAft>
                <a:spcPct val="0"/>
              </a:spcAft>
            </a:pPr>
            <a:r>
              <a:rPr kumimoji="0" lang="en-ZA" sz="1000" b="0" i="0" u="none" baseline="0" smtClean="0">
                <a:latin typeface="Arial" panose="020B0604020202020204" pitchFamily="34" charset="0"/>
              </a:rPr>
              <a:t>PwC</a:t>
            </a:r>
            <a:endParaRPr kumimoji="0" lang="en-ZA" sz="1000" b="0" i="0" u="none" baseline="0" dirty="0" err="1" smtClean="0">
              <a:latin typeface="Arial" panose="020B0604020202020204" pitchFamily="34" charset="0"/>
            </a:endParaRPr>
          </a:p>
        </p:txBody>
      </p:sp>
    </p:spTree>
  </p:cSld>
  <p:clrMapOvr>
    <a:masterClrMapping/>
  </p:clrMapOvr>
  <p:hf hdr="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ntent: Two and Right Text">
    <p:spTree>
      <p:nvGrpSpPr>
        <p:cNvPr id="1" name=""/>
        <p:cNvGrpSpPr/>
        <p:nvPr/>
      </p:nvGrpSpPr>
      <p:grpSpPr>
        <a:xfrm>
          <a:off x="0" y="0"/>
          <a:ext cx="0" cy="0"/>
          <a:chOff x="0" y="0"/>
          <a:chExt cx="0" cy="0"/>
        </a:xfrm>
      </p:grpSpPr>
      <p:sp>
        <p:nvSpPr>
          <p:cNvPr id="28" name="Content Placeholder 26"/>
          <p:cNvSpPr>
            <a:spLocks noGrp="1"/>
          </p:cNvSpPr>
          <p:nvPr>
            <p:ph sz="quarter" idx="14"/>
          </p:nvPr>
        </p:nvSpPr>
        <p:spPr>
          <a:xfrm>
            <a:off x="533400" y="1752600"/>
            <a:ext cx="2590800" cy="2133600"/>
          </a:xfrm>
        </p:spPr>
        <p:txBody>
          <a:bodyPr/>
          <a:lstStyle/>
          <a:p>
            <a:pPr lvl="0"/>
            <a:r>
              <a:rPr lang="en-ZA" noProof="0" dirty="0" smtClean="0"/>
              <a:t>Click to edit Master text styles</a:t>
            </a:r>
          </a:p>
        </p:txBody>
      </p:sp>
      <p:sp>
        <p:nvSpPr>
          <p:cNvPr id="2" name="Title 1"/>
          <p:cNvSpPr>
            <a:spLocks noGrp="1"/>
          </p:cNvSpPr>
          <p:nvPr>
            <p:ph type="title"/>
          </p:nvPr>
        </p:nvSpPr>
        <p:spPr>
          <a:xfrm>
            <a:off x="533400" y="685800"/>
            <a:ext cx="8077200" cy="914400"/>
          </a:xfrm>
        </p:spPr>
        <p:txBody>
          <a:bodyPr/>
          <a:lstStyle/>
          <a:p>
            <a:r>
              <a:rPr lang="en-ZA" noProof="0" dirty="0" smtClean="0"/>
              <a:t>Click to edit Master title style</a:t>
            </a:r>
            <a:endParaRPr lang="en-ZA" noProof="0" dirty="0"/>
          </a:p>
        </p:txBody>
      </p:sp>
      <p:sp>
        <p:nvSpPr>
          <p:cNvPr id="31" name="Content Placeholder 26"/>
          <p:cNvSpPr>
            <a:spLocks noGrp="1"/>
          </p:cNvSpPr>
          <p:nvPr>
            <p:ph sz="quarter" idx="15"/>
          </p:nvPr>
        </p:nvSpPr>
        <p:spPr>
          <a:xfrm>
            <a:off x="533400" y="4038600"/>
            <a:ext cx="2590800" cy="2133600"/>
          </a:xfrm>
        </p:spPr>
        <p:txBody>
          <a:bodyPr/>
          <a:lstStyle/>
          <a:p>
            <a:pPr lvl="0"/>
            <a:r>
              <a:rPr lang="en-ZA" noProof="0" dirty="0" smtClean="0"/>
              <a:t>Click to edit Master text styles</a:t>
            </a:r>
          </a:p>
        </p:txBody>
      </p:sp>
      <p:sp>
        <p:nvSpPr>
          <p:cNvPr id="13" name="Text Placeholder 12"/>
          <p:cNvSpPr>
            <a:spLocks noGrp="1"/>
          </p:cNvSpPr>
          <p:nvPr>
            <p:ph type="body" sz="quarter" idx="16"/>
          </p:nvPr>
        </p:nvSpPr>
        <p:spPr>
          <a:xfrm>
            <a:off x="3276600" y="1752600"/>
            <a:ext cx="5334000" cy="4419600"/>
          </a:xfrm>
        </p:spPr>
        <p:txBody>
          <a:bodyPr/>
          <a:lstStyle/>
          <a:p>
            <a:pPr lvl="0"/>
            <a:r>
              <a:rPr lang="en-ZA" noProof="0" dirty="0" smtClean="0"/>
              <a:t>Click to edit Master text styles</a:t>
            </a:r>
          </a:p>
        </p:txBody>
      </p:sp>
      <p:cxnSp>
        <p:nvCxnSpPr>
          <p:cNvPr id="14" name="Shape 13"/>
          <p:cNvCxnSpPr/>
          <p:nvPr/>
        </p:nvCxnSpPr>
        <p:spPr>
          <a:xfrm rot="5400000" flipH="1" flipV="1">
            <a:off x="4419601" y="-3429000"/>
            <a:ext cx="152399" cy="8229600"/>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e Placeholder 2"/>
          <p:cNvSpPr>
            <a:spLocks noGrp="1"/>
          </p:cNvSpPr>
          <p:nvPr>
            <p:ph type="dt" sz="half" idx="17"/>
          </p:nvPr>
        </p:nvSpPr>
        <p:spPr/>
        <p:txBody>
          <a:bodyPr/>
          <a:lstStyle/>
          <a:p>
            <a:r>
              <a:rPr lang="en-ZA" smtClean="0"/>
              <a:t>June 2017</a:t>
            </a:r>
            <a:endParaRPr lang="en-ZA"/>
          </a:p>
        </p:txBody>
      </p:sp>
      <p:sp>
        <p:nvSpPr>
          <p:cNvPr id="4" name="Footer Placeholder 3"/>
          <p:cNvSpPr>
            <a:spLocks noGrp="1"/>
          </p:cNvSpPr>
          <p:nvPr>
            <p:ph type="ftr" sz="quarter" idx="18"/>
          </p:nvPr>
        </p:nvSpPr>
        <p:spPr/>
        <p:txBody>
          <a:bodyPr/>
          <a:lstStyle/>
          <a:p>
            <a:r>
              <a:rPr lang="en-ZA" smtClean="0"/>
              <a:t>Hotels Outlook: 2017 - 2021</a:t>
            </a:r>
            <a:endParaRPr lang="en-ZA"/>
          </a:p>
        </p:txBody>
      </p:sp>
      <p:sp>
        <p:nvSpPr>
          <p:cNvPr id="5" name="Slide Number Placeholder 4"/>
          <p:cNvSpPr>
            <a:spLocks noGrp="1"/>
          </p:cNvSpPr>
          <p:nvPr>
            <p:ph type="sldNum" sz="quarter" idx="19"/>
          </p:nvPr>
        </p:nvSpPr>
        <p:spPr/>
        <p:txBody>
          <a:bodyPr/>
          <a:lstStyle/>
          <a:p>
            <a:fld id="{90F0C704-FA1C-4730-84C9-31D5093CF48C}" type="slidenum">
              <a:rPr lang="en-ZA" smtClean="0"/>
              <a:pPr/>
              <a:t>‹#›</a:t>
            </a:fld>
            <a:endParaRPr lang="en-ZA"/>
          </a:p>
        </p:txBody>
      </p:sp>
      <p:sp>
        <p:nvSpPr>
          <p:cNvPr id="6" name="PwCFirm"/>
          <p:cNvSpPr txBox="1"/>
          <p:nvPr userDrawn="1"/>
        </p:nvSpPr>
        <p:spPr>
          <a:xfrm>
            <a:off x="533400" y="6477000"/>
            <a:ext cx="2590800" cy="152401"/>
          </a:xfrm>
          <a:prstGeom prst="rect">
            <a:avLst/>
          </a:prstGeom>
          <a:noFill/>
        </p:spPr>
        <p:txBody>
          <a:bodyPr vert="horz" wrap="square" lIns="0" tIns="0" rIns="0" bIns="0" rtlCol="0">
            <a:noAutofit/>
          </a:bodyPr>
          <a:lstStyle/>
          <a:p>
            <a:pPr indent="-274320" algn="l">
              <a:lnSpc>
                <a:spcPct val="100000"/>
              </a:lnSpc>
              <a:spcBef>
                <a:spcPct val="0"/>
              </a:spcBef>
              <a:spcAft>
                <a:spcPct val="0"/>
              </a:spcAft>
            </a:pPr>
            <a:r>
              <a:rPr kumimoji="0" lang="en-ZA" sz="1000" b="0" i="0" u="none" baseline="0" smtClean="0">
                <a:latin typeface="Arial" panose="020B0604020202020204" pitchFamily="34" charset="0"/>
              </a:rPr>
              <a:t>PwC</a:t>
            </a:r>
            <a:endParaRPr kumimoji="0" lang="en-ZA" sz="1000" b="0" i="0" u="none" baseline="0" dirty="0" err="1" smtClean="0">
              <a:latin typeface="Arial" panose="020B0604020202020204" pitchFamily="34" charset="0"/>
            </a:endParaRPr>
          </a:p>
        </p:txBody>
      </p:sp>
    </p:spTree>
  </p:cSld>
  <p:clrMapOvr>
    <a:masterClrMapping/>
  </p:clrMapOvr>
  <p:hf hdr="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One with Impact">
    <p:spTree>
      <p:nvGrpSpPr>
        <p:cNvPr id="1" name=""/>
        <p:cNvGrpSpPr/>
        <p:nvPr/>
      </p:nvGrpSpPr>
      <p:grpSpPr>
        <a:xfrm>
          <a:off x="0" y="0"/>
          <a:ext cx="0" cy="0"/>
          <a:chOff x="0" y="0"/>
          <a:chExt cx="0" cy="0"/>
        </a:xfrm>
      </p:grpSpPr>
      <p:sp>
        <p:nvSpPr>
          <p:cNvPr id="2" name="Title 1"/>
          <p:cNvSpPr>
            <a:spLocks noGrp="1"/>
          </p:cNvSpPr>
          <p:nvPr>
            <p:ph type="title"/>
          </p:nvPr>
        </p:nvSpPr>
        <p:spPr>
          <a:xfrm>
            <a:off x="3276600" y="685800"/>
            <a:ext cx="5334000" cy="914400"/>
          </a:xfrm>
        </p:spPr>
        <p:txBody>
          <a:bodyPr/>
          <a:lstStyle>
            <a:lvl1pPr>
              <a:defRPr/>
            </a:lvl1pPr>
          </a:lstStyle>
          <a:p>
            <a:r>
              <a:rPr lang="en-ZA" noProof="1" smtClean="0"/>
              <a:t>Click to edit Master title style</a:t>
            </a:r>
            <a:endParaRPr lang="en-ZA" noProof="1"/>
          </a:p>
        </p:txBody>
      </p:sp>
      <p:sp>
        <p:nvSpPr>
          <p:cNvPr id="31" name="Content Placeholder 26"/>
          <p:cNvSpPr>
            <a:spLocks noGrp="1"/>
          </p:cNvSpPr>
          <p:nvPr>
            <p:ph sz="quarter" idx="15"/>
          </p:nvPr>
        </p:nvSpPr>
        <p:spPr>
          <a:xfrm>
            <a:off x="3276600" y="1752600"/>
            <a:ext cx="5334000" cy="4419600"/>
          </a:xfrm>
        </p:spPr>
        <p:txBody>
          <a:bodyPr/>
          <a:lstStyle>
            <a:lvl1pPr>
              <a:defRPr baseline="0"/>
            </a:lvl1pPr>
          </a:lstStyle>
          <a:p>
            <a:pPr lvl="0"/>
            <a:r>
              <a:rPr lang="en-ZA" noProof="1" smtClean="0"/>
              <a:t>Click to edit Master text styles</a:t>
            </a:r>
          </a:p>
          <a:p>
            <a:pPr lvl="1"/>
            <a:r>
              <a:rPr lang="en-ZA" noProof="1" smtClean="0"/>
              <a:t>Second level</a:t>
            </a:r>
          </a:p>
          <a:p>
            <a:pPr lvl="2"/>
            <a:r>
              <a:rPr lang="en-ZA" noProof="1" smtClean="0"/>
              <a:t>Third level</a:t>
            </a:r>
          </a:p>
          <a:p>
            <a:pPr lvl="3"/>
            <a:r>
              <a:rPr lang="en-ZA" noProof="1" smtClean="0"/>
              <a:t>Fourth level</a:t>
            </a:r>
          </a:p>
          <a:p>
            <a:pPr lvl="4"/>
            <a:r>
              <a:rPr lang="en-ZA" noProof="1" smtClean="0"/>
              <a:t>Fifth level</a:t>
            </a:r>
            <a:endParaRPr lang="en-ZA" noProof="1"/>
          </a:p>
        </p:txBody>
      </p:sp>
      <p:sp>
        <p:nvSpPr>
          <p:cNvPr id="12" name="Text Placeholder 11"/>
          <p:cNvSpPr>
            <a:spLocks noGrp="1"/>
          </p:cNvSpPr>
          <p:nvPr>
            <p:ph type="body" sz="quarter" idx="16"/>
          </p:nvPr>
        </p:nvSpPr>
        <p:spPr>
          <a:xfrm>
            <a:off x="533400" y="1752600"/>
            <a:ext cx="2590800" cy="2130552"/>
          </a:xfrm>
        </p:spPr>
        <p:txBody>
          <a:bodyPr/>
          <a:lstStyle>
            <a:lvl1pPr>
              <a:defRPr sz="2400" b="1" i="1" baseline="0">
                <a:solidFill>
                  <a:schemeClr val="tx2"/>
                </a:solidFill>
              </a:defRPr>
            </a:lvl1pPr>
          </a:lstStyle>
          <a:p>
            <a:pPr lvl="0"/>
            <a:r>
              <a:rPr lang="en-ZA" noProof="1" smtClean="0"/>
              <a:t>Click to edit Master text styles</a:t>
            </a:r>
          </a:p>
        </p:txBody>
      </p:sp>
      <p:cxnSp>
        <p:nvCxnSpPr>
          <p:cNvPr id="30" name="Shape 29"/>
          <p:cNvCxnSpPr/>
          <p:nvPr/>
        </p:nvCxnSpPr>
        <p:spPr>
          <a:xfrm rot="5400000" flipH="1" flipV="1">
            <a:off x="5791201" y="-2057400"/>
            <a:ext cx="152399" cy="5486400"/>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e Placeholder 2"/>
          <p:cNvSpPr>
            <a:spLocks noGrp="1"/>
          </p:cNvSpPr>
          <p:nvPr>
            <p:ph type="dt" sz="half" idx="17"/>
          </p:nvPr>
        </p:nvSpPr>
        <p:spPr/>
        <p:txBody>
          <a:bodyPr/>
          <a:lstStyle/>
          <a:p>
            <a:r>
              <a:rPr lang="en-ZA" smtClean="0"/>
              <a:t>June 2017</a:t>
            </a:r>
            <a:endParaRPr lang="en-ZA"/>
          </a:p>
        </p:txBody>
      </p:sp>
      <p:sp>
        <p:nvSpPr>
          <p:cNvPr id="4" name="Footer Placeholder 3"/>
          <p:cNvSpPr>
            <a:spLocks noGrp="1"/>
          </p:cNvSpPr>
          <p:nvPr>
            <p:ph type="ftr" sz="quarter" idx="18"/>
          </p:nvPr>
        </p:nvSpPr>
        <p:spPr/>
        <p:txBody>
          <a:bodyPr/>
          <a:lstStyle/>
          <a:p>
            <a:r>
              <a:rPr lang="en-ZA" smtClean="0"/>
              <a:t>Hotels Outlook: 2017 - 2021</a:t>
            </a:r>
            <a:endParaRPr lang="en-ZA"/>
          </a:p>
        </p:txBody>
      </p:sp>
      <p:sp>
        <p:nvSpPr>
          <p:cNvPr id="5" name="Slide Number Placeholder 4"/>
          <p:cNvSpPr>
            <a:spLocks noGrp="1"/>
          </p:cNvSpPr>
          <p:nvPr>
            <p:ph type="sldNum" sz="quarter" idx="19"/>
          </p:nvPr>
        </p:nvSpPr>
        <p:spPr/>
        <p:txBody>
          <a:bodyPr/>
          <a:lstStyle/>
          <a:p>
            <a:fld id="{A21BD9C5-21D4-49BE-B095-F6E7B3A8BA1A}" type="slidenum">
              <a:rPr lang="en-ZA" smtClean="0"/>
              <a:pPr/>
              <a:t>‹#›</a:t>
            </a:fld>
            <a:endParaRPr lang="en-ZA"/>
          </a:p>
        </p:txBody>
      </p:sp>
      <p:sp>
        <p:nvSpPr>
          <p:cNvPr id="6" name="PwCFirm"/>
          <p:cNvSpPr txBox="1"/>
          <p:nvPr userDrawn="1"/>
        </p:nvSpPr>
        <p:spPr>
          <a:xfrm>
            <a:off x="533400" y="6477000"/>
            <a:ext cx="2590800" cy="152401"/>
          </a:xfrm>
          <a:prstGeom prst="rect">
            <a:avLst/>
          </a:prstGeom>
          <a:noFill/>
        </p:spPr>
        <p:txBody>
          <a:bodyPr vert="horz" wrap="square" lIns="0" tIns="0" rIns="0" bIns="0" rtlCol="0">
            <a:noAutofit/>
          </a:bodyPr>
          <a:lstStyle/>
          <a:p>
            <a:pPr indent="-274320" algn="l">
              <a:lnSpc>
                <a:spcPct val="100000"/>
              </a:lnSpc>
              <a:spcBef>
                <a:spcPct val="0"/>
              </a:spcBef>
              <a:spcAft>
                <a:spcPct val="0"/>
              </a:spcAft>
            </a:pPr>
            <a:r>
              <a:rPr kumimoji="0" lang="en-ZA" sz="1000" b="0" i="0" u="none" baseline="0" smtClean="0">
                <a:latin typeface="Arial" panose="020B0604020202020204" pitchFamily="34" charset="0"/>
              </a:rPr>
              <a:t>PwC</a:t>
            </a:r>
            <a:endParaRPr kumimoji="0" lang="en-ZA" sz="1000" b="0" i="0" u="none" baseline="0" dirty="0" err="1" smtClean="0">
              <a:latin typeface="Arial" panose="020B0604020202020204" pitchFamily="34" charset="0"/>
            </a:endParaRPr>
          </a:p>
        </p:txBody>
      </p:sp>
    </p:spTree>
  </p:cSld>
  <p:clrMapOvr>
    <a:masterClrMapping/>
  </p:clrMapOvr>
  <p:hf hdr="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ver Only">
    <p:spTree>
      <p:nvGrpSpPr>
        <p:cNvPr id="1" name=""/>
        <p:cNvGrpSpPr/>
        <p:nvPr/>
      </p:nvGrpSpPr>
      <p:grpSpPr>
        <a:xfrm>
          <a:off x="0" y="0"/>
          <a:ext cx="0" cy="0"/>
          <a:chOff x="0" y="0"/>
          <a:chExt cx="0" cy="0"/>
        </a:xfrm>
      </p:grpSpPr>
      <p:sp>
        <p:nvSpPr>
          <p:cNvPr id="2" name="Title 1"/>
          <p:cNvSpPr>
            <a:spLocks noGrp="1"/>
          </p:cNvSpPr>
          <p:nvPr>
            <p:ph type="title"/>
          </p:nvPr>
        </p:nvSpPr>
        <p:spPr>
          <a:xfrm>
            <a:off x="533400" y="685800"/>
            <a:ext cx="8077200" cy="914400"/>
          </a:xfrm>
        </p:spPr>
        <p:txBody>
          <a:bodyPr/>
          <a:lstStyle/>
          <a:p>
            <a:r>
              <a:rPr lang="en-ZA" noProof="0" dirty="0" smtClean="0"/>
              <a:t>Click to edit Master title style</a:t>
            </a:r>
            <a:endParaRPr lang="en-ZA" noProof="0" dirty="0"/>
          </a:p>
        </p:txBody>
      </p:sp>
      <p:cxnSp>
        <p:nvCxnSpPr>
          <p:cNvPr id="10" name="Shape 9"/>
          <p:cNvCxnSpPr/>
          <p:nvPr/>
        </p:nvCxnSpPr>
        <p:spPr>
          <a:xfrm rot="5400000" flipH="1" flipV="1">
            <a:off x="4419601" y="-3429000"/>
            <a:ext cx="152399" cy="8229600"/>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e Placeholder 2"/>
          <p:cNvSpPr>
            <a:spLocks noGrp="1"/>
          </p:cNvSpPr>
          <p:nvPr>
            <p:ph type="dt" sz="half" idx="10"/>
          </p:nvPr>
        </p:nvSpPr>
        <p:spPr/>
        <p:txBody>
          <a:bodyPr/>
          <a:lstStyle/>
          <a:p>
            <a:r>
              <a:rPr lang="en-ZA" smtClean="0"/>
              <a:t>June 2017</a:t>
            </a:r>
            <a:endParaRPr lang="en-ZA"/>
          </a:p>
        </p:txBody>
      </p:sp>
      <p:sp>
        <p:nvSpPr>
          <p:cNvPr id="4" name="Footer Placeholder 3"/>
          <p:cNvSpPr>
            <a:spLocks noGrp="1"/>
          </p:cNvSpPr>
          <p:nvPr>
            <p:ph type="ftr" sz="quarter" idx="11"/>
          </p:nvPr>
        </p:nvSpPr>
        <p:spPr/>
        <p:txBody>
          <a:bodyPr/>
          <a:lstStyle/>
          <a:p>
            <a:r>
              <a:rPr lang="en-ZA" smtClean="0"/>
              <a:t>Hotels Outlook: 2017 - 2021</a:t>
            </a:r>
            <a:endParaRPr lang="en-ZA"/>
          </a:p>
        </p:txBody>
      </p:sp>
      <p:sp>
        <p:nvSpPr>
          <p:cNvPr id="5" name="Slide Number Placeholder 4"/>
          <p:cNvSpPr>
            <a:spLocks noGrp="1"/>
          </p:cNvSpPr>
          <p:nvPr>
            <p:ph type="sldNum" sz="quarter" idx="12"/>
          </p:nvPr>
        </p:nvSpPr>
        <p:spPr/>
        <p:txBody>
          <a:bodyPr/>
          <a:lstStyle/>
          <a:p>
            <a:fld id="{0D665FD4-7906-405C-8AD0-6BD2442A3E22}" type="slidenum">
              <a:rPr lang="en-ZA" smtClean="0"/>
              <a:pPr/>
              <a:t>‹#›</a:t>
            </a:fld>
            <a:endParaRPr lang="en-ZA"/>
          </a:p>
        </p:txBody>
      </p:sp>
      <p:sp>
        <p:nvSpPr>
          <p:cNvPr id="6" name="PwCFirm"/>
          <p:cNvSpPr txBox="1"/>
          <p:nvPr userDrawn="1"/>
        </p:nvSpPr>
        <p:spPr>
          <a:xfrm>
            <a:off x="533400" y="6477000"/>
            <a:ext cx="2590800" cy="152401"/>
          </a:xfrm>
          <a:prstGeom prst="rect">
            <a:avLst/>
          </a:prstGeom>
          <a:noFill/>
        </p:spPr>
        <p:txBody>
          <a:bodyPr vert="horz" wrap="square" lIns="0" tIns="0" rIns="0" bIns="0" rtlCol="0">
            <a:noAutofit/>
          </a:bodyPr>
          <a:lstStyle/>
          <a:p>
            <a:pPr indent="-274320" algn="l">
              <a:lnSpc>
                <a:spcPct val="100000"/>
              </a:lnSpc>
              <a:spcBef>
                <a:spcPct val="0"/>
              </a:spcBef>
              <a:spcAft>
                <a:spcPct val="0"/>
              </a:spcAft>
            </a:pPr>
            <a:r>
              <a:rPr kumimoji="0" lang="en-ZA" sz="1000" b="0" i="0" u="none" baseline="0" smtClean="0">
                <a:latin typeface="Arial" panose="020B0604020202020204" pitchFamily="34" charset="0"/>
              </a:rPr>
              <a:t>PwC</a:t>
            </a:r>
            <a:endParaRPr kumimoji="0" lang="en-ZA" sz="1000" b="0" i="0" u="none" baseline="0" dirty="0" err="1" smtClean="0">
              <a:latin typeface="Arial" panose="020B0604020202020204" pitchFamily="34" charset="0"/>
            </a:endParaRPr>
          </a:p>
        </p:txBody>
      </p:sp>
    </p:spTree>
  </p:cSld>
  <p:clrMapOvr>
    <a:masterClrMapping/>
  </p:clrMapOvr>
  <p:hf hd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3400" y="685800"/>
            <a:ext cx="8077201" cy="914400"/>
          </a:xfrm>
          <a:prstGeom prst="rect">
            <a:avLst/>
          </a:prstGeom>
        </p:spPr>
        <p:txBody>
          <a:bodyPr vert="horz" lIns="0" tIns="0" rIns="0" bIns="0" rtlCol="0" anchor="t" anchorCtr="0">
            <a:noAutofit/>
          </a:bodyPr>
          <a:lstStyle/>
          <a:p>
            <a:r>
              <a:rPr lang="en-ZA" noProof="0" dirty="0" smtClean="0"/>
              <a:t>Click to edit</a:t>
            </a:r>
            <a:br>
              <a:rPr lang="en-ZA" noProof="0" dirty="0" smtClean="0"/>
            </a:br>
            <a:r>
              <a:rPr lang="en-ZA" noProof="0" dirty="0" smtClean="0"/>
              <a:t>Master title style</a:t>
            </a:r>
            <a:endParaRPr lang="en-ZA" noProof="0" dirty="0"/>
          </a:p>
        </p:txBody>
      </p:sp>
      <p:sp>
        <p:nvSpPr>
          <p:cNvPr id="3" name="Text Placeholder 2"/>
          <p:cNvSpPr>
            <a:spLocks noGrp="1"/>
          </p:cNvSpPr>
          <p:nvPr>
            <p:ph type="body" idx="1"/>
          </p:nvPr>
        </p:nvSpPr>
        <p:spPr>
          <a:xfrm>
            <a:off x="533401" y="1752600"/>
            <a:ext cx="8077199" cy="4419600"/>
          </a:xfrm>
          <a:prstGeom prst="rect">
            <a:avLst/>
          </a:prstGeom>
        </p:spPr>
        <p:txBody>
          <a:bodyPr vert="horz" lIns="0" tIns="0" rIns="0" bIns="0" rtlCol="0">
            <a:noAutofit/>
          </a:bodyPr>
          <a:lstStyle/>
          <a:p>
            <a:pPr lvl="0"/>
            <a:r>
              <a:rPr lang="en-ZA" noProof="0" dirty="0" smtClean="0"/>
              <a:t>Click to edit Master text styles</a:t>
            </a:r>
          </a:p>
          <a:p>
            <a:pPr lvl="1"/>
            <a:r>
              <a:rPr lang="en-ZA" noProof="0" dirty="0" smtClean="0"/>
              <a:t>Second level</a:t>
            </a:r>
          </a:p>
          <a:p>
            <a:pPr lvl="2"/>
            <a:r>
              <a:rPr lang="en-ZA" noProof="0" dirty="0" smtClean="0"/>
              <a:t>Third level</a:t>
            </a:r>
          </a:p>
          <a:p>
            <a:pPr lvl="3"/>
            <a:r>
              <a:rPr lang="en-ZA" noProof="0" dirty="0" smtClean="0"/>
              <a:t>Fourth level</a:t>
            </a:r>
          </a:p>
          <a:p>
            <a:pPr lvl="4"/>
            <a:r>
              <a:rPr lang="en-ZA" noProof="0" dirty="0" smtClean="0"/>
              <a:t>Fifth level</a:t>
            </a:r>
          </a:p>
        </p:txBody>
      </p:sp>
      <p:sp>
        <p:nvSpPr>
          <p:cNvPr id="8" name="Footer Placeholder 4"/>
          <p:cNvSpPr>
            <a:spLocks noGrp="1"/>
          </p:cNvSpPr>
          <p:nvPr>
            <p:ph type="ftr" sz="quarter" idx="3"/>
          </p:nvPr>
        </p:nvSpPr>
        <p:spPr>
          <a:xfrm>
            <a:off x="530352" y="6324600"/>
            <a:ext cx="5260848" cy="150876"/>
          </a:xfrm>
          <a:prstGeom prst="rect">
            <a:avLst/>
          </a:prstGeom>
        </p:spPr>
        <p:txBody>
          <a:bodyPr vert="horz" lIns="0" tIns="0" rIns="0" bIns="0" anchor="b" anchorCtr="0">
            <a:noAutofit/>
          </a:bodyPr>
          <a:lstStyle>
            <a:lvl1pPr algn="l">
              <a:defRPr sz="1000">
                <a:solidFill>
                  <a:schemeClr val="tx1"/>
                </a:solidFill>
                <a:latin typeface="Arial" pitchFamily="34" charset="0"/>
                <a:cs typeface="Arial" pitchFamily="34" charset="0"/>
              </a:defRPr>
            </a:lvl1pPr>
          </a:lstStyle>
          <a:p>
            <a:r>
              <a:rPr lang="en-GB" smtClean="0"/>
              <a:t>Hotels Outlook: 2017 - 2021</a:t>
            </a:r>
            <a:endParaRPr lang="en-GB"/>
          </a:p>
        </p:txBody>
      </p:sp>
      <p:sp>
        <p:nvSpPr>
          <p:cNvPr id="9" name="Date Placeholder 3"/>
          <p:cNvSpPr>
            <a:spLocks noGrp="1"/>
          </p:cNvSpPr>
          <p:nvPr>
            <p:ph type="dt" sz="half" idx="2"/>
          </p:nvPr>
        </p:nvSpPr>
        <p:spPr>
          <a:xfrm>
            <a:off x="7086600" y="6324600"/>
            <a:ext cx="1524000" cy="152400"/>
          </a:xfrm>
          <a:prstGeom prst="rect">
            <a:avLst/>
          </a:prstGeom>
        </p:spPr>
        <p:txBody>
          <a:bodyPr lIns="0" tIns="0" rIns="0" bIns="0" anchor="t" anchorCtr="0">
            <a:noAutofit/>
          </a:bodyPr>
          <a:lstStyle>
            <a:lvl1pPr algn="r">
              <a:defRPr sz="1000">
                <a:solidFill>
                  <a:schemeClr val="tx1"/>
                </a:solidFill>
                <a:latin typeface="Arial" pitchFamily="34" charset="0"/>
                <a:cs typeface="Arial" pitchFamily="34" charset="0"/>
              </a:defRPr>
            </a:lvl1pPr>
          </a:lstStyle>
          <a:p>
            <a:r>
              <a:rPr lang="en-GB" smtClean="0"/>
              <a:t>June 2017</a:t>
            </a:r>
            <a:endParaRPr lang="en-GB" dirty="0"/>
          </a:p>
        </p:txBody>
      </p:sp>
      <p:sp>
        <p:nvSpPr>
          <p:cNvPr id="10" name="Slide Number Placeholder 5"/>
          <p:cNvSpPr>
            <a:spLocks noGrp="1"/>
          </p:cNvSpPr>
          <p:nvPr>
            <p:ph type="sldNum" sz="quarter" idx="4"/>
          </p:nvPr>
        </p:nvSpPr>
        <p:spPr>
          <a:xfrm>
            <a:off x="7086600" y="6477000"/>
            <a:ext cx="1527048" cy="152400"/>
          </a:xfrm>
          <a:prstGeom prst="rect">
            <a:avLst/>
          </a:prstGeom>
        </p:spPr>
        <p:txBody>
          <a:bodyPr lIns="0" tIns="0" rIns="0" bIns="0" anchor="t" anchorCtr="0">
            <a:noAutofit/>
          </a:bodyPr>
          <a:lstStyle>
            <a:lvl1pPr algn="r">
              <a:defRPr sz="1000">
                <a:solidFill>
                  <a:schemeClr val="tx1"/>
                </a:solidFill>
                <a:latin typeface="Arial" pitchFamily="34" charset="0"/>
                <a:cs typeface="Arial" pitchFamily="34" charset="0"/>
              </a:defRPr>
            </a:lvl1pPr>
          </a:lstStyle>
          <a:p>
            <a:fld id="{F7D899E7-7F62-4E37-AF6C-E66DD9A76C71}"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 id="2147483663" r:id="rId13"/>
    <p:sldLayoutId id="2147483664" r:id="rId14"/>
    <p:sldLayoutId id="2147483665" r:id="rId15"/>
    <p:sldLayoutId id="2147483666" r:id="rId16"/>
    <p:sldLayoutId id="2147483667" r:id="rId17"/>
    <p:sldLayoutId id="2147483668" r:id="rId18"/>
    <p:sldLayoutId id="2147483669" r:id="rId19"/>
    <p:sldLayoutId id="2147483670" r:id="rId20"/>
    <p:sldLayoutId id="2147483671" r:id="rId21"/>
  </p:sldLayoutIdLst>
  <p:hf hdr="0"/>
  <p:txStyles>
    <p:titleStyle>
      <a:lvl1pPr algn="l" defTabSz="914400" rtl="0" eaLnBrk="1" latinLnBrk="0" hangingPunct="1">
        <a:lnSpc>
          <a:spcPct val="100000"/>
        </a:lnSpc>
        <a:spcBef>
          <a:spcPct val="0"/>
        </a:spcBef>
        <a:buNone/>
        <a:defRPr sz="2400" b="1" i="1" kern="1200">
          <a:solidFill>
            <a:schemeClr val="tx1"/>
          </a:solidFill>
          <a:latin typeface="+mj-lt"/>
          <a:ea typeface="+mj-ea"/>
          <a:cs typeface="+mj-cs"/>
        </a:defRPr>
      </a:lvl1pPr>
    </p:titleStyle>
    <p:bodyStyle>
      <a:lvl1pPr marL="0" marR="0" indent="-274320" algn="l" defTabSz="914400" rtl="0" eaLnBrk="1" fontAlgn="auto" latinLnBrk="0" hangingPunct="1">
        <a:lnSpc>
          <a:spcPct val="100000"/>
        </a:lnSpc>
        <a:spcBef>
          <a:spcPts val="0"/>
        </a:spcBef>
        <a:spcAft>
          <a:spcPts val="900"/>
        </a:spcAft>
        <a:buClr>
          <a:schemeClr val="tx1"/>
        </a:buClr>
        <a:buSzTx/>
        <a:buFontTx/>
        <a:buNone/>
        <a:tabLst/>
        <a:defRPr sz="2000" kern="1200">
          <a:solidFill>
            <a:schemeClr val="tx1"/>
          </a:solidFill>
          <a:latin typeface="Georgia" pitchFamily="18" charset="0"/>
          <a:ea typeface="+mn-ea"/>
          <a:cs typeface="+mn-cs"/>
        </a:defRPr>
      </a:lvl1pPr>
      <a:lvl2pPr marL="274320" indent="-274320" algn="l" defTabSz="914400" rtl="0" eaLnBrk="1" latinLnBrk="0" hangingPunct="1">
        <a:lnSpc>
          <a:spcPct val="100000"/>
        </a:lnSpc>
        <a:spcBef>
          <a:spcPts val="0"/>
        </a:spcBef>
        <a:spcAft>
          <a:spcPts val="900"/>
        </a:spcAft>
        <a:buClr>
          <a:schemeClr val="tx1"/>
        </a:buClr>
        <a:buFont typeface="Georgia" pitchFamily="18" charset="0"/>
        <a:buChar char="•"/>
        <a:defRPr sz="2000" kern="1200">
          <a:solidFill>
            <a:schemeClr val="tx1"/>
          </a:solidFill>
          <a:latin typeface="Georgia" pitchFamily="18" charset="0"/>
          <a:ea typeface="+mn-ea"/>
          <a:cs typeface="+mn-cs"/>
        </a:defRPr>
      </a:lvl2pPr>
      <a:lvl3pPr marL="548640" indent="-274320" algn="l" defTabSz="914400" rtl="0" eaLnBrk="1" latinLnBrk="0" hangingPunct="1">
        <a:lnSpc>
          <a:spcPct val="100000"/>
        </a:lnSpc>
        <a:spcBef>
          <a:spcPts val="0"/>
        </a:spcBef>
        <a:spcAft>
          <a:spcPts val="900"/>
        </a:spcAft>
        <a:buClr>
          <a:schemeClr val="tx1"/>
        </a:buClr>
        <a:buFont typeface="Georgia" pitchFamily="18" charset="0"/>
        <a:buChar char="-"/>
        <a:defRPr sz="2000" kern="1200">
          <a:solidFill>
            <a:schemeClr val="tx1"/>
          </a:solidFill>
          <a:latin typeface="Georgia" pitchFamily="18" charset="0"/>
          <a:ea typeface="+mn-ea"/>
          <a:cs typeface="+mn-cs"/>
        </a:defRPr>
      </a:lvl3pPr>
      <a:lvl4pPr marL="822960" indent="-274320" algn="l" defTabSz="914400" rtl="0" eaLnBrk="1" latinLnBrk="0" hangingPunct="1">
        <a:lnSpc>
          <a:spcPct val="100000"/>
        </a:lnSpc>
        <a:spcBef>
          <a:spcPts val="0"/>
        </a:spcBef>
        <a:spcAft>
          <a:spcPts val="900"/>
        </a:spcAft>
        <a:buClr>
          <a:schemeClr val="tx1"/>
        </a:buClr>
        <a:buFont typeface="Georgia" pitchFamily="18" charset="0"/>
        <a:buChar char="◦"/>
        <a:defRPr sz="2000" kern="1200">
          <a:solidFill>
            <a:schemeClr val="tx1"/>
          </a:solidFill>
          <a:latin typeface="Georgia" pitchFamily="18" charset="0"/>
          <a:ea typeface="+mn-ea"/>
          <a:cs typeface="+mn-cs"/>
        </a:defRPr>
      </a:lvl4pPr>
      <a:lvl5pPr marL="1097280" indent="-274320" algn="l" defTabSz="914400" rtl="0" eaLnBrk="1" latinLnBrk="0" hangingPunct="1">
        <a:lnSpc>
          <a:spcPct val="100000"/>
        </a:lnSpc>
        <a:spcBef>
          <a:spcPts val="0"/>
        </a:spcBef>
        <a:spcAft>
          <a:spcPts val="900"/>
        </a:spcAft>
        <a:buClr>
          <a:schemeClr val="tx1"/>
        </a:buClr>
        <a:buFont typeface="Georgia" pitchFamily="18" charset="0"/>
        <a:buChar char="›"/>
        <a:defRPr sz="2000" kern="1200" baseline="0">
          <a:solidFill>
            <a:schemeClr val="tx1"/>
          </a:solidFill>
          <a:latin typeface="Georgia" pitchFamily="18" charset="0"/>
          <a:ea typeface="+mn-ea"/>
          <a:cs typeface="+mn-cs"/>
        </a:defRPr>
      </a:lvl5pPr>
      <a:lvl6pPr marL="274320" marR="0" indent="-274320" algn="l" defTabSz="914400" rtl="0" eaLnBrk="1" fontAlgn="auto" latinLnBrk="0" hangingPunct="1">
        <a:lnSpc>
          <a:spcPct val="100000"/>
        </a:lnSpc>
        <a:spcBef>
          <a:spcPts val="0"/>
        </a:spcBef>
        <a:spcAft>
          <a:spcPts val="900"/>
        </a:spcAft>
        <a:buClr>
          <a:schemeClr val="tx1"/>
        </a:buClr>
        <a:buSzPct val="100000"/>
        <a:buFont typeface="+mj-lt"/>
        <a:buAutoNum type="arabicPeriod"/>
        <a:tabLst/>
        <a:defRPr sz="2000" kern="1200" baseline="0">
          <a:solidFill>
            <a:schemeClr val="tx1"/>
          </a:solidFill>
          <a:latin typeface="Georgia" pitchFamily="18" charset="0"/>
          <a:ea typeface="+mn-ea"/>
          <a:cs typeface="+mn-cs"/>
        </a:defRPr>
      </a:lvl6pPr>
      <a:lvl7pPr marL="548640" indent="-274320" algn="l" defTabSz="914400" rtl="0" eaLnBrk="1" latinLnBrk="0" hangingPunct="1">
        <a:lnSpc>
          <a:spcPct val="100000"/>
        </a:lnSpc>
        <a:spcBef>
          <a:spcPts val="0"/>
        </a:spcBef>
        <a:spcAft>
          <a:spcPts val="900"/>
        </a:spcAft>
        <a:buSzPct val="100000"/>
        <a:buFont typeface="+mj-lt"/>
        <a:buAutoNum type="alphaLcPeriod"/>
        <a:defRPr sz="2000" kern="1200" baseline="0">
          <a:solidFill>
            <a:schemeClr val="tx1"/>
          </a:solidFill>
          <a:latin typeface="Georgia" pitchFamily="18" charset="0"/>
          <a:ea typeface="+mn-ea"/>
          <a:cs typeface="+mn-cs"/>
        </a:defRPr>
      </a:lvl7pPr>
      <a:lvl8pPr marL="822960" indent="-274320" algn="l" defTabSz="914400" rtl="0" eaLnBrk="1" latinLnBrk="0" hangingPunct="1">
        <a:lnSpc>
          <a:spcPct val="100000"/>
        </a:lnSpc>
        <a:spcBef>
          <a:spcPts val="0"/>
        </a:spcBef>
        <a:spcAft>
          <a:spcPts val="900"/>
        </a:spcAft>
        <a:buSzPct val="100000"/>
        <a:buFont typeface="+mj-lt"/>
        <a:buAutoNum type="romanLcPeriod"/>
        <a:defRPr sz="2000" kern="1200" baseline="0">
          <a:solidFill>
            <a:schemeClr val="tx1"/>
          </a:solidFill>
          <a:latin typeface="Georgia" pitchFamily="18" charset="0"/>
          <a:ea typeface="+mn-ea"/>
          <a:cs typeface="+mn-cs"/>
        </a:defRPr>
      </a:lvl8pPr>
      <a:lvl9pPr marL="0" indent="-274320" algn="l" defTabSz="914400" rtl="0" eaLnBrk="1" latinLnBrk="0" hangingPunct="1">
        <a:lnSpc>
          <a:spcPct val="100000"/>
        </a:lnSpc>
        <a:spcBef>
          <a:spcPts val="0"/>
        </a:spcBef>
        <a:spcAft>
          <a:spcPts val="900"/>
        </a:spcAft>
        <a:buFont typeface="Arial" pitchFamily="34" charset="0"/>
        <a:buNone/>
        <a:defRPr sz="2000" b="1" kern="1200" baseline="0">
          <a:solidFill>
            <a:schemeClr val="tx2"/>
          </a:solidFill>
          <a:latin typeface="Georgia" pitchFamily="18" charset="0"/>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6.emf"/><Relationship Id="rId4" Type="http://schemas.openxmlformats.org/officeDocument/2006/relationships/image" Target="../media/image15.emf"/></Relationships>
</file>

<file path=ppt/slides/_rels/slide19.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20.xml"/><Relationship Id="rId1" Type="http://schemas.openxmlformats.org/officeDocument/2006/relationships/slideLayout" Target="../slideLayouts/slideLayout11.xml"/><Relationship Id="rId4" Type="http://schemas.openxmlformats.org/officeDocument/2006/relationships/image" Target="../media/image23.em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25.png"/></Relationships>
</file>

<file path=ppt/slides/_rels/slide26.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image" Target="../media/image30.jpg"/><Relationship Id="rId5" Type="http://schemas.openxmlformats.org/officeDocument/2006/relationships/image" Target="../media/image29.jpg"/><Relationship Id="rId4" Type="http://schemas.openxmlformats.org/officeDocument/2006/relationships/image" Target="../media/image28.jpg"/></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4.xml"/><Relationship Id="rId1" Type="http://schemas.openxmlformats.org/officeDocument/2006/relationships/slideLayout" Target="../slideLayouts/slideLayout11.xml"/><Relationship Id="rId4" Type="http://schemas.openxmlformats.org/officeDocument/2006/relationships/image" Target="../media/image32.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35.xml.rels><?xml version="1.0" encoding="UTF-8" standalone="yes"?>
<Relationships xmlns="http://schemas.openxmlformats.org/package/2006/relationships"><Relationship Id="rId8" Type="http://schemas.openxmlformats.org/officeDocument/2006/relationships/hyperlink" Target="http://www.google.com/url?sa=i&amp;rct=j&amp;q=&amp;esrc=s&amp;source=images&amp;cd=&amp;cad=rja&amp;uact=8&amp;ved=0ahUKEwiQ5pqvkaLJAhXFwBQKHQByBnsQjRwIBw&amp;url=http://www.iconsdb.com/red-icons/email-12-icon.html&amp;bvm=bv.108194040,d.d24&amp;psig=AFQjCNFMT_7jLcyOSVdbHYYkWAquBO1eKw&amp;ust=1448216583143265" TargetMode="External"/><Relationship Id="rId3" Type="http://schemas.openxmlformats.org/officeDocument/2006/relationships/image" Target="../media/image37.png"/><Relationship Id="rId7" Type="http://schemas.openxmlformats.org/officeDocument/2006/relationships/image" Target="../media/image39.jpeg"/><Relationship Id="rId2" Type="http://schemas.openxmlformats.org/officeDocument/2006/relationships/notesSlide" Target="../notesSlides/notesSlide29.xml"/><Relationship Id="rId1" Type="http://schemas.openxmlformats.org/officeDocument/2006/relationships/slideLayout" Target="../slideLayouts/slideLayout21.xml"/><Relationship Id="rId6" Type="http://schemas.openxmlformats.org/officeDocument/2006/relationships/hyperlink" Target="http://www.google.com/url?sa=i&amp;rct=j&amp;q=&amp;esrc=s&amp;source=images&amp;cd=&amp;cad=rja&amp;uact=8&amp;ved=0ahUKEwiV4avskKLJAhWEWRQKHZKeDfQQjRwIBw&amp;url=http://www.freepik.com/free-icon/mouse-2_697779.htm&amp;psig=AFQjCNGYh8G-_4cQ86YUSOZi9QvG_V3HEg&amp;ust=1448216383517256" TargetMode="External"/><Relationship Id="rId11" Type="http://schemas.openxmlformats.org/officeDocument/2006/relationships/image" Target="../media/image41.png"/><Relationship Id="rId5" Type="http://schemas.openxmlformats.org/officeDocument/2006/relationships/image" Target="../media/image38.jpeg"/><Relationship Id="rId10" Type="http://schemas.openxmlformats.org/officeDocument/2006/relationships/hyperlink" Target="https://www.google.com/url?sa=i&amp;rct=j&amp;q=&amp;esrc=s&amp;source=images&amp;cd=&amp;cad=rja&amp;uact=8&amp;ved=0ahUKEwiPuIqUkqLJAhXLchQKHTj-AkoQjRwIBw&amp;url=https://www.iconfinder.com/icons/279398/call_communication_phone_telephone_icon&amp;psig=AFQjCNFFB9JETMCxwN6V4UtGTXPmDEi08A&amp;ust=1448216763249764" TargetMode="External"/><Relationship Id="rId4" Type="http://schemas.openxmlformats.org/officeDocument/2006/relationships/hyperlink" Target="http://www.google.com/url?sa=i&amp;rct=j&amp;q=&amp;esrc=s&amp;source=images&amp;cd=&amp;cad=rja&amp;uact=8&amp;ved=0ahUKEwjB86XWj6LJAhWL8RQKHYNiCdoQjRwIBw&amp;url=http://www.lucianoganci.it/contatti.html&amp;psig=AFQjCNHHM3r6A4oU9auDItwWR-nLOuLCtA&amp;ust=1448216064272274" TargetMode="External"/><Relationship Id="rId9" Type="http://schemas.openxmlformats.org/officeDocument/2006/relationships/image" Target="../media/image4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16.emf"/><Relationship Id="rId4" Type="http://schemas.openxmlformats.org/officeDocument/2006/relationships/image" Target="../media/image15.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95475" y="838200"/>
            <a:ext cx="6852989" cy="914400"/>
          </a:xfrm>
        </p:spPr>
        <p:txBody>
          <a:bodyPr/>
          <a:lstStyle/>
          <a:p>
            <a:r>
              <a:rPr lang="en-ZA" sz="2500" dirty="0" smtClean="0"/>
              <a:t>Positioning for </a:t>
            </a:r>
            <a:r>
              <a:rPr lang="en-ZA" sz="2500" dirty="0"/>
              <a:t>future </a:t>
            </a:r>
            <a:r>
              <a:rPr lang="en-ZA" sz="2500" dirty="0" smtClean="0"/>
              <a:t>growth</a:t>
            </a:r>
            <a:r>
              <a:rPr lang="en-ZA" sz="3000" dirty="0" smtClean="0"/>
              <a:t/>
            </a:r>
            <a:br>
              <a:rPr lang="en-ZA" sz="3000" dirty="0" smtClean="0"/>
            </a:br>
            <a:r>
              <a:rPr lang="en-ZA" sz="2200" b="0" i="0" dirty="0" smtClean="0"/>
              <a:t>Hotels Outlook: 2018 – 2022</a:t>
            </a:r>
            <a:br>
              <a:rPr lang="en-ZA" sz="2200" b="0" i="0" dirty="0" smtClean="0"/>
            </a:br>
            <a:r>
              <a:rPr lang="en-ZA" sz="1400" b="0" i="0" dirty="0" smtClean="0"/>
              <a:t>South Africa – Nigeria – Mauritius – Kenya – Tanzania • </a:t>
            </a:r>
            <a:r>
              <a:rPr lang="en-ZA" sz="1400" b="0" i="0" dirty="0"/>
              <a:t>Eighth edition, July 2018</a:t>
            </a:r>
            <a:r>
              <a:rPr lang="en-ZA" sz="2400" dirty="0"/>
              <a:t/>
            </a:r>
            <a:br>
              <a:rPr lang="en-ZA" sz="2400" dirty="0"/>
            </a:br>
            <a:endParaRPr lang="en-ZA" sz="2200" b="0" i="0" dirty="0"/>
          </a:p>
        </p:txBody>
      </p:sp>
      <p:sp>
        <p:nvSpPr>
          <p:cNvPr id="4" name="Text Placeholder 3"/>
          <p:cNvSpPr>
            <a:spLocks noGrp="1"/>
          </p:cNvSpPr>
          <p:nvPr>
            <p:ph type="body" sz="quarter" idx="10"/>
          </p:nvPr>
        </p:nvSpPr>
        <p:spPr/>
        <p:txBody>
          <a:bodyPr/>
          <a:lstStyle/>
          <a:p>
            <a:r>
              <a:rPr lang="en-ZA" dirty="0" smtClean="0"/>
              <a:t>www.pwc.co.za</a:t>
            </a:r>
            <a:endParaRPr lang="en-ZA" dirty="0"/>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b="13442"/>
          <a:stretch/>
        </p:blipFill>
        <p:spPr>
          <a:xfrm>
            <a:off x="1895475" y="1870535"/>
            <a:ext cx="6715125" cy="3879816"/>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Major cities analysis</a:t>
            </a:r>
            <a:endParaRPr lang="en-ZA" dirty="0"/>
          </a:p>
        </p:txBody>
      </p:sp>
      <p:sp>
        <p:nvSpPr>
          <p:cNvPr id="3" name="Content Placeholder 2"/>
          <p:cNvSpPr>
            <a:spLocks noGrp="1"/>
          </p:cNvSpPr>
          <p:nvPr>
            <p:ph sz="quarter" idx="14"/>
          </p:nvPr>
        </p:nvSpPr>
        <p:spPr>
          <a:xfrm>
            <a:off x="457200" y="1981201"/>
            <a:ext cx="4038600" cy="4190999"/>
          </a:xfrm>
          <a:ln>
            <a:solidFill>
              <a:schemeClr val="accent3"/>
            </a:solidFill>
          </a:ln>
        </p:spPr>
        <p:txBody>
          <a:bodyPr lIns="108000" tIns="72000" rIns="108000"/>
          <a:lstStyle/>
          <a:p>
            <a:pPr indent="0"/>
            <a:r>
              <a:rPr lang="en-ZA" sz="1800" b="1" dirty="0" smtClean="0">
                <a:solidFill>
                  <a:schemeClr val="accent3"/>
                </a:solidFill>
              </a:rPr>
              <a:t>Johannesburg</a:t>
            </a:r>
          </a:p>
          <a:p>
            <a:pPr indent="0">
              <a:tabLst>
                <a:tab pos="180975" algn="l"/>
              </a:tabLst>
            </a:pPr>
            <a:r>
              <a:rPr lang="en-ZA" sz="1600" dirty="0" smtClean="0"/>
              <a:t>Guest nights fell by 1%. Festive season guest nights up 7%.</a:t>
            </a:r>
          </a:p>
          <a:p>
            <a:pPr indent="0">
              <a:tabLst>
                <a:tab pos="180975" algn="l"/>
              </a:tabLst>
            </a:pPr>
            <a:r>
              <a:rPr lang="en-ZA" sz="1600" dirty="0" smtClean="0"/>
              <a:t>Room rates edged up 3%. Modest increase in room revenue.</a:t>
            </a:r>
          </a:p>
          <a:p>
            <a:r>
              <a:rPr lang="en-ZA" sz="1600" dirty="0" smtClean="0"/>
              <a:t>Market appears to be on the rebound in 2018 as economic conditions pick up.</a:t>
            </a:r>
          </a:p>
        </p:txBody>
      </p:sp>
      <p:sp>
        <p:nvSpPr>
          <p:cNvPr id="8" name="Content Placeholder 2"/>
          <p:cNvSpPr>
            <a:spLocks noGrp="1"/>
          </p:cNvSpPr>
          <p:nvPr>
            <p:ph sz="quarter" idx="14"/>
          </p:nvPr>
        </p:nvSpPr>
        <p:spPr>
          <a:xfrm>
            <a:off x="4648200" y="1981201"/>
            <a:ext cx="3936108" cy="4190999"/>
          </a:xfrm>
          <a:ln>
            <a:solidFill>
              <a:schemeClr val="accent6"/>
            </a:solidFill>
          </a:ln>
        </p:spPr>
        <p:txBody>
          <a:bodyPr lIns="108000" tIns="72000" rIns="108000"/>
          <a:lstStyle/>
          <a:p>
            <a:pPr indent="0"/>
            <a:r>
              <a:rPr lang="en-ZA" sz="1800" b="1" dirty="0" smtClean="0">
                <a:solidFill>
                  <a:schemeClr val="accent6"/>
                </a:solidFill>
              </a:rPr>
              <a:t>Durban</a:t>
            </a:r>
          </a:p>
          <a:p>
            <a:pPr indent="0"/>
            <a:r>
              <a:rPr lang="en-ZA" sz="1600" dirty="0" smtClean="0"/>
              <a:t>Guest nights flat in 2017.</a:t>
            </a:r>
          </a:p>
          <a:p>
            <a:pPr indent="0"/>
            <a:r>
              <a:rPr lang="en-ZA" sz="1600" dirty="0" smtClean="0"/>
              <a:t>2% drop in ADR.</a:t>
            </a:r>
          </a:p>
          <a:p>
            <a:pPr indent="0"/>
            <a:r>
              <a:rPr lang="en-ZA" sz="1600" dirty="0" smtClean="0"/>
              <a:t>2018 outlook for Durban ADR up 4% however guest nights down 6%.</a:t>
            </a:r>
          </a:p>
          <a:p>
            <a:pPr indent="0"/>
            <a:endParaRPr lang="en-ZA" sz="1500" dirty="0" smtClean="0"/>
          </a:p>
          <a:p>
            <a:pPr indent="0"/>
            <a:endParaRPr lang="en-ZA" sz="1500" dirty="0" smtClean="0"/>
          </a:p>
        </p:txBody>
      </p:sp>
      <p:cxnSp>
        <p:nvCxnSpPr>
          <p:cNvPr id="16" name="Straight Connector 15"/>
          <p:cNvCxnSpPr/>
          <p:nvPr/>
        </p:nvCxnSpPr>
        <p:spPr>
          <a:xfrm>
            <a:off x="457200" y="1863916"/>
            <a:ext cx="8153400" cy="0"/>
          </a:xfrm>
          <a:prstGeom prst="line">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23" name="Group 22"/>
          <p:cNvGrpSpPr/>
          <p:nvPr/>
        </p:nvGrpSpPr>
        <p:grpSpPr>
          <a:xfrm>
            <a:off x="6011863" y="1334767"/>
            <a:ext cx="2598737" cy="507472"/>
            <a:chOff x="1308099" y="4437112"/>
            <a:chExt cx="7527925" cy="1470025"/>
          </a:xfrm>
          <a:solidFill>
            <a:schemeClr val="accent6"/>
          </a:solidFill>
        </p:grpSpPr>
        <p:sp>
          <p:nvSpPr>
            <p:cNvPr id="20" name="Freeform 9"/>
            <p:cNvSpPr>
              <a:spLocks/>
            </p:cNvSpPr>
            <p:nvPr/>
          </p:nvSpPr>
          <p:spPr bwMode="auto">
            <a:xfrm>
              <a:off x="1968499" y="4437112"/>
              <a:ext cx="6867525" cy="1470025"/>
            </a:xfrm>
            <a:custGeom>
              <a:avLst/>
              <a:gdLst>
                <a:gd name="T0" fmla="*/ 283 w 1829"/>
                <a:gd name="T1" fmla="*/ 138 h 389"/>
                <a:gd name="T2" fmla="*/ 303 w 1829"/>
                <a:gd name="T3" fmla="*/ 142 h 389"/>
                <a:gd name="T4" fmla="*/ 316 w 1829"/>
                <a:gd name="T5" fmla="*/ 134 h 389"/>
                <a:gd name="T6" fmla="*/ 325 w 1829"/>
                <a:gd name="T7" fmla="*/ 116 h 389"/>
                <a:gd name="T8" fmla="*/ 356 w 1829"/>
                <a:gd name="T9" fmla="*/ 126 h 389"/>
                <a:gd name="T10" fmla="*/ 367 w 1829"/>
                <a:gd name="T11" fmla="*/ 164 h 389"/>
                <a:gd name="T12" fmla="*/ 412 w 1829"/>
                <a:gd name="T13" fmla="*/ 196 h 389"/>
                <a:gd name="T14" fmla="*/ 426 w 1829"/>
                <a:gd name="T15" fmla="*/ 159 h 389"/>
                <a:gd name="T16" fmla="*/ 475 w 1829"/>
                <a:gd name="T17" fmla="*/ 164 h 389"/>
                <a:gd name="T18" fmla="*/ 506 w 1829"/>
                <a:gd name="T19" fmla="*/ 174 h 389"/>
                <a:gd name="T20" fmla="*/ 517 w 1829"/>
                <a:gd name="T21" fmla="*/ 90 h 389"/>
                <a:gd name="T22" fmla="*/ 553 w 1829"/>
                <a:gd name="T23" fmla="*/ 73 h 389"/>
                <a:gd name="T24" fmla="*/ 638 w 1829"/>
                <a:gd name="T25" fmla="*/ 73 h 389"/>
                <a:gd name="T26" fmla="*/ 648 w 1829"/>
                <a:gd name="T27" fmla="*/ 86 h 389"/>
                <a:gd name="T28" fmla="*/ 673 w 1829"/>
                <a:gd name="T29" fmla="*/ 134 h 389"/>
                <a:gd name="T30" fmla="*/ 676 w 1829"/>
                <a:gd name="T31" fmla="*/ 125 h 389"/>
                <a:gd name="T32" fmla="*/ 683 w 1829"/>
                <a:gd name="T33" fmla="*/ 97 h 389"/>
                <a:gd name="T34" fmla="*/ 711 w 1829"/>
                <a:gd name="T35" fmla="*/ 85 h 389"/>
                <a:gd name="T36" fmla="*/ 723 w 1829"/>
                <a:gd name="T37" fmla="*/ 38 h 389"/>
                <a:gd name="T38" fmla="*/ 760 w 1829"/>
                <a:gd name="T39" fmla="*/ 59 h 389"/>
                <a:gd name="T40" fmla="*/ 767 w 1829"/>
                <a:gd name="T41" fmla="*/ 73 h 389"/>
                <a:gd name="T42" fmla="*/ 791 w 1829"/>
                <a:gd name="T43" fmla="*/ 83 h 389"/>
                <a:gd name="T44" fmla="*/ 804 w 1829"/>
                <a:gd name="T45" fmla="*/ 101 h 389"/>
                <a:gd name="T46" fmla="*/ 814 w 1829"/>
                <a:gd name="T47" fmla="*/ 163 h 389"/>
                <a:gd name="T48" fmla="*/ 828 w 1829"/>
                <a:gd name="T49" fmla="*/ 110 h 389"/>
                <a:gd name="T50" fmla="*/ 855 w 1829"/>
                <a:gd name="T51" fmla="*/ 52 h 389"/>
                <a:gd name="T52" fmla="*/ 850 w 1829"/>
                <a:gd name="T53" fmla="*/ 31 h 389"/>
                <a:gd name="T54" fmla="*/ 854 w 1829"/>
                <a:gd name="T55" fmla="*/ 0 h 389"/>
                <a:gd name="T56" fmla="*/ 869 w 1829"/>
                <a:gd name="T57" fmla="*/ 18 h 389"/>
                <a:gd name="T58" fmla="*/ 870 w 1829"/>
                <a:gd name="T59" fmla="*/ 46 h 389"/>
                <a:gd name="T60" fmla="*/ 867 w 1829"/>
                <a:gd name="T61" fmla="*/ 81 h 389"/>
                <a:gd name="T62" fmla="*/ 896 w 1829"/>
                <a:gd name="T63" fmla="*/ 91 h 389"/>
                <a:gd name="T64" fmla="*/ 912 w 1829"/>
                <a:gd name="T65" fmla="*/ 88 h 389"/>
                <a:gd name="T66" fmla="*/ 930 w 1829"/>
                <a:gd name="T67" fmla="*/ 143 h 389"/>
                <a:gd name="T68" fmla="*/ 976 w 1829"/>
                <a:gd name="T69" fmla="*/ 135 h 389"/>
                <a:gd name="T70" fmla="*/ 996 w 1829"/>
                <a:gd name="T71" fmla="*/ 140 h 389"/>
                <a:gd name="T72" fmla="*/ 1009 w 1829"/>
                <a:gd name="T73" fmla="*/ 139 h 389"/>
                <a:gd name="T74" fmla="*/ 1049 w 1829"/>
                <a:gd name="T75" fmla="*/ 134 h 389"/>
                <a:gd name="T76" fmla="*/ 1070 w 1829"/>
                <a:gd name="T77" fmla="*/ 157 h 389"/>
                <a:gd name="T78" fmla="*/ 1073 w 1829"/>
                <a:gd name="T79" fmla="*/ 198 h 389"/>
                <a:gd name="T80" fmla="*/ 1099 w 1829"/>
                <a:gd name="T81" fmla="*/ 63 h 389"/>
                <a:gd name="T82" fmla="*/ 1194 w 1829"/>
                <a:gd name="T83" fmla="*/ 106 h 389"/>
                <a:gd name="T84" fmla="*/ 1220 w 1829"/>
                <a:gd name="T85" fmla="*/ 167 h 389"/>
                <a:gd name="T86" fmla="*/ 1306 w 1829"/>
                <a:gd name="T87" fmla="*/ 192 h 389"/>
                <a:gd name="T88" fmla="*/ 1363 w 1829"/>
                <a:gd name="T89" fmla="*/ 219 h 389"/>
                <a:gd name="T90" fmla="*/ 1404 w 1829"/>
                <a:gd name="T91" fmla="*/ 233 h 389"/>
                <a:gd name="T92" fmla="*/ 1406 w 1829"/>
                <a:gd name="T93" fmla="*/ 252 h 389"/>
                <a:gd name="T94" fmla="*/ 1433 w 1829"/>
                <a:gd name="T95" fmla="*/ 275 h 389"/>
                <a:gd name="T96" fmla="*/ 1481 w 1829"/>
                <a:gd name="T97" fmla="*/ 227 h 389"/>
                <a:gd name="T98" fmla="*/ 1491 w 1829"/>
                <a:gd name="T99" fmla="*/ 211 h 389"/>
                <a:gd name="T100" fmla="*/ 1540 w 1829"/>
                <a:gd name="T101" fmla="*/ 219 h 389"/>
                <a:gd name="T102" fmla="*/ 1594 w 1829"/>
                <a:gd name="T103" fmla="*/ 207 h 389"/>
                <a:gd name="T104" fmla="*/ 1634 w 1829"/>
                <a:gd name="T105" fmla="*/ 224 h 389"/>
                <a:gd name="T106" fmla="*/ 1641 w 1829"/>
                <a:gd name="T107" fmla="*/ 248 h 389"/>
                <a:gd name="T108" fmla="*/ 1663 w 1829"/>
                <a:gd name="T109" fmla="*/ 257 h 389"/>
                <a:gd name="T110" fmla="*/ 1692 w 1829"/>
                <a:gd name="T111" fmla="*/ 301 h 389"/>
                <a:gd name="T112" fmla="*/ 1717 w 1829"/>
                <a:gd name="T113" fmla="*/ 350 h 389"/>
                <a:gd name="T114" fmla="*/ 1775 w 1829"/>
                <a:gd name="T115" fmla="*/ 355 h 389"/>
                <a:gd name="T116" fmla="*/ 1829 w 1829"/>
                <a:gd name="T117" fmla="*/ 389 h 389"/>
                <a:gd name="T118" fmla="*/ 9 w 1829"/>
                <a:gd name="T119" fmla="*/ 389 h 389"/>
                <a:gd name="T120" fmla="*/ 111 w 1829"/>
                <a:gd name="T121" fmla="*/ 278 h 389"/>
                <a:gd name="T122" fmla="*/ 172 w 1829"/>
                <a:gd name="T123" fmla="*/ 226 h 389"/>
                <a:gd name="T124" fmla="*/ 273 w 1829"/>
                <a:gd name="T125" fmla="*/ 116 h 3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29" h="389">
                  <a:moveTo>
                    <a:pt x="273" y="116"/>
                  </a:moveTo>
                  <a:cubicBezTo>
                    <a:pt x="286" y="118"/>
                    <a:pt x="280" y="130"/>
                    <a:pt x="283" y="138"/>
                  </a:cubicBezTo>
                  <a:cubicBezTo>
                    <a:pt x="286" y="138"/>
                    <a:pt x="289" y="138"/>
                    <a:pt x="292" y="138"/>
                  </a:cubicBezTo>
                  <a:cubicBezTo>
                    <a:pt x="296" y="139"/>
                    <a:pt x="299" y="141"/>
                    <a:pt x="303" y="142"/>
                  </a:cubicBezTo>
                  <a:cubicBezTo>
                    <a:pt x="306" y="143"/>
                    <a:pt x="311" y="144"/>
                    <a:pt x="316" y="145"/>
                  </a:cubicBezTo>
                  <a:cubicBezTo>
                    <a:pt x="316" y="140"/>
                    <a:pt x="315" y="137"/>
                    <a:pt x="316" y="134"/>
                  </a:cubicBezTo>
                  <a:cubicBezTo>
                    <a:pt x="316" y="133"/>
                    <a:pt x="318" y="131"/>
                    <a:pt x="318" y="129"/>
                  </a:cubicBezTo>
                  <a:cubicBezTo>
                    <a:pt x="321" y="125"/>
                    <a:pt x="323" y="121"/>
                    <a:pt x="325" y="116"/>
                  </a:cubicBezTo>
                  <a:cubicBezTo>
                    <a:pt x="334" y="116"/>
                    <a:pt x="344" y="116"/>
                    <a:pt x="355" y="116"/>
                  </a:cubicBezTo>
                  <a:cubicBezTo>
                    <a:pt x="355" y="119"/>
                    <a:pt x="356" y="122"/>
                    <a:pt x="356" y="126"/>
                  </a:cubicBezTo>
                  <a:cubicBezTo>
                    <a:pt x="360" y="126"/>
                    <a:pt x="363" y="127"/>
                    <a:pt x="367" y="127"/>
                  </a:cubicBezTo>
                  <a:cubicBezTo>
                    <a:pt x="367" y="139"/>
                    <a:pt x="367" y="151"/>
                    <a:pt x="367" y="164"/>
                  </a:cubicBezTo>
                  <a:cubicBezTo>
                    <a:pt x="382" y="164"/>
                    <a:pt x="396" y="164"/>
                    <a:pt x="412" y="164"/>
                  </a:cubicBezTo>
                  <a:cubicBezTo>
                    <a:pt x="412" y="175"/>
                    <a:pt x="412" y="185"/>
                    <a:pt x="412" y="196"/>
                  </a:cubicBezTo>
                  <a:cubicBezTo>
                    <a:pt x="417" y="196"/>
                    <a:pt x="421" y="196"/>
                    <a:pt x="426" y="196"/>
                  </a:cubicBezTo>
                  <a:cubicBezTo>
                    <a:pt x="426" y="184"/>
                    <a:pt x="426" y="172"/>
                    <a:pt x="426" y="159"/>
                  </a:cubicBezTo>
                  <a:cubicBezTo>
                    <a:pt x="440" y="159"/>
                    <a:pt x="452" y="158"/>
                    <a:pt x="464" y="159"/>
                  </a:cubicBezTo>
                  <a:cubicBezTo>
                    <a:pt x="468" y="159"/>
                    <a:pt x="473" y="162"/>
                    <a:pt x="475" y="164"/>
                  </a:cubicBezTo>
                  <a:cubicBezTo>
                    <a:pt x="481" y="173"/>
                    <a:pt x="490" y="168"/>
                    <a:pt x="497" y="169"/>
                  </a:cubicBezTo>
                  <a:cubicBezTo>
                    <a:pt x="501" y="170"/>
                    <a:pt x="504" y="168"/>
                    <a:pt x="506" y="174"/>
                  </a:cubicBezTo>
                  <a:cubicBezTo>
                    <a:pt x="506" y="176"/>
                    <a:pt x="512" y="176"/>
                    <a:pt x="517" y="178"/>
                  </a:cubicBezTo>
                  <a:cubicBezTo>
                    <a:pt x="517" y="147"/>
                    <a:pt x="517" y="119"/>
                    <a:pt x="517" y="90"/>
                  </a:cubicBezTo>
                  <a:cubicBezTo>
                    <a:pt x="524" y="89"/>
                    <a:pt x="530" y="89"/>
                    <a:pt x="536" y="89"/>
                  </a:cubicBezTo>
                  <a:cubicBezTo>
                    <a:pt x="537" y="75"/>
                    <a:pt x="540" y="73"/>
                    <a:pt x="553" y="73"/>
                  </a:cubicBezTo>
                  <a:cubicBezTo>
                    <a:pt x="578" y="73"/>
                    <a:pt x="604" y="73"/>
                    <a:pt x="629" y="73"/>
                  </a:cubicBezTo>
                  <a:cubicBezTo>
                    <a:pt x="632" y="73"/>
                    <a:pt x="635" y="73"/>
                    <a:pt x="638" y="73"/>
                  </a:cubicBezTo>
                  <a:cubicBezTo>
                    <a:pt x="639" y="75"/>
                    <a:pt x="638" y="77"/>
                    <a:pt x="639" y="78"/>
                  </a:cubicBezTo>
                  <a:cubicBezTo>
                    <a:pt x="641" y="82"/>
                    <a:pt x="633" y="95"/>
                    <a:pt x="648" y="86"/>
                  </a:cubicBezTo>
                  <a:cubicBezTo>
                    <a:pt x="654" y="83"/>
                    <a:pt x="664" y="86"/>
                    <a:pt x="673" y="86"/>
                  </a:cubicBezTo>
                  <a:cubicBezTo>
                    <a:pt x="673" y="102"/>
                    <a:pt x="673" y="118"/>
                    <a:pt x="673" y="134"/>
                  </a:cubicBezTo>
                  <a:cubicBezTo>
                    <a:pt x="673" y="134"/>
                    <a:pt x="674" y="134"/>
                    <a:pt x="675" y="134"/>
                  </a:cubicBezTo>
                  <a:cubicBezTo>
                    <a:pt x="675" y="131"/>
                    <a:pt x="676" y="128"/>
                    <a:pt x="676" y="125"/>
                  </a:cubicBezTo>
                  <a:cubicBezTo>
                    <a:pt x="679" y="124"/>
                    <a:pt x="683" y="124"/>
                    <a:pt x="687" y="123"/>
                  </a:cubicBezTo>
                  <a:cubicBezTo>
                    <a:pt x="685" y="115"/>
                    <a:pt x="692" y="106"/>
                    <a:pt x="683" y="97"/>
                  </a:cubicBezTo>
                  <a:cubicBezTo>
                    <a:pt x="681" y="96"/>
                    <a:pt x="683" y="90"/>
                    <a:pt x="683" y="85"/>
                  </a:cubicBezTo>
                  <a:cubicBezTo>
                    <a:pt x="692" y="85"/>
                    <a:pt x="701" y="85"/>
                    <a:pt x="711" y="85"/>
                  </a:cubicBezTo>
                  <a:cubicBezTo>
                    <a:pt x="711" y="79"/>
                    <a:pt x="711" y="73"/>
                    <a:pt x="711" y="67"/>
                  </a:cubicBezTo>
                  <a:cubicBezTo>
                    <a:pt x="727" y="63"/>
                    <a:pt x="720" y="49"/>
                    <a:pt x="723" y="38"/>
                  </a:cubicBezTo>
                  <a:cubicBezTo>
                    <a:pt x="735" y="38"/>
                    <a:pt x="747" y="38"/>
                    <a:pt x="760" y="38"/>
                  </a:cubicBezTo>
                  <a:cubicBezTo>
                    <a:pt x="760" y="45"/>
                    <a:pt x="760" y="52"/>
                    <a:pt x="760" y="59"/>
                  </a:cubicBezTo>
                  <a:cubicBezTo>
                    <a:pt x="760" y="61"/>
                    <a:pt x="763" y="63"/>
                    <a:pt x="764" y="65"/>
                  </a:cubicBezTo>
                  <a:cubicBezTo>
                    <a:pt x="765" y="68"/>
                    <a:pt x="767" y="71"/>
                    <a:pt x="767" y="73"/>
                  </a:cubicBezTo>
                  <a:cubicBezTo>
                    <a:pt x="766" y="81"/>
                    <a:pt x="769" y="84"/>
                    <a:pt x="777" y="83"/>
                  </a:cubicBezTo>
                  <a:cubicBezTo>
                    <a:pt x="781" y="83"/>
                    <a:pt x="786" y="83"/>
                    <a:pt x="791" y="83"/>
                  </a:cubicBezTo>
                  <a:cubicBezTo>
                    <a:pt x="791" y="89"/>
                    <a:pt x="791" y="94"/>
                    <a:pt x="791" y="100"/>
                  </a:cubicBezTo>
                  <a:cubicBezTo>
                    <a:pt x="796" y="101"/>
                    <a:pt x="800" y="101"/>
                    <a:pt x="804" y="101"/>
                  </a:cubicBezTo>
                  <a:cubicBezTo>
                    <a:pt x="809" y="122"/>
                    <a:pt x="799" y="144"/>
                    <a:pt x="812" y="163"/>
                  </a:cubicBezTo>
                  <a:cubicBezTo>
                    <a:pt x="813" y="163"/>
                    <a:pt x="814" y="163"/>
                    <a:pt x="814" y="163"/>
                  </a:cubicBezTo>
                  <a:cubicBezTo>
                    <a:pt x="818" y="158"/>
                    <a:pt x="823" y="153"/>
                    <a:pt x="824" y="147"/>
                  </a:cubicBezTo>
                  <a:cubicBezTo>
                    <a:pt x="827" y="135"/>
                    <a:pt x="827" y="123"/>
                    <a:pt x="828" y="110"/>
                  </a:cubicBezTo>
                  <a:cubicBezTo>
                    <a:pt x="834" y="110"/>
                    <a:pt x="842" y="110"/>
                    <a:pt x="849" y="110"/>
                  </a:cubicBezTo>
                  <a:cubicBezTo>
                    <a:pt x="851" y="90"/>
                    <a:pt x="853" y="71"/>
                    <a:pt x="855" y="52"/>
                  </a:cubicBezTo>
                  <a:cubicBezTo>
                    <a:pt x="855" y="50"/>
                    <a:pt x="854" y="47"/>
                    <a:pt x="853" y="47"/>
                  </a:cubicBezTo>
                  <a:cubicBezTo>
                    <a:pt x="846" y="42"/>
                    <a:pt x="848" y="33"/>
                    <a:pt x="850" y="31"/>
                  </a:cubicBezTo>
                  <a:cubicBezTo>
                    <a:pt x="856" y="26"/>
                    <a:pt x="854" y="21"/>
                    <a:pt x="854" y="16"/>
                  </a:cubicBezTo>
                  <a:cubicBezTo>
                    <a:pt x="855" y="11"/>
                    <a:pt x="854" y="6"/>
                    <a:pt x="854" y="0"/>
                  </a:cubicBezTo>
                  <a:cubicBezTo>
                    <a:pt x="859" y="0"/>
                    <a:pt x="863" y="0"/>
                    <a:pt x="869" y="0"/>
                  </a:cubicBezTo>
                  <a:cubicBezTo>
                    <a:pt x="869" y="6"/>
                    <a:pt x="868" y="12"/>
                    <a:pt x="869" y="18"/>
                  </a:cubicBezTo>
                  <a:cubicBezTo>
                    <a:pt x="869" y="22"/>
                    <a:pt x="868" y="27"/>
                    <a:pt x="872" y="31"/>
                  </a:cubicBezTo>
                  <a:cubicBezTo>
                    <a:pt x="875" y="33"/>
                    <a:pt x="877" y="42"/>
                    <a:pt x="870" y="46"/>
                  </a:cubicBezTo>
                  <a:cubicBezTo>
                    <a:pt x="868" y="46"/>
                    <a:pt x="867" y="49"/>
                    <a:pt x="867" y="51"/>
                  </a:cubicBezTo>
                  <a:cubicBezTo>
                    <a:pt x="867" y="60"/>
                    <a:pt x="867" y="70"/>
                    <a:pt x="867" y="81"/>
                  </a:cubicBezTo>
                  <a:cubicBezTo>
                    <a:pt x="873" y="82"/>
                    <a:pt x="879" y="83"/>
                    <a:pt x="885" y="85"/>
                  </a:cubicBezTo>
                  <a:cubicBezTo>
                    <a:pt x="889" y="86"/>
                    <a:pt x="892" y="89"/>
                    <a:pt x="896" y="91"/>
                  </a:cubicBezTo>
                  <a:cubicBezTo>
                    <a:pt x="899" y="92"/>
                    <a:pt x="902" y="91"/>
                    <a:pt x="905" y="91"/>
                  </a:cubicBezTo>
                  <a:cubicBezTo>
                    <a:pt x="907" y="91"/>
                    <a:pt x="909" y="89"/>
                    <a:pt x="912" y="88"/>
                  </a:cubicBezTo>
                  <a:cubicBezTo>
                    <a:pt x="912" y="109"/>
                    <a:pt x="912" y="130"/>
                    <a:pt x="912" y="151"/>
                  </a:cubicBezTo>
                  <a:cubicBezTo>
                    <a:pt x="919" y="148"/>
                    <a:pt x="924" y="146"/>
                    <a:pt x="930" y="143"/>
                  </a:cubicBezTo>
                  <a:cubicBezTo>
                    <a:pt x="930" y="141"/>
                    <a:pt x="930" y="139"/>
                    <a:pt x="931" y="135"/>
                  </a:cubicBezTo>
                  <a:cubicBezTo>
                    <a:pt x="945" y="135"/>
                    <a:pt x="961" y="135"/>
                    <a:pt x="976" y="135"/>
                  </a:cubicBezTo>
                  <a:cubicBezTo>
                    <a:pt x="976" y="138"/>
                    <a:pt x="976" y="141"/>
                    <a:pt x="977" y="146"/>
                  </a:cubicBezTo>
                  <a:cubicBezTo>
                    <a:pt x="983" y="143"/>
                    <a:pt x="992" y="152"/>
                    <a:pt x="996" y="140"/>
                  </a:cubicBezTo>
                  <a:cubicBezTo>
                    <a:pt x="996" y="139"/>
                    <a:pt x="999" y="139"/>
                    <a:pt x="1001" y="139"/>
                  </a:cubicBezTo>
                  <a:cubicBezTo>
                    <a:pt x="1003" y="139"/>
                    <a:pt x="1006" y="139"/>
                    <a:pt x="1009" y="139"/>
                  </a:cubicBezTo>
                  <a:cubicBezTo>
                    <a:pt x="1016" y="139"/>
                    <a:pt x="1023" y="140"/>
                    <a:pt x="1030" y="139"/>
                  </a:cubicBezTo>
                  <a:cubicBezTo>
                    <a:pt x="1037" y="138"/>
                    <a:pt x="1043" y="135"/>
                    <a:pt x="1049" y="134"/>
                  </a:cubicBezTo>
                  <a:cubicBezTo>
                    <a:pt x="1062" y="134"/>
                    <a:pt x="1065" y="137"/>
                    <a:pt x="1066" y="149"/>
                  </a:cubicBezTo>
                  <a:cubicBezTo>
                    <a:pt x="1066" y="152"/>
                    <a:pt x="1068" y="155"/>
                    <a:pt x="1070" y="157"/>
                  </a:cubicBezTo>
                  <a:cubicBezTo>
                    <a:pt x="1071" y="157"/>
                    <a:pt x="1072" y="157"/>
                    <a:pt x="1073" y="156"/>
                  </a:cubicBezTo>
                  <a:cubicBezTo>
                    <a:pt x="1073" y="170"/>
                    <a:pt x="1073" y="184"/>
                    <a:pt x="1073" y="198"/>
                  </a:cubicBezTo>
                  <a:cubicBezTo>
                    <a:pt x="1082" y="197"/>
                    <a:pt x="1090" y="196"/>
                    <a:pt x="1099" y="195"/>
                  </a:cubicBezTo>
                  <a:cubicBezTo>
                    <a:pt x="1099" y="152"/>
                    <a:pt x="1099" y="108"/>
                    <a:pt x="1099" y="63"/>
                  </a:cubicBezTo>
                  <a:cubicBezTo>
                    <a:pt x="1131" y="63"/>
                    <a:pt x="1162" y="63"/>
                    <a:pt x="1194" y="63"/>
                  </a:cubicBezTo>
                  <a:cubicBezTo>
                    <a:pt x="1194" y="77"/>
                    <a:pt x="1194" y="91"/>
                    <a:pt x="1194" y="106"/>
                  </a:cubicBezTo>
                  <a:cubicBezTo>
                    <a:pt x="1203" y="106"/>
                    <a:pt x="1211" y="106"/>
                    <a:pt x="1220" y="106"/>
                  </a:cubicBezTo>
                  <a:cubicBezTo>
                    <a:pt x="1220" y="126"/>
                    <a:pt x="1220" y="146"/>
                    <a:pt x="1220" y="167"/>
                  </a:cubicBezTo>
                  <a:cubicBezTo>
                    <a:pt x="1249" y="167"/>
                    <a:pt x="1277" y="167"/>
                    <a:pt x="1306" y="167"/>
                  </a:cubicBezTo>
                  <a:cubicBezTo>
                    <a:pt x="1306" y="176"/>
                    <a:pt x="1306" y="184"/>
                    <a:pt x="1306" y="192"/>
                  </a:cubicBezTo>
                  <a:cubicBezTo>
                    <a:pt x="1325" y="192"/>
                    <a:pt x="1343" y="192"/>
                    <a:pt x="1363" y="192"/>
                  </a:cubicBezTo>
                  <a:cubicBezTo>
                    <a:pt x="1363" y="202"/>
                    <a:pt x="1363" y="210"/>
                    <a:pt x="1363" y="219"/>
                  </a:cubicBezTo>
                  <a:cubicBezTo>
                    <a:pt x="1375" y="221"/>
                    <a:pt x="1386" y="222"/>
                    <a:pt x="1397" y="223"/>
                  </a:cubicBezTo>
                  <a:cubicBezTo>
                    <a:pt x="1400" y="227"/>
                    <a:pt x="1402" y="230"/>
                    <a:pt x="1404" y="233"/>
                  </a:cubicBezTo>
                  <a:cubicBezTo>
                    <a:pt x="1405" y="233"/>
                    <a:pt x="1406" y="232"/>
                    <a:pt x="1406" y="232"/>
                  </a:cubicBezTo>
                  <a:cubicBezTo>
                    <a:pt x="1406" y="239"/>
                    <a:pt x="1406" y="246"/>
                    <a:pt x="1406" y="252"/>
                  </a:cubicBezTo>
                  <a:cubicBezTo>
                    <a:pt x="1415" y="254"/>
                    <a:pt x="1423" y="257"/>
                    <a:pt x="1432" y="259"/>
                  </a:cubicBezTo>
                  <a:cubicBezTo>
                    <a:pt x="1432" y="264"/>
                    <a:pt x="1433" y="269"/>
                    <a:pt x="1433" y="275"/>
                  </a:cubicBezTo>
                  <a:cubicBezTo>
                    <a:pt x="1449" y="275"/>
                    <a:pt x="1464" y="275"/>
                    <a:pt x="1481" y="275"/>
                  </a:cubicBezTo>
                  <a:cubicBezTo>
                    <a:pt x="1481" y="259"/>
                    <a:pt x="1481" y="243"/>
                    <a:pt x="1481" y="227"/>
                  </a:cubicBezTo>
                  <a:cubicBezTo>
                    <a:pt x="1485" y="226"/>
                    <a:pt x="1488" y="226"/>
                    <a:pt x="1491" y="226"/>
                  </a:cubicBezTo>
                  <a:cubicBezTo>
                    <a:pt x="1491" y="221"/>
                    <a:pt x="1491" y="216"/>
                    <a:pt x="1491" y="211"/>
                  </a:cubicBezTo>
                  <a:cubicBezTo>
                    <a:pt x="1507" y="211"/>
                    <a:pt x="1523" y="211"/>
                    <a:pt x="1538" y="211"/>
                  </a:cubicBezTo>
                  <a:cubicBezTo>
                    <a:pt x="1539" y="214"/>
                    <a:pt x="1539" y="217"/>
                    <a:pt x="1540" y="219"/>
                  </a:cubicBezTo>
                  <a:cubicBezTo>
                    <a:pt x="1555" y="223"/>
                    <a:pt x="1561" y="220"/>
                    <a:pt x="1563" y="207"/>
                  </a:cubicBezTo>
                  <a:cubicBezTo>
                    <a:pt x="1573" y="207"/>
                    <a:pt x="1584" y="207"/>
                    <a:pt x="1594" y="207"/>
                  </a:cubicBezTo>
                  <a:cubicBezTo>
                    <a:pt x="1595" y="210"/>
                    <a:pt x="1595" y="214"/>
                    <a:pt x="1596" y="218"/>
                  </a:cubicBezTo>
                  <a:cubicBezTo>
                    <a:pt x="1608" y="220"/>
                    <a:pt x="1619" y="229"/>
                    <a:pt x="1634" y="224"/>
                  </a:cubicBezTo>
                  <a:cubicBezTo>
                    <a:pt x="1634" y="231"/>
                    <a:pt x="1634" y="236"/>
                    <a:pt x="1634" y="241"/>
                  </a:cubicBezTo>
                  <a:cubicBezTo>
                    <a:pt x="1633" y="247"/>
                    <a:pt x="1636" y="249"/>
                    <a:pt x="1641" y="248"/>
                  </a:cubicBezTo>
                  <a:cubicBezTo>
                    <a:pt x="1645" y="248"/>
                    <a:pt x="1649" y="248"/>
                    <a:pt x="1653" y="248"/>
                  </a:cubicBezTo>
                  <a:cubicBezTo>
                    <a:pt x="1659" y="248"/>
                    <a:pt x="1664" y="248"/>
                    <a:pt x="1663" y="257"/>
                  </a:cubicBezTo>
                  <a:cubicBezTo>
                    <a:pt x="1673" y="257"/>
                    <a:pt x="1682" y="257"/>
                    <a:pt x="1692" y="257"/>
                  </a:cubicBezTo>
                  <a:cubicBezTo>
                    <a:pt x="1692" y="272"/>
                    <a:pt x="1692" y="286"/>
                    <a:pt x="1692" y="301"/>
                  </a:cubicBezTo>
                  <a:cubicBezTo>
                    <a:pt x="1701" y="301"/>
                    <a:pt x="1708" y="301"/>
                    <a:pt x="1717" y="301"/>
                  </a:cubicBezTo>
                  <a:cubicBezTo>
                    <a:pt x="1717" y="318"/>
                    <a:pt x="1717" y="334"/>
                    <a:pt x="1717" y="350"/>
                  </a:cubicBezTo>
                  <a:cubicBezTo>
                    <a:pt x="1719" y="351"/>
                    <a:pt x="1720" y="351"/>
                    <a:pt x="1721" y="351"/>
                  </a:cubicBezTo>
                  <a:cubicBezTo>
                    <a:pt x="1739" y="352"/>
                    <a:pt x="1758" y="350"/>
                    <a:pt x="1775" y="355"/>
                  </a:cubicBezTo>
                  <a:cubicBezTo>
                    <a:pt x="1793" y="359"/>
                    <a:pt x="1811" y="355"/>
                    <a:pt x="1829" y="359"/>
                  </a:cubicBezTo>
                  <a:cubicBezTo>
                    <a:pt x="1829" y="369"/>
                    <a:pt x="1829" y="378"/>
                    <a:pt x="1829" y="389"/>
                  </a:cubicBezTo>
                  <a:cubicBezTo>
                    <a:pt x="1826" y="389"/>
                    <a:pt x="1823" y="389"/>
                    <a:pt x="1820" y="389"/>
                  </a:cubicBezTo>
                  <a:cubicBezTo>
                    <a:pt x="1216" y="389"/>
                    <a:pt x="613" y="389"/>
                    <a:pt x="9" y="389"/>
                  </a:cubicBezTo>
                  <a:cubicBezTo>
                    <a:pt x="6" y="389"/>
                    <a:pt x="3" y="388"/>
                    <a:pt x="0" y="388"/>
                  </a:cubicBezTo>
                  <a:cubicBezTo>
                    <a:pt x="37" y="351"/>
                    <a:pt x="74" y="315"/>
                    <a:pt x="111" y="278"/>
                  </a:cubicBezTo>
                  <a:cubicBezTo>
                    <a:pt x="127" y="262"/>
                    <a:pt x="142" y="246"/>
                    <a:pt x="158" y="230"/>
                  </a:cubicBezTo>
                  <a:cubicBezTo>
                    <a:pt x="162" y="229"/>
                    <a:pt x="167" y="228"/>
                    <a:pt x="172" y="226"/>
                  </a:cubicBezTo>
                  <a:cubicBezTo>
                    <a:pt x="182" y="222"/>
                    <a:pt x="184" y="213"/>
                    <a:pt x="185" y="204"/>
                  </a:cubicBezTo>
                  <a:cubicBezTo>
                    <a:pt x="214" y="174"/>
                    <a:pt x="244" y="145"/>
                    <a:pt x="273" y="1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21" name="Freeform 10"/>
            <p:cNvSpPr>
              <a:spLocks/>
            </p:cNvSpPr>
            <p:nvPr/>
          </p:nvSpPr>
          <p:spPr bwMode="auto">
            <a:xfrm>
              <a:off x="1308099" y="5154662"/>
              <a:ext cx="1254125" cy="752475"/>
            </a:xfrm>
            <a:custGeom>
              <a:avLst/>
              <a:gdLst>
                <a:gd name="T0" fmla="*/ 334 w 334"/>
                <a:gd name="T1" fmla="*/ 40 h 199"/>
                <a:gd name="T2" fmla="*/ 287 w 334"/>
                <a:gd name="T3" fmla="*/ 88 h 199"/>
                <a:gd name="T4" fmla="*/ 176 w 334"/>
                <a:gd name="T5" fmla="*/ 198 h 199"/>
                <a:gd name="T6" fmla="*/ 170 w 334"/>
                <a:gd name="T7" fmla="*/ 199 h 199"/>
                <a:gd name="T8" fmla="*/ 5 w 334"/>
                <a:gd name="T9" fmla="*/ 199 h 199"/>
                <a:gd name="T10" fmla="*/ 0 w 334"/>
                <a:gd name="T11" fmla="*/ 199 h 199"/>
                <a:gd name="T12" fmla="*/ 0 w 334"/>
                <a:gd name="T13" fmla="*/ 133 h 199"/>
                <a:gd name="T14" fmla="*/ 13 w 334"/>
                <a:gd name="T15" fmla="*/ 132 h 199"/>
                <a:gd name="T16" fmla="*/ 13 w 334"/>
                <a:gd name="T17" fmla="*/ 4 h 199"/>
                <a:gd name="T18" fmla="*/ 47 w 334"/>
                <a:gd name="T19" fmla="*/ 4 h 199"/>
                <a:gd name="T20" fmla="*/ 56 w 334"/>
                <a:gd name="T21" fmla="*/ 1 h 199"/>
                <a:gd name="T22" fmla="*/ 80 w 334"/>
                <a:gd name="T23" fmla="*/ 1 h 199"/>
                <a:gd name="T24" fmla="*/ 87 w 334"/>
                <a:gd name="T25" fmla="*/ 4 h 199"/>
                <a:gd name="T26" fmla="*/ 160 w 334"/>
                <a:gd name="T27" fmla="*/ 7 h 199"/>
                <a:gd name="T28" fmla="*/ 163 w 334"/>
                <a:gd name="T29" fmla="*/ 8 h 199"/>
                <a:gd name="T30" fmla="*/ 164 w 334"/>
                <a:gd name="T31" fmla="*/ 20 h 199"/>
                <a:gd name="T32" fmla="*/ 193 w 334"/>
                <a:gd name="T33" fmla="*/ 20 h 199"/>
                <a:gd name="T34" fmla="*/ 204 w 334"/>
                <a:gd name="T35" fmla="*/ 30 h 199"/>
                <a:gd name="T36" fmla="*/ 222 w 334"/>
                <a:gd name="T37" fmla="*/ 30 h 199"/>
                <a:gd name="T38" fmla="*/ 222 w 334"/>
                <a:gd name="T39" fmla="*/ 57 h 199"/>
                <a:gd name="T40" fmla="*/ 242 w 334"/>
                <a:gd name="T41" fmla="*/ 52 h 199"/>
                <a:gd name="T42" fmla="*/ 257 w 334"/>
                <a:gd name="T43" fmla="*/ 41 h 199"/>
                <a:gd name="T44" fmla="*/ 276 w 334"/>
                <a:gd name="T45" fmla="*/ 36 h 199"/>
                <a:gd name="T46" fmla="*/ 278 w 334"/>
                <a:gd name="T47" fmla="*/ 29 h 199"/>
                <a:gd name="T48" fmla="*/ 301 w 334"/>
                <a:gd name="T49" fmla="*/ 29 h 199"/>
                <a:gd name="T50" fmla="*/ 302 w 334"/>
                <a:gd name="T51" fmla="*/ 38 h 199"/>
                <a:gd name="T52" fmla="*/ 334 w 334"/>
                <a:gd name="T53" fmla="*/ 40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34" h="199">
                  <a:moveTo>
                    <a:pt x="334" y="40"/>
                  </a:moveTo>
                  <a:cubicBezTo>
                    <a:pt x="318" y="56"/>
                    <a:pt x="303" y="72"/>
                    <a:pt x="287" y="88"/>
                  </a:cubicBezTo>
                  <a:cubicBezTo>
                    <a:pt x="250" y="125"/>
                    <a:pt x="213" y="161"/>
                    <a:pt x="176" y="198"/>
                  </a:cubicBezTo>
                  <a:cubicBezTo>
                    <a:pt x="174" y="198"/>
                    <a:pt x="172" y="199"/>
                    <a:pt x="170" y="199"/>
                  </a:cubicBezTo>
                  <a:cubicBezTo>
                    <a:pt x="115" y="199"/>
                    <a:pt x="60" y="199"/>
                    <a:pt x="5" y="199"/>
                  </a:cubicBezTo>
                  <a:cubicBezTo>
                    <a:pt x="3" y="199"/>
                    <a:pt x="2" y="199"/>
                    <a:pt x="0" y="199"/>
                  </a:cubicBezTo>
                  <a:cubicBezTo>
                    <a:pt x="0" y="177"/>
                    <a:pt x="0" y="155"/>
                    <a:pt x="0" y="133"/>
                  </a:cubicBezTo>
                  <a:cubicBezTo>
                    <a:pt x="4" y="132"/>
                    <a:pt x="8" y="132"/>
                    <a:pt x="13" y="132"/>
                  </a:cubicBezTo>
                  <a:cubicBezTo>
                    <a:pt x="13" y="90"/>
                    <a:pt x="13" y="48"/>
                    <a:pt x="13" y="4"/>
                  </a:cubicBezTo>
                  <a:cubicBezTo>
                    <a:pt x="25" y="4"/>
                    <a:pt x="36" y="5"/>
                    <a:pt x="47" y="4"/>
                  </a:cubicBezTo>
                  <a:cubicBezTo>
                    <a:pt x="50" y="4"/>
                    <a:pt x="53" y="1"/>
                    <a:pt x="56" y="1"/>
                  </a:cubicBezTo>
                  <a:cubicBezTo>
                    <a:pt x="64" y="0"/>
                    <a:pt x="72" y="0"/>
                    <a:pt x="80" y="1"/>
                  </a:cubicBezTo>
                  <a:cubicBezTo>
                    <a:pt x="82" y="1"/>
                    <a:pt x="85" y="4"/>
                    <a:pt x="87" y="4"/>
                  </a:cubicBezTo>
                  <a:cubicBezTo>
                    <a:pt x="112" y="5"/>
                    <a:pt x="136" y="6"/>
                    <a:pt x="160" y="7"/>
                  </a:cubicBezTo>
                  <a:cubicBezTo>
                    <a:pt x="161" y="7"/>
                    <a:pt x="162" y="8"/>
                    <a:pt x="163" y="8"/>
                  </a:cubicBezTo>
                  <a:cubicBezTo>
                    <a:pt x="164" y="12"/>
                    <a:pt x="164" y="15"/>
                    <a:pt x="164" y="20"/>
                  </a:cubicBezTo>
                  <a:cubicBezTo>
                    <a:pt x="173" y="20"/>
                    <a:pt x="183" y="20"/>
                    <a:pt x="193" y="20"/>
                  </a:cubicBezTo>
                  <a:cubicBezTo>
                    <a:pt x="192" y="30"/>
                    <a:pt x="197" y="31"/>
                    <a:pt x="204" y="30"/>
                  </a:cubicBezTo>
                  <a:cubicBezTo>
                    <a:pt x="210" y="30"/>
                    <a:pt x="215" y="30"/>
                    <a:pt x="222" y="30"/>
                  </a:cubicBezTo>
                  <a:cubicBezTo>
                    <a:pt x="222" y="40"/>
                    <a:pt x="222" y="48"/>
                    <a:pt x="222" y="57"/>
                  </a:cubicBezTo>
                  <a:cubicBezTo>
                    <a:pt x="230" y="59"/>
                    <a:pt x="236" y="59"/>
                    <a:pt x="242" y="52"/>
                  </a:cubicBezTo>
                  <a:cubicBezTo>
                    <a:pt x="246" y="48"/>
                    <a:pt x="251" y="46"/>
                    <a:pt x="257" y="41"/>
                  </a:cubicBezTo>
                  <a:cubicBezTo>
                    <a:pt x="259" y="32"/>
                    <a:pt x="270" y="41"/>
                    <a:pt x="276" y="36"/>
                  </a:cubicBezTo>
                  <a:cubicBezTo>
                    <a:pt x="277" y="35"/>
                    <a:pt x="277" y="32"/>
                    <a:pt x="278" y="29"/>
                  </a:cubicBezTo>
                  <a:cubicBezTo>
                    <a:pt x="285" y="29"/>
                    <a:pt x="293" y="29"/>
                    <a:pt x="301" y="29"/>
                  </a:cubicBezTo>
                  <a:cubicBezTo>
                    <a:pt x="301" y="31"/>
                    <a:pt x="302" y="34"/>
                    <a:pt x="302" y="38"/>
                  </a:cubicBezTo>
                  <a:cubicBezTo>
                    <a:pt x="313" y="39"/>
                    <a:pt x="323" y="39"/>
                    <a:pt x="33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22" name="Freeform 11"/>
            <p:cNvSpPr>
              <a:spLocks/>
            </p:cNvSpPr>
            <p:nvPr/>
          </p:nvSpPr>
          <p:spPr bwMode="auto">
            <a:xfrm>
              <a:off x="2655887" y="4814937"/>
              <a:ext cx="338138" cy="393700"/>
            </a:xfrm>
            <a:custGeom>
              <a:avLst/>
              <a:gdLst>
                <a:gd name="T0" fmla="*/ 90 w 90"/>
                <a:gd name="T1" fmla="*/ 16 h 104"/>
                <a:gd name="T2" fmla="*/ 2 w 90"/>
                <a:gd name="T3" fmla="*/ 104 h 104"/>
                <a:gd name="T4" fmla="*/ 1 w 90"/>
                <a:gd name="T5" fmla="*/ 94 h 104"/>
                <a:gd name="T6" fmla="*/ 0 w 90"/>
                <a:gd name="T7" fmla="*/ 42 h 104"/>
                <a:gd name="T8" fmla="*/ 54 w 90"/>
                <a:gd name="T9" fmla="*/ 37 h 104"/>
                <a:gd name="T10" fmla="*/ 55 w 90"/>
                <a:gd name="T11" fmla="*/ 33 h 104"/>
                <a:gd name="T12" fmla="*/ 64 w 90"/>
                <a:gd name="T13" fmla="*/ 13 h 104"/>
                <a:gd name="T14" fmla="*/ 69 w 90"/>
                <a:gd name="T15" fmla="*/ 6 h 104"/>
                <a:gd name="T16" fmla="*/ 78 w 90"/>
                <a:gd name="T17" fmla="*/ 0 h 104"/>
                <a:gd name="T18" fmla="*/ 85 w 90"/>
                <a:gd name="T19" fmla="*/ 6 h 104"/>
                <a:gd name="T20" fmla="*/ 90 w 90"/>
                <a:gd name="T21" fmla="*/ 16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0" h="104">
                  <a:moveTo>
                    <a:pt x="90" y="16"/>
                  </a:moveTo>
                  <a:cubicBezTo>
                    <a:pt x="61" y="45"/>
                    <a:pt x="31" y="74"/>
                    <a:pt x="2" y="104"/>
                  </a:cubicBezTo>
                  <a:cubicBezTo>
                    <a:pt x="2" y="100"/>
                    <a:pt x="1" y="97"/>
                    <a:pt x="1" y="94"/>
                  </a:cubicBezTo>
                  <a:cubicBezTo>
                    <a:pt x="0" y="77"/>
                    <a:pt x="0" y="61"/>
                    <a:pt x="0" y="42"/>
                  </a:cubicBezTo>
                  <a:cubicBezTo>
                    <a:pt x="19" y="40"/>
                    <a:pt x="36" y="39"/>
                    <a:pt x="54" y="37"/>
                  </a:cubicBezTo>
                  <a:cubicBezTo>
                    <a:pt x="54" y="36"/>
                    <a:pt x="55" y="34"/>
                    <a:pt x="55" y="33"/>
                  </a:cubicBezTo>
                  <a:cubicBezTo>
                    <a:pt x="53" y="24"/>
                    <a:pt x="56" y="18"/>
                    <a:pt x="64" y="13"/>
                  </a:cubicBezTo>
                  <a:cubicBezTo>
                    <a:pt x="67" y="12"/>
                    <a:pt x="67" y="8"/>
                    <a:pt x="69" y="6"/>
                  </a:cubicBezTo>
                  <a:cubicBezTo>
                    <a:pt x="72" y="4"/>
                    <a:pt x="75" y="0"/>
                    <a:pt x="78" y="0"/>
                  </a:cubicBezTo>
                  <a:cubicBezTo>
                    <a:pt x="80" y="0"/>
                    <a:pt x="83" y="3"/>
                    <a:pt x="85" y="6"/>
                  </a:cubicBezTo>
                  <a:cubicBezTo>
                    <a:pt x="87" y="9"/>
                    <a:pt x="88" y="12"/>
                    <a:pt x="90"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grpSp>
      <p:sp>
        <p:nvSpPr>
          <p:cNvPr id="26" name="AutoShape 13"/>
          <p:cNvSpPr>
            <a:spLocks noChangeAspect="1" noChangeArrowheads="1" noTextEdit="1"/>
          </p:cNvSpPr>
          <p:nvPr/>
        </p:nvSpPr>
        <p:spPr bwMode="auto">
          <a:xfrm>
            <a:off x="387350" y="2095500"/>
            <a:ext cx="83693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27" name="Freeform 15"/>
          <p:cNvSpPr>
            <a:spLocks/>
          </p:cNvSpPr>
          <p:nvPr/>
        </p:nvSpPr>
        <p:spPr bwMode="auto">
          <a:xfrm>
            <a:off x="3082925" y="2479675"/>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101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28" name="Freeform 16"/>
          <p:cNvSpPr>
            <a:spLocks/>
          </p:cNvSpPr>
          <p:nvPr/>
        </p:nvSpPr>
        <p:spPr bwMode="auto">
          <a:xfrm>
            <a:off x="457200" y="1042824"/>
            <a:ext cx="2559256" cy="789721"/>
          </a:xfrm>
          <a:custGeom>
            <a:avLst/>
            <a:gdLst>
              <a:gd name="T0" fmla="*/ 1384 w 2231"/>
              <a:gd name="T1" fmla="*/ 85 h 707"/>
              <a:gd name="T2" fmla="*/ 1394 w 2231"/>
              <a:gd name="T3" fmla="*/ 131 h 707"/>
              <a:gd name="T4" fmla="*/ 1392 w 2231"/>
              <a:gd name="T5" fmla="*/ 366 h 707"/>
              <a:gd name="T6" fmla="*/ 1431 w 2231"/>
              <a:gd name="T7" fmla="*/ 366 h 707"/>
              <a:gd name="T8" fmla="*/ 1449 w 2231"/>
              <a:gd name="T9" fmla="*/ 357 h 707"/>
              <a:gd name="T10" fmla="*/ 1488 w 2231"/>
              <a:gd name="T11" fmla="*/ 355 h 707"/>
              <a:gd name="T12" fmla="*/ 1534 w 2231"/>
              <a:gd name="T13" fmla="*/ 399 h 707"/>
              <a:gd name="T14" fmla="*/ 1635 w 2231"/>
              <a:gd name="T15" fmla="*/ 399 h 707"/>
              <a:gd name="T16" fmla="*/ 1741 w 2231"/>
              <a:gd name="T17" fmla="*/ 411 h 707"/>
              <a:gd name="T18" fmla="*/ 1844 w 2231"/>
              <a:gd name="T19" fmla="*/ 322 h 707"/>
              <a:gd name="T20" fmla="*/ 1886 w 2231"/>
              <a:gd name="T21" fmla="*/ 398 h 707"/>
              <a:gd name="T22" fmla="*/ 1912 w 2231"/>
              <a:gd name="T23" fmla="*/ 392 h 707"/>
              <a:gd name="T24" fmla="*/ 1997 w 2231"/>
              <a:gd name="T25" fmla="*/ 411 h 707"/>
              <a:gd name="T26" fmla="*/ 2231 w 2231"/>
              <a:gd name="T27" fmla="*/ 534 h 707"/>
              <a:gd name="T28" fmla="*/ 0 w 2231"/>
              <a:gd name="T29" fmla="*/ 510 h 707"/>
              <a:gd name="T30" fmla="*/ 28 w 2231"/>
              <a:gd name="T31" fmla="*/ 505 h 707"/>
              <a:gd name="T32" fmla="*/ 40 w 2231"/>
              <a:gd name="T33" fmla="*/ 486 h 707"/>
              <a:gd name="T34" fmla="*/ 49 w 2231"/>
              <a:gd name="T35" fmla="*/ 512 h 707"/>
              <a:gd name="T36" fmla="*/ 91 w 2231"/>
              <a:gd name="T37" fmla="*/ 514 h 707"/>
              <a:gd name="T38" fmla="*/ 112 w 2231"/>
              <a:gd name="T39" fmla="*/ 514 h 707"/>
              <a:gd name="T40" fmla="*/ 141 w 2231"/>
              <a:gd name="T41" fmla="*/ 484 h 707"/>
              <a:gd name="T42" fmla="*/ 150 w 2231"/>
              <a:gd name="T43" fmla="*/ 481 h 707"/>
              <a:gd name="T44" fmla="*/ 183 w 2231"/>
              <a:gd name="T45" fmla="*/ 496 h 707"/>
              <a:gd name="T46" fmla="*/ 223 w 2231"/>
              <a:gd name="T47" fmla="*/ 517 h 707"/>
              <a:gd name="T48" fmla="*/ 237 w 2231"/>
              <a:gd name="T49" fmla="*/ 512 h 707"/>
              <a:gd name="T50" fmla="*/ 263 w 2231"/>
              <a:gd name="T51" fmla="*/ 470 h 707"/>
              <a:gd name="T52" fmla="*/ 293 w 2231"/>
              <a:gd name="T53" fmla="*/ 503 h 707"/>
              <a:gd name="T54" fmla="*/ 352 w 2231"/>
              <a:gd name="T55" fmla="*/ 477 h 707"/>
              <a:gd name="T56" fmla="*/ 378 w 2231"/>
              <a:gd name="T57" fmla="*/ 481 h 707"/>
              <a:gd name="T58" fmla="*/ 399 w 2231"/>
              <a:gd name="T59" fmla="*/ 465 h 707"/>
              <a:gd name="T60" fmla="*/ 427 w 2231"/>
              <a:gd name="T61" fmla="*/ 402 h 707"/>
              <a:gd name="T62" fmla="*/ 463 w 2231"/>
              <a:gd name="T63" fmla="*/ 432 h 707"/>
              <a:gd name="T64" fmla="*/ 517 w 2231"/>
              <a:gd name="T65" fmla="*/ 458 h 707"/>
              <a:gd name="T66" fmla="*/ 557 w 2231"/>
              <a:gd name="T67" fmla="*/ 404 h 707"/>
              <a:gd name="T68" fmla="*/ 641 w 2231"/>
              <a:gd name="T69" fmla="*/ 390 h 707"/>
              <a:gd name="T70" fmla="*/ 712 w 2231"/>
              <a:gd name="T71" fmla="*/ 322 h 707"/>
              <a:gd name="T72" fmla="*/ 778 w 2231"/>
              <a:gd name="T73" fmla="*/ 87 h 707"/>
              <a:gd name="T74" fmla="*/ 860 w 2231"/>
              <a:gd name="T75" fmla="*/ 371 h 707"/>
              <a:gd name="T76" fmla="*/ 869 w 2231"/>
              <a:gd name="T77" fmla="*/ 385 h 707"/>
              <a:gd name="T78" fmla="*/ 921 w 2231"/>
              <a:gd name="T79" fmla="*/ 376 h 707"/>
              <a:gd name="T80" fmla="*/ 940 w 2231"/>
              <a:gd name="T81" fmla="*/ 378 h 707"/>
              <a:gd name="T82" fmla="*/ 1001 w 2231"/>
              <a:gd name="T83" fmla="*/ 399 h 707"/>
              <a:gd name="T84" fmla="*/ 1036 w 2231"/>
              <a:gd name="T85" fmla="*/ 437 h 707"/>
              <a:gd name="T86" fmla="*/ 1067 w 2231"/>
              <a:gd name="T87" fmla="*/ 425 h 707"/>
              <a:gd name="T88" fmla="*/ 1090 w 2231"/>
              <a:gd name="T89" fmla="*/ 413 h 707"/>
              <a:gd name="T90" fmla="*/ 1116 w 2231"/>
              <a:gd name="T91" fmla="*/ 391 h 707"/>
              <a:gd name="T92" fmla="*/ 1149 w 2231"/>
              <a:gd name="T93" fmla="*/ 394 h 707"/>
              <a:gd name="T94" fmla="*/ 1190 w 2231"/>
              <a:gd name="T95" fmla="*/ 434 h 707"/>
              <a:gd name="T96" fmla="*/ 1218 w 2231"/>
              <a:gd name="T97" fmla="*/ 407 h 707"/>
              <a:gd name="T98" fmla="*/ 1264 w 2231"/>
              <a:gd name="T99" fmla="*/ 400 h 707"/>
              <a:gd name="T100" fmla="*/ 1277 w 2231"/>
              <a:gd name="T101" fmla="*/ 393 h 707"/>
              <a:gd name="T102" fmla="*/ 1311 w 2231"/>
              <a:gd name="T103" fmla="*/ 393 h 707"/>
              <a:gd name="T104" fmla="*/ 1325 w 2231"/>
              <a:gd name="T105" fmla="*/ 354 h 707"/>
              <a:gd name="T106" fmla="*/ 1351 w 2231"/>
              <a:gd name="T107" fmla="*/ 190 h 707"/>
              <a:gd name="T108" fmla="*/ 1344 w 2231"/>
              <a:gd name="T109" fmla="*/ 89 h 707"/>
              <a:gd name="T110" fmla="*/ 1368 w 2231"/>
              <a:gd name="T111" fmla="*/ 72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31" h="707">
                <a:moveTo>
                  <a:pt x="1375" y="72"/>
                </a:moveTo>
                <a:cubicBezTo>
                  <a:pt x="1391" y="72"/>
                  <a:pt x="1391" y="72"/>
                  <a:pt x="1391" y="72"/>
                </a:cubicBezTo>
                <a:cubicBezTo>
                  <a:pt x="1391" y="79"/>
                  <a:pt x="1391" y="79"/>
                  <a:pt x="1391" y="79"/>
                </a:cubicBezTo>
                <a:cubicBezTo>
                  <a:pt x="1384" y="79"/>
                  <a:pt x="1384" y="79"/>
                  <a:pt x="1384" y="79"/>
                </a:cubicBezTo>
                <a:cubicBezTo>
                  <a:pt x="1384" y="85"/>
                  <a:pt x="1384" y="85"/>
                  <a:pt x="1384" y="85"/>
                </a:cubicBezTo>
                <a:cubicBezTo>
                  <a:pt x="1390" y="86"/>
                  <a:pt x="1394" y="87"/>
                  <a:pt x="1401" y="89"/>
                </a:cubicBezTo>
                <a:cubicBezTo>
                  <a:pt x="1401" y="124"/>
                  <a:pt x="1401" y="124"/>
                  <a:pt x="1401" y="124"/>
                </a:cubicBezTo>
                <a:cubicBezTo>
                  <a:pt x="1384" y="124"/>
                  <a:pt x="1384" y="124"/>
                  <a:pt x="1384" y="124"/>
                </a:cubicBezTo>
                <a:cubicBezTo>
                  <a:pt x="1384" y="130"/>
                  <a:pt x="1384" y="130"/>
                  <a:pt x="1384" y="130"/>
                </a:cubicBezTo>
                <a:cubicBezTo>
                  <a:pt x="1390" y="130"/>
                  <a:pt x="1394" y="131"/>
                  <a:pt x="1394" y="131"/>
                </a:cubicBezTo>
                <a:cubicBezTo>
                  <a:pt x="1394" y="190"/>
                  <a:pt x="1394" y="190"/>
                  <a:pt x="1394" y="190"/>
                </a:cubicBezTo>
                <a:cubicBezTo>
                  <a:pt x="1389" y="190"/>
                  <a:pt x="1389" y="190"/>
                  <a:pt x="1389" y="190"/>
                </a:cubicBezTo>
                <a:cubicBezTo>
                  <a:pt x="1389" y="344"/>
                  <a:pt x="1389" y="344"/>
                  <a:pt x="1389" y="344"/>
                </a:cubicBezTo>
                <a:cubicBezTo>
                  <a:pt x="1392" y="347"/>
                  <a:pt x="1392" y="347"/>
                  <a:pt x="1392" y="347"/>
                </a:cubicBezTo>
                <a:cubicBezTo>
                  <a:pt x="1392" y="366"/>
                  <a:pt x="1392" y="366"/>
                  <a:pt x="1392" y="366"/>
                </a:cubicBezTo>
                <a:cubicBezTo>
                  <a:pt x="1414" y="366"/>
                  <a:pt x="1414" y="366"/>
                  <a:pt x="1414" y="366"/>
                </a:cubicBezTo>
                <a:cubicBezTo>
                  <a:pt x="1414" y="371"/>
                  <a:pt x="1414" y="371"/>
                  <a:pt x="1414" y="371"/>
                </a:cubicBezTo>
                <a:cubicBezTo>
                  <a:pt x="1420" y="371"/>
                  <a:pt x="1420" y="371"/>
                  <a:pt x="1420" y="371"/>
                </a:cubicBezTo>
                <a:cubicBezTo>
                  <a:pt x="1420" y="366"/>
                  <a:pt x="1420" y="366"/>
                  <a:pt x="1420" y="366"/>
                </a:cubicBezTo>
                <a:cubicBezTo>
                  <a:pt x="1431" y="366"/>
                  <a:pt x="1431" y="366"/>
                  <a:pt x="1431" y="366"/>
                </a:cubicBezTo>
                <a:cubicBezTo>
                  <a:pt x="1431" y="357"/>
                  <a:pt x="1431" y="357"/>
                  <a:pt x="1431" y="357"/>
                </a:cubicBezTo>
                <a:cubicBezTo>
                  <a:pt x="1445" y="357"/>
                  <a:pt x="1445" y="357"/>
                  <a:pt x="1445" y="357"/>
                </a:cubicBezTo>
                <a:cubicBezTo>
                  <a:pt x="1445" y="359"/>
                  <a:pt x="1445" y="359"/>
                  <a:pt x="1445" y="359"/>
                </a:cubicBezTo>
                <a:cubicBezTo>
                  <a:pt x="1449" y="359"/>
                  <a:pt x="1449" y="359"/>
                  <a:pt x="1449" y="359"/>
                </a:cubicBezTo>
                <a:cubicBezTo>
                  <a:pt x="1449" y="357"/>
                  <a:pt x="1449" y="357"/>
                  <a:pt x="1449" y="357"/>
                </a:cubicBezTo>
                <a:cubicBezTo>
                  <a:pt x="1463" y="357"/>
                  <a:pt x="1463" y="357"/>
                  <a:pt x="1463" y="357"/>
                </a:cubicBezTo>
                <a:cubicBezTo>
                  <a:pt x="1463" y="350"/>
                  <a:pt x="1463" y="350"/>
                  <a:pt x="1463" y="350"/>
                </a:cubicBezTo>
                <a:cubicBezTo>
                  <a:pt x="1476" y="350"/>
                  <a:pt x="1476" y="350"/>
                  <a:pt x="1476" y="350"/>
                </a:cubicBezTo>
                <a:cubicBezTo>
                  <a:pt x="1483" y="355"/>
                  <a:pt x="1483" y="355"/>
                  <a:pt x="1483" y="355"/>
                </a:cubicBezTo>
                <a:cubicBezTo>
                  <a:pt x="1488" y="355"/>
                  <a:pt x="1488" y="355"/>
                  <a:pt x="1488" y="355"/>
                </a:cubicBezTo>
                <a:cubicBezTo>
                  <a:pt x="1488" y="348"/>
                  <a:pt x="1488" y="348"/>
                  <a:pt x="1488" y="348"/>
                </a:cubicBezTo>
                <a:cubicBezTo>
                  <a:pt x="1515" y="348"/>
                  <a:pt x="1515" y="348"/>
                  <a:pt x="1515" y="348"/>
                </a:cubicBezTo>
                <a:cubicBezTo>
                  <a:pt x="1515" y="378"/>
                  <a:pt x="1515" y="378"/>
                  <a:pt x="1515" y="378"/>
                </a:cubicBezTo>
                <a:cubicBezTo>
                  <a:pt x="1534" y="378"/>
                  <a:pt x="1534" y="378"/>
                  <a:pt x="1534" y="378"/>
                </a:cubicBezTo>
                <a:cubicBezTo>
                  <a:pt x="1534" y="399"/>
                  <a:pt x="1534" y="399"/>
                  <a:pt x="1534" y="399"/>
                </a:cubicBezTo>
                <a:cubicBezTo>
                  <a:pt x="1567" y="399"/>
                  <a:pt x="1567" y="399"/>
                  <a:pt x="1567" y="399"/>
                </a:cubicBezTo>
                <a:cubicBezTo>
                  <a:pt x="1607" y="406"/>
                  <a:pt x="1607" y="406"/>
                  <a:pt x="1607" y="406"/>
                </a:cubicBezTo>
                <a:cubicBezTo>
                  <a:pt x="1625" y="406"/>
                  <a:pt x="1625" y="406"/>
                  <a:pt x="1625" y="406"/>
                </a:cubicBezTo>
                <a:cubicBezTo>
                  <a:pt x="1625" y="399"/>
                  <a:pt x="1625" y="399"/>
                  <a:pt x="1625" y="399"/>
                </a:cubicBezTo>
                <a:cubicBezTo>
                  <a:pt x="1635" y="399"/>
                  <a:pt x="1635" y="399"/>
                  <a:pt x="1635" y="399"/>
                </a:cubicBezTo>
                <a:cubicBezTo>
                  <a:pt x="1635" y="404"/>
                  <a:pt x="1635" y="404"/>
                  <a:pt x="1635" y="404"/>
                </a:cubicBezTo>
                <a:cubicBezTo>
                  <a:pt x="1715" y="411"/>
                  <a:pt x="1715" y="411"/>
                  <a:pt x="1715" y="411"/>
                </a:cubicBezTo>
                <a:cubicBezTo>
                  <a:pt x="1715" y="418"/>
                  <a:pt x="1715" y="418"/>
                  <a:pt x="1715" y="418"/>
                </a:cubicBezTo>
                <a:cubicBezTo>
                  <a:pt x="1741" y="420"/>
                  <a:pt x="1741" y="420"/>
                  <a:pt x="1741" y="420"/>
                </a:cubicBezTo>
                <a:cubicBezTo>
                  <a:pt x="1741" y="411"/>
                  <a:pt x="1741" y="411"/>
                  <a:pt x="1741" y="411"/>
                </a:cubicBezTo>
                <a:cubicBezTo>
                  <a:pt x="1820" y="411"/>
                  <a:pt x="1820" y="411"/>
                  <a:pt x="1820" y="411"/>
                </a:cubicBezTo>
                <a:cubicBezTo>
                  <a:pt x="1830" y="400"/>
                  <a:pt x="1830" y="400"/>
                  <a:pt x="1830" y="400"/>
                </a:cubicBezTo>
                <a:cubicBezTo>
                  <a:pt x="1830" y="385"/>
                  <a:pt x="1830" y="385"/>
                  <a:pt x="1830" y="385"/>
                </a:cubicBezTo>
                <a:cubicBezTo>
                  <a:pt x="1844" y="385"/>
                  <a:pt x="1844" y="385"/>
                  <a:pt x="1844" y="385"/>
                </a:cubicBezTo>
                <a:cubicBezTo>
                  <a:pt x="1844" y="322"/>
                  <a:pt x="1844" y="322"/>
                  <a:pt x="1844" y="322"/>
                </a:cubicBezTo>
                <a:cubicBezTo>
                  <a:pt x="1856" y="322"/>
                  <a:pt x="1856" y="322"/>
                  <a:pt x="1856" y="322"/>
                </a:cubicBezTo>
                <a:cubicBezTo>
                  <a:pt x="1856" y="380"/>
                  <a:pt x="1856" y="380"/>
                  <a:pt x="1856" y="380"/>
                </a:cubicBezTo>
                <a:cubicBezTo>
                  <a:pt x="1870" y="380"/>
                  <a:pt x="1870" y="380"/>
                  <a:pt x="1870" y="380"/>
                </a:cubicBezTo>
                <a:cubicBezTo>
                  <a:pt x="1870" y="390"/>
                  <a:pt x="1870" y="390"/>
                  <a:pt x="1870" y="390"/>
                </a:cubicBezTo>
                <a:cubicBezTo>
                  <a:pt x="1886" y="398"/>
                  <a:pt x="1886" y="398"/>
                  <a:pt x="1886" y="398"/>
                </a:cubicBezTo>
                <a:cubicBezTo>
                  <a:pt x="1886" y="392"/>
                  <a:pt x="1886" y="392"/>
                  <a:pt x="1886" y="392"/>
                </a:cubicBezTo>
                <a:cubicBezTo>
                  <a:pt x="1901" y="392"/>
                  <a:pt x="1901" y="392"/>
                  <a:pt x="1901" y="392"/>
                </a:cubicBezTo>
                <a:cubicBezTo>
                  <a:pt x="1901" y="336"/>
                  <a:pt x="1901" y="336"/>
                  <a:pt x="1901" y="336"/>
                </a:cubicBezTo>
                <a:cubicBezTo>
                  <a:pt x="1912" y="336"/>
                  <a:pt x="1912" y="336"/>
                  <a:pt x="1912" y="336"/>
                </a:cubicBezTo>
                <a:cubicBezTo>
                  <a:pt x="1912" y="392"/>
                  <a:pt x="1912" y="392"/>
                  <a:pt x="1912" y="392"/>
                </a:cubicBezTo>
                <a:cubicBezTo>
                  <a:pt x="1929" y="392"/>
                  <a:pt x="1929" y="392"/>
                  <a:pt x="1929" y="392"/>
                </a:cubicBezTo>
                <a:cubicBezTo>
                  <a:pt x="1929" y="403"/>
                  <a:pt x="1929" y="403"/>
                  <a:pt x="1929" y="403"/>
                </a:cubicBezTo>
                <a:cubicBezTo>
                  <a:pt x="1959" y="416"/>
                  <a:pt x="1959" y="416"/>
                  <a:pt x="1959" y="416"/>
                </a:cubicBezTo>
                <a:cubicBezTo>
                  <a:pt x="1964" y="411"/>
                  <a:pt x="1964" y="411"/>
                  <a:pt x="1964" y="411"/>
                </a:cubicBezTo>
                <a:cubicBezTo>
                  <a:pt x="1997" y="411"/>
                  <a:pt x="1997" y="411"/>
                  <a:pt x="1997" y="411"/>
                </a:cubicBezTo>
                <a:cubicBezTo>
                  <a:pt x="2025" y="420"/>
                  <a:pt x="2025" y="420"/>
                  <a:pt x="2025" y="420"/>
                </a:cubicBezTo>
                <a:cubicBezTo>
                  <a:pt x="2077" y="425"/>
                  <a:pt x="2077" y="425"/>
                  <a:pt x="2077" y="425"/>
                </a:cubicBezTo>
                <a:cubicBezTo>
                  <a:pt x="2129" y="432"/>
                  <a:pt x="2129" y="432"/>
                  <a:pt x="2129" y="432"/>
                </a:cubicBezTo>
                <a:cubicBezTo>
                  <a:pt x="2129" y="489"/>
                  <a:pt x="2129" y="489"/>
                  <a:pt x="2129" y="489"/>
                </a:cubicBezTo>
                <a:cubicBezTo>
                  <a:pt x="2231" y="534"/>
                  <a:pt x="2231" y="534"/>
                  <a:pt x="2231" y="534"/>
                </a:cubicBezTo>
                <a:cubicBezTo>
                  <a:pt x="2231" y="707"/>
                  <a:pt x="2231" y="707"/>
                  <a:pt x="2231" y="707"/>
                </a:cubicBezTo>
                <a:cubicBezTo>
                  <a:pt x="1498" y="707"/>
                  <a:pt x="1498" y="707"/>
                  <a:pt x="1498" y="707"/>
                </a:cubicBezTo>
                <a:cubicBezTo>
                  <a:pt x="1498" y="707"/>
                  <a:pt x="1498" y="707"/>
                  <a:pt x="1498" y="707"/>
                </a:cubicBezTo>
                <a:cubicBezTo>
                  <a:pt x="0" y="707"/>
                  <a:pt x="0" y="707"/>
                  <a:pt x="0" y="707"/>
                </a:cubicBezTo>
                <a:cubicBezTo>
                  <a:pt x="0" y="510"/>
                  <a:pt x="0" y="510"/>
                  <a:pt x="0" y="510"/>
                </a:cubicBezTo>
                <a:cubicBezTo>
                  <a:pt x="9" y="510"/>
                  <a:pt x="9" y="510"/>
                  <a:pt x="9" y="510"/>
                </a:cubicBezTo>
                <a:cubicBezTo>
                  <a:pt x="9" y="521"/>
                  <a:pt x="9" y="521"/>
                  <a:pt x="9" y="521"/>
                </a:cubicBezTo>
                <a:cubicBezTo>
                  <a:pt x="21" y="521"/>
                  <a:pt x="21" y="521"/>
                  <a:pt x="21" y="521"/>
                </a:cubicBezTo>
                <a:cubicBezTo>
                  <a:pt x="21" y="505"/>
                  <a:pt x="21" y="505"/>
                  <a:pt x="21" y="505"/>
                </a:cubicBezTo>
                <a:cubicBezTo>
                  <a:pt x="28" y="505"/>
                  <a:pt x="28" y="505"/>
                  <a:pt x="28" y="505"/>
                </a:cubicBezTo>
                <a:cubicBezTo>
                  <a:pt x="28" y="508"/>
                  <a:pt x="28" y="508"/>
                  <a:pt x="28" y="508"/>
                </a:cubicBezTo>
                <a:cubicBezTo>
                  <a:pt x="34" y="508"/>
                  <a:pt x="34" y="508"/>
                  <a:pt x="34" y="508"/>
                </a:cubicBezTo>
                <a:cubicBezTo>
                  <a:pt x="37" y="505"/>
                  <a:pt x="37" y="505"/>
                  <a:pt x="37" y="505"/>
                </a:cubicBezTo>
                <a:cubicBezTo>
                  <a:pt x="40" y="505"/>
                  <a:pt x="40" y="505"/>
                  <a:pt x="40" y="505"/>
                </a:cubicBezTo>
                <a:cubicBezTo>
                  <a:pt x="40" y="486"/>
                  <a:pt x="40" y="486"/>
                  <a:pt x="40" y="486"/>
                </a:cubicBezTo>
                <a:cubicBezTo>
                  <a:pt x="33" y="479"/>
                  <a:pt x="40" y="472"/>
                  <a:pt x="40" y="472"/>
                </a:cubicBezTo>
                <a:cubicBezTo>
                  <a:pt x="44" y="411"/>
                  <a:pt x="44" y="411"/>
                  <a:pt x="44" y="411"/>
                </a:cubicBezTo>
                <a:cubicBezTo>
                  <a:pt x="49" y="470"/>
                  <a:pt x="49" y="470"/>
                  <a:pt x="49" y="470"/>
                </a:cubicBezTo>
                <a:cubicBezTo>
                  <a:pt x="57" y="478"/>
                  <a:pt x="49" y="486"/>
                  <a:pt x="49" y="486"/>
                </a:cubicBezTo>
                <a:cubicBezTo>
                  <a:pt x="49" y="512"/>
                  <a:pt x="49" y="512"/>
                  <a:pt x="49" y="512"/>
                </a:cubicBezTo>
                <a:cubicBezTo>
                  <a:pt x="61" y="512"/>
                  <a:pt x="61" y="512"/>
                  <a:pt x="61" y="512"/>
                </a:cubicBezTo>
                <a:cubicBezTo>
                  <a:pt x="61" y="519"/>
                  <a:pt x="61" y="519"/>
                  <a:pt x="61" y="519"/>
                </a:cubicBezTo>
                <a:cubicBezTo>
                  <a:pt x="80" y="519"/>
                  <a:pt x="80" y="519"/>
                  <a:pt x="80" y="519"/>
                </a:cubicBezTo>
                <a:cubicBezTo>
                  <a:pt x="80" y="514"/>
                  <a:pt x="80" y="514"/>
                  <a:pt x="80" y="514"/>
                </a:cubicBezTo>
                <a:cubicBezTo>
                  <a:pt x="91" y="514"/>
                  <a:pt x="91" y="514"/>
                  <a:pt x="91" y="514"/>
                </a:cubicBezTo>
                <a:cubicBezTo>
                  <a:pt x="91" y="524"/>
                  <a:pt x="91" y="524"/>
                  <a:pt x="91" y="524"/>
                </a:cubicBezTo>
                <a:cubicBezTo>
                  <a:pt x="101" y="524"/>
                  <a:pt x="101" y="524"/>
                  <a:pt x="101" y="524"/>
                </a:cubicBezTo>
                <a:cubicBezTo>
                  <a:pt x="101" y="536"/>
                  <a:pt x="101" y="536"/>
                  <a:pt x="101" y="536"/>
                </a:cubicBezTo>
                <a:cubicBezTo>
                  <a:pt x="112" y="536"/>
                  <a:pt x="112" y="536"/>
                  <a:pt x="112" y="536"/>
                </a:cubicBezTo>
                <a:cubicBezTo>
                  <a:pt x="112" y="514"/>
                  <a:pt x="112" y="514"/>
                  <a:pt x="112" y="514"/>
                </a:cubicBezTo>
                <a:cubicBezTo>
                  <a:pt x="131" y="514"/>
                  <a:pt x="131" y="514"/>
                  <a:pt x="131" y="514"/>
                </a:cubicBezTo>
                <a:cubicBezTo>
                  <a:pt x="131" y="479"/>
                  <a:pt x="131" y="479"/>
                  <a:pt x="131" y="479"/>
                </a:cubicBezTo>
                <a:cubicBezTo>
                  <a:pt x="134" y="477"/>
                  <a:pt x="134" y="477"/>
                  <a:pt x="134" y="477"/>
                </a:cubicBezTo>
                <a:cubicBezTo>
                  <a:pt x="134" y="484"/>
                  <a:pt x="134" y="484"/>
                  <a:pt x="134" y="484"/>
                </a:cubicBezTo>
                <a:cubicBezTo>
                  <a:pt x="141" y="484"/>
                  <a:pt x="141" y="484"/>
                  <a:pt x="141" y="484"/>
                </a:cubicBezTo>
                <a:cubicBezTo>
                  <a:pt x="141" y="479"/>
                  <a:pt x="141" y="479"/>
                  <a:pt x="141" y="479"/>
                </a:cubicBezTo>
                <a:cubicBezTo>
                  <a:pt x="148" y="479"/>
                  <a:pt x="148" y="479"/>
                  <a:pt x="148" y="479"/>
                </a:cubicBezTo>
                <a:cubicBezTo>
                  <a:pt x="148" y="486"/>
                  <a:pt x="148" y="486"/>
                  <a:pt x="148" y="486"/>
                </a:cubicBezTo>
                <a:cubicBezTo>
                  <a:pt x="150" y="486"/>
                  <a:pt x="150" y="486"/>
                  <a:pt x="150" y="486"/>
                </a:cubicBezTo>
                <a:cubicBezTo>
                  <a:pt x="150" y="481"/>
                  <a:pt x="150" y="481"/>
                  <a:pt x="150" y="481"/>
                </a:cubicBezTo>
                <a:cubicBezTo>
                  <a:pt x="157" y="481"/>
                  <a:pt x="157" y="481"/>
                  <a:pt x="157" y="481"/>
                </a:cubicBezTo>
                <a:cubicBezTo>
                  <a:pt x="157" y="486"/>
                  <a:pt x="157" y="486"/>
                  <a:pt x="157" y="486"/>
                </a:cubicBezTo>
                <a:cubicBezTo>
                  <a:pt x="167" y="486"/>
                  <a:pt x="167" y="486"/>
                  <a:pt x="167" y="486"/>
                </a:cubicBezTo>
                <a:cubicBezTo>
                  <a:pt x="167" y="496"/>
                  <a:pt x="167" y="496"/>
                  <a:pt x="167" y="496"/>
                </a:cubicBezTo>
                <a:cubicBezTo>
                  <a:pt x="183" y="496"/>
                  <a:pt x="183" y="496"/>
                  <a:pt x="183" y="496"/>
                </a:cubicBezTo>
                <a:cubicBezTo>
                  <a:pt x="192" y="505"/>
                  <a:pt x="192" y="505"/>
                  <a:pt x="192" y="505"/>
                </a:cubicBezTo>
                <a:cubicBezTo>
                  <a:pt x="192" y="512"/>
                  <a:pt x="192" y="512"/>
                  <a:pt x="192" y="512"/>
                </a:cubicBezTo>
                <a:cubicBezTo>
                  <a:pt x="216" y="512"/>
                  <a:pt x="216" y="512"/>
                  <a:pt x="216" y="512"/>
                </a:cubicBezTo>
                <a:cubicBezTo>
                  <a:pt x="216" y="517"/>
                  <a:pt x="216" y="517"/>
                  <a:pt x="216" y="517"/>
                </a:cubicBezTo>
                <a:cubicBezTo>
                  <a:pt x="223" y="517"/>
                  <a:pt x="223" y="517"/>
                  <a:pt x="223" y="517"/>
                </a:cubicBezTo>
                <a:cubicBezTo>
                  <a:pt x="223" y="544"/>
                  <a:pt x="223" y="544"/>
                  <a:pt x="223" y="544"/>
                </a:cubicBezTo>
                <a:cubicBezTo>
                  <a:pt x="229" y="544"/>
                  <a:pt x="229" y="544"/>
                  <a:pt x="229" y="544"/>
                </a:cubicBezTo>
                <a:cubicBezTo>
                  <a:pt x="232" y="540"/>
                  <a:pt x="232" y="540"/>
                  <a:pt x="232" y="540"/>
                </a:cubicBezTo>
                <a:cubicBezTo>
                  <a:pt x="237" y="540"/>
                  <a:pt x="237" y="540"/>
                  <a:pt x="237" y="540"/>
                </a:cubicBezTo>
                <a:cubicBezTo>
                  <a:pt x="237" y="512"/>
                  <a:pt x="237" y="512"/>
                  <a:pt x="237" y="512"/>
                </a:cubicBezTo>
                <a:cubicBezTo>
                  <a:pt x="244" y="512"/>
                  <a:pt x="244" y="512"/>
                  <a:pt x="244" y="512"/>
                </a:cubicBezTo>
                <a:cubicBezTo>
                  <a:pt x="244" y="498"/>
                  <a:pt x="244" y="498"/>
                  <a:pt x="244" y="498"/>
                </a:cubicBezTo>
                <a:cubicBezTo>
                  <a:pt x="244" y="486"/>
                  <a:pt x="254" y="477"/>
                  <a:pt x="254" y="477"/>
                </a:cubicBezTo>
                <a:cubicBezTo>
                  <a:pt x="254" y="470"/>
                  <a:pt x="254" y="470"/>
                  <a:pt x="254" y="470"/>
                </a:cubicBezTo>
                <a:cubicBezTo>
                  <a:pt x="263" y="470"/>
                  <a:pt x="263" y="470"/>
                  <a:pt x="263" y="470"/>
                </a:cubicBezTo>
                <a:cubicBezTo>
                  <a:pt x="263" y="477"/>
                  <a:pt x="263" y="477"/>
                  <a:pt x="263" y="477"/>
                </a:cubicBezTo>
                <a:cubicBezTo>
                  <a:pt x="272" y="477"/>
                  <a:pt x="272" y="477"/>
                  <a:pt x="272" y="477"/>
                </a:cubicBezTo>
                <a:cubicBezTo>
                  <a:pt x="272" y="491"/>
                  <a:pt x="272" y="491"/>
                  <a:pt x="272" y="491"/>
                </a:cubicBezTo>
                <a:cubicBezTo>
                  <a:pt x="293" y="491"/>
                  <a:pt x="293" y="491"/>
                  <a:pt x="293" y="491"/>
                </a:cubicBezTo>
                <a:cubicBezTo>
                  <a:pt x="293" y="503"/>
                  <a:pt x="293" y="503"/>
                  <a:pt x="293" y="503"/>
                </a:cubicBezTo>
                <a:cubicBezTo>
                  <a:pt x="296" y="503"/>
                  <a:pt x="296" y="503"/>
                  <a:pt x="296" y="503"/>
                </a:cubicBezTo>
                <a:cubicBezTo>
                  <a:pt x="296" y="472"/>
                  <a:pt x="296" y="472"/>
                  <a:pt x="296" y="472"/>
                </a:cubicBezTo>
                <a:cubicBezTo>
                  <a:pt x="312" y="472"/>
                  <a:pt x="312" y="472"/>
                  <a:pt x="312" y="472"/>
                </a:cubicBezTo>
                <a:cubicBezTo>
                  <a:pt x="322" y="477"/>
                  <a:pt x="322" y="477"/>
                  <a:pt x="322" y="477"/>
                </a:cubicBezTo>
                <a:cubicBezTo>
                  <a:pt x="352" y="477"/>
                  <a:pt x="352" y="477"/>
                  <a:pt x="352" y="477"/>
                </a:cubicBezTo>
                <a:cubicBezTo>
                  <a:pt x="352" y="479"/>
                  <a:pt x="352" y="479"/>
                  <a:pt x="352" y="479"/>
                </a:cubicBezTo>
                <a:cubicBezTo>
                  <a:pt x="359" y="479"/>
                  <a:pt x="359" y="479"/>
                  <a:pt x="359" y="479"/>
                </a:cubicBezTo>
                <a:cubicBezTo>
                  <a:pt x="359" y="477"/>
                  <a:pt x="359" y="477"/>
                  <a:pt x="359" y="477"/>
                </a:cubicBezTo>
                <a:cubicBezTo>
                  <a:pt x="378" y="477"/>
                  <a:pt x="378" y="477"/>
                  <a:pt x="378" y="477"/>
                </a:cubicBezTo>
                <a:cubicBezTo>
                  <a:pt x="378" y="481"/>
                  <a:pt x="378" y="481"/>
                  <a:pt x="378" y="481"/>
                </a:cubicBezTo>
                <a:cubicBezTo>
                  <a:pt x="385" y="481"/>
                  <a:pt x="385" y="481"/>
                  <a:pt x="385" y="481"/>
                </a:cubicBezTo>
                <a:cubicBezTo>
                  <a:pt x="385" y="510"/>
                  <a:pt x="385" y="510"/>
                  <a:pt x="385" y="510"/>
                </a:cubicBezTo>
                <a:cubicBezTo>
                  <a:pt x="390" y="510"/>
                  <a:pt x="390" y="510"/>
                  <a:pt x="390" y="510"/>
                </a:cubicBezTo>
                <a:cubicBezTo>
                  <a:pt x="390" y="465"/>
                  <a:pt x="390" y="465"/>
                  <a:pt x="390" y="465"/>
                </a:cubicBezTo>
                <a:cubicBezTo>
                  <a:pt x="399" y="465"/>
                  <a:pt x="399" y="465"/>
                  <a:pt x="399" y="465"/>
                </a:cubicBezTo>
                <a:cubicBezTo>
                  <a:pt x="399" y="411"/>
                  <a:pt x="399" y="411"/>
                  <a:pt x="399" y="411"/>
                </a:cubicBezTo>
                <a:cubicBezTo>
                  <a:pt x="409" y="402"/>
                  <a:pt x="409" y="402"/>
                  <a:pt x="409" y="402"/>
                </a:cubicBezTo>
                <a:cubicBezTo>
                  <a:pt x="409" y="387"/>
                  <a:pt x="409" y="387"/>
                  <a:pt x="409" y="387"/>
                </a:cubicBezTo>
                <a:cubicBezTo>
                  <a:pt x="427" y="387"/>
                  <a:pt x="427" y="387"/>
                  <a:pt x="427" y="387"/>
                </a:cubicBezTo>
                <a:cubicBezTo>
                  <a:pt x="427" y="402"/>
                  <a:pt x="427" y="402"/>
                  <a:pt x="427" y="402"/>
                </a:cubicBezTo>
                <a:cubicBezTo>
                  <a:pt x="437" y="409"/>
                  <a:pt x="437" y="409"/>
                  <a:pt x="437" y="409"/>
                </a:cubicBezTo>
                <a:cubicBezTo>
                  <a:pt x="437" y="427"/>
                  <a:pt x="437" y="427"/>
                  <a:pt x="437" y="427"/>
                </a:cubicBezTo>
                <a:cubicBezTo>
                  <a:pt x="449" y="427"/>
                  <a:pt x="449" y="427"/>
                  <a:pt x="449" y="427"/>
                </a:cubicBezTo>
                <a:cubicBezTo>
                  <a:pt x="449" y="432"/>
                  <a:pt x="449" y="432"/>
                  <a:pt x="449" y="432"/>
                </a:cubicBezTo>
                <a:cubicBezTo>
                  <a:pt x="463" y="432"/>
                  <a:pt x="463" y="432"/>
                  <a:pt x="463" y="432"/>
                </a:cubicBezTo>
                <a:cubicBezTo>
                  <a:pt x="463" y="434"/>
                  <a:pt x="463" y="434"/>
                  <a:pt x="463" y="434"/>
                </a:cubicBezTo>
                <a:cubicBezTo>
                  <a:pt x="479" y="434"/>
                  <a:pt x="479" y="434"/>
                  <a:pt x="479" y="434"/>
                </a:cubicBezTo>
                <a:cubicBezTo>
                  <a:pt x="479" y="481"/>
                  <a:pt x="479" y="481"/>
                  <a:pt x="479" y="481"/>
                </a:cubicBezTo>
                <a:cubicBezTo>
                  <a:pt x="489" y="481"/>
                  <a:pt x="489" y="481"/>
                  <a:pt x="489" y="481"/>
                </a:cubicBezTo>
                <a:cubicBezTo>
                  <a:pt x="489" y="453"/>
                  <a:pt x="517" y="458"/>
                  <a:pt x="517" y="458"/>
                </a:cubicBezTo>
                <a:cubicBezTo>
                  <a:pt x="517" y="406"/>
                  <a:pt x="517" y="406"/>
                  <a:pt x="517" y="406"/>
                </a:cubicBezTo>
                <a:cubicBezTo>
                  <a:pt x="533" y="406"/>
                  <a:pt x="533" y="406"/>
                  <a:pt x="533" y="406"/>
                </a:cubicBezTo>
                <a:cubicBezTo>
                  <a:pt x="540" y="398"/>
                  <a:pt x="540" y="398"/>
                  <a:pt x="540" y="398"/>
                </a:cubicBezTo>
                <a:cubicBezTo>
                  <a:pt x="551" y="398"/>
                  <a:pt x="551" y="398"/>
                  <a:pt x="551" y="398"/>
                </a:cubicBezTo>
                <a:cubicBezTo>
                  <a:pt x="557" y="404"/>
                  <a:pt x="557" y="404"/>
                  <a:pt x="557" y="404"/>
                </a:cubicBezTo>
                <a:cubicBezTo>
                  <a:pt x="597" y="404"/>
                  <a:pt x="597" y="404"/>
                  <a:pt x="597" y="404"/>
                </a:cubicBezTo>
                <a:cubicBezTo>
                  <a:pt x="606" y="394"/>
                  <a:pt x="606" y="394"/>
                  <a:pt x="606" y="394"/>
                </a:cubicBezTo>
                <a:cubicBezTo>
                  <a:pt x="625" y="394"/>
                  <a:pt x="625" y="394"/>
                  <a:pt x="625" y="394"/>
                </a:cubicBezTo>
                <a:cubicBezTo>
                  <a:pt x="625" y="390"/>
                  <a:pt x="625" y="390"/>
                  <a:pt x="625" y="390"/>
                </a:cubicBezTo>
                <a:cubicBezTo>
                  <a:pt x="641" y="390"/>
                  <a:pt x="641" y="390"/>
                  <a:pt x="641" y="390"/>
                </a:cubicBezTo>
                <a:cubicBezTo>
                  <a:pt x="641" y="337"/>
                  <a:pt x="641" y="337"/>
                  <a:pt x="641" y="337"/>
                </a:cubicBezTo>
                <a:cubicBezTo>
                  <a:pt x="651" y="327"/>
                  <a:pt x="651" y="327"/>
                  <a:pt x="651" y="327"/>
                </a:cubicBezTo>
                <a:cubicBezTo>
                  <a:pt x="690" y="327"/>
                  <a:pt x="690" y="327"/>
                  <a:pt x="690" y="327"/>
                </a:cubicBezTo>
                <a:cubicBezTo>
                  <a:pt x="695" y="322"/>
                  <a:pt x="695" y="322"/>
                  <a:pt x="695" y="322"/>
                </a:cubicBezTo>
                <a:cubicBezTo>
                  <a:pt x="712" y="322"/>
                  <a:pt x="712" y="322"/>
                  <a:pt x="712" y="322"/>
                </a:cubicBezTo>
                <a:cubicBezTo>
                  <a:pt x="712" y="326"/>
                  <a:pt x="712" y="326"/>
                  <a:pt x="712" y="326"/>
                </a:cubicBezTo>
                <a:cubicBezTo>
                  <a:pt x="719" y="326"/>
                  <a:pt x="719" y="326"/>
                  <a:pt x="719" y="326"/>
                </a:cubicBezTo>
                <a:cubicBezTo>
                  <a:pt x="719" y="101"/>
                  <a:pt x="719" y="101"/>
                  <a:pt x="719" y="101"/>
                </a:cubicBezTo>
                <a:cubicBezTo>
                  <a:pt x="719" y="101"/>
                  <a:pt x="719" y="101"/>
                  <a:pt x="719" y="101"/>
                </a:cubicBezTo>
                <a:cubicBezTo>
                  <a:pt x="723" y="93"/>
                  <a:pt x="748" y="87"/>
                  <a:pt x="778" y="87"/>
                </a:cubicBezTo>
                <a:cubicBezTo>
                  <a:pt x="792" y="87"/>
                  <a:pt x="806" y="88"/>
                  <a:pt x="817" y="91"/>
                </a:cubicBezTo>
                <a:cubicBezTo>
                  <a:pt x="827" y="93"/>
                  <a:pt x="834" y="97"/>
                  <a:pt x="837" y="101"/>
                </a:cubicBezTo>
                <a:cubicBezTo>
                  <a:pt x="837" y="369"/>
                  <a:pt x="837" y="369"/>
                  <a:pt x="837" y="369"/>
                </a:cubicBezTo>
                <a:cubicBezTo>
                  <a:pt x="855" y="369"/>
                  <a:pt x="855" y="369"/>
                  <a:pt x="855" y="369"/>
                </a:cubicBezTo>
                <a:cubicBezTo>
                  <a:pt x="860" y="371"/>
                  <a:pt x="860" y="371"/>
                  <a:pt x="860" y="371"/>
                </a:cubicBezTo>
                <a:cubicBezTo>
                  <a:pt x="860" y="411"/>
                  <a:pt x="860" y="411"/>
                  <a:pt x="860" y="411"/>
                </a:cubicBezTo>
                <a:cubicBezTo>
                  <a:pt x="867" y="411"/>
                  <a:pt x="867" y="411"/>
                  <a:pt x="867" y="411"/>
                </a:cubicBezTo>
                <a:cubicBezTo>
                  <a:pt x="867" y="432"/>
                  <a:pt x="867" y="432"/>
                  <a:pt x="867" y="432"/>
                </a:cubicBezTo>
                <a:cubicBezTo>
                  <a:pt x="869" y="432"/>
                  <a:pt x="869" y="432"/>
                  <a:pt x="869" y="432"/>
                </a:cubicBezTo>
                <a:cubicBezTo>
                  <a:pt x="869" y="385"/>
                  <a:pt x="869" y="385"/>
                  <a:pt x="869" y="385"/>
                </a:cubicBezTo>
                <a:cubicBezTo>
                  <a:pt x="867" y="385"/>
                  <a:pt x="867" y="385"/>
                  <a:pt x="867" y="385"/>
                </a:cubicBezTo>
                <a:cubicBezTo>
                  <a:pt x="867" y="364"/>
                  <a:pt x="867" y="364"/>
                  <a:pt x="867" y="364"/>
                </a:cubicBezTo>
                <a:cubicBezTo>
                  <a:pt x="891" y="364"/>
                  <a:pt x="891" y="364"/>
                  <a:pt x="891" y="364"/>
                </a:cubicBezTo>
                <a:cubicBezTo>
                  <a:pt x="891" y="376"/>
                  <a:pt x="891" y="376"/>
                  <a:pt x="891" y="376"/>
                </a:cubicBezTo>
                <a:cubicBezTo>
                  <a:pt x="921" y="376"/>
                  <a:pt x="921" y="376"/>
                  <a:pt x="921" y="376"/>
                </a:cubicBezTo>
                <a:cubicBezTo>
                  <a:pt x="921" y="384"/>
                  <a:pt x="921" y="384"/>
                  <a:pt x="921" y="384"/>
                </a:cubicBezTo>
                <a:cubicBezTo>
                  <a:pt x="934" y="384"/>
                  <a:pt x="934" y="384"/>
                  <a:pt x="934" y="384"/>
                </a:cubicBezTo>
                <a:cubicBezTo>
                  <a:pt x="938" y="387"/>
                  <a:pt x="938" y="387"/>
                  <a:pt x="938" y="387"/>
                </a:cubicBezTo>
                <a:cubicBezTo>
                  <a:pt x="938" y="378"/>
                  <a:pt x="938" y="378"/>
                  <a:pt x="938" y="378"/>
                </a:cubicBezTo>
                <a:cubicBezTo>
                  <a:pt x="940" y="378"/>
                  <a:pt x="940" y="378"/>
                  <a:pt x="940" y="378"/>
                </a:cubicBezTo>
                <a:cubicBezTo>
                  <a:pt x="940" y="371"/>
                  <a:pt x="940" y="371"/>
                  <a:pt x="940" y="371"/>
                </a:cubicBezTo>
                <a:cubicBezTo>
                  <a:pt x="961" y="371"/>
                  <a:pt x="961" y="371"/>
                  <a:pt x="961" y="371"/>
                </a:cubicBezTo>
                <a:cubicBezTo>
                  <a:pt x="961" y="378"/>
                  <a:pt x="961" y="378"/>
                  <a:pt x="961" y="378"/>
                </a:cubicBezTo>
                <a:cubicBezTo>
                  <a:pt x="1001" y="378"/>
                  <a:pt x="1001" y="378"/>
                  <a:pt x="1001" y="378"/>
                </a:cubicBezTo>
                <a:cubicBezTo>
                  <a:pt x="1001" y="399"/>
                  <a:pt x="1001" y="399"/>
                  <a:pt x="1001" y="399"/>
                </a:cubicBezTo>
                <a:cubicBezTo>
                  <a:pt x="1020" y="399"/>
                  <a:pt x="1020" y="399"/>
                  <a:pt x="1020" y="399"/>
                </a:cubicBezTo>
                <a:cubicBezTo>
                  <a:pt x="1027" y="404"/>
                  <a:pt x="1027" y="404"/>
                  <a:pt x="1027" y="404"/>
                </a:cubicBezTo>
                <a:cubicBezTo>
                  <a:pt x="1027" y="430"/>
                  <a:pt x="1027" y="430"/>
                  <a:pt x="1027" y="430"/>
                </a:cubicBezTo>
                <a:cubicBezTo>
                  <a:pt x="1036" y="430"/>
                  <a:pt x="1036" y="430"/>
                  <a:pt x="1036" y="430"/>
                </a:cubicBezTo>
                <a:cubicBezTo>
                  <a:pt x="1036" y="437"/>
                  <a:pt x="1036" y="437"/>
                  <a:pt x="1036" y="437"/>
                </a:cubicBezTo>
                <a:cubicBezTo>
                  <a:pt x="1048" y="437"/>
                  <a:pt x="1048" y="437"/>
                  <a:pt x="1048" y="437"/>
                </a:cubicBezTo>
                <a:cubicBezTo>
                  <a:pt x="1048" y="427"/>
                  <a:pt x="1048" y="427"/>
                  <a:pt x="1048" y="427"/>
                </a:cubicBezTo>
                <a:cubicBezTo>
                  <a:pt x="1060" y="427"/>
                  <a:pt x="1060" y="427"/>
                  <a:pt x="1060" y="427"/>
                </a:cubicBezTo>
                <a:cubicBezTo>
                  <a:pt x="1060" y="425"/>
                  <a:pt x="1060" y="425"/>
                  <a:pt x="1060" y="425"/>
                </a:cubicBezTo>
                <a:cubicBezTo>
                  <a:pt x="1067" y="425"/>
                  <a:pt x="1067" y="425"/>
                  <a:pt x="1067" y="425"/>
                </a:cubicBezTo>
                <a:cubicBezTo>
                  <a:pt x="1067" y="427"/>
                  <a:pt x="1067" y="427"/>
                  <a:pt x="1067" y="427"/>
                </a:cubicBezTo>
                <a:cubicBezTo>
                  <a:pt x="1081" y="427"/>
                  <a:pt x="1081" y="427"/>
                  <a:pt x="1081" y="427"/>
                </a:cubicBezTo>
                <a:cubicBezTo>
                  <a:pt x="1081" y="425"/>
                  <a:pt x="1081" y="425"/>
                  <a:pt x="1081" y="425"/>
                </a:cubicBezTo>
                <a:cubicBezTo>
                  <a:pt x="1090" y="421"/>
                  <a:pt x="1090" y="421"/>
                  <a:pt x="1090" y="421"/>
                </a:cubicBezTo>
                <a:cubicBezTo>
                  <a:pt x="1090" y="413"/>
                  <a:pt x="1090" y="413"/>
                  <a:pt x="1090" y="413"/>
                </a:cubicBezTo>
                <a:cubicBezTo>
                  <a:pt x="1097" y="413"/>
                  <a:pt x="1097" y="413"/>
                  <a:pt x="1097" y="413"/>
                </a:cubicBezTo>
                <a:cubicBezTo>
                  <a:pt x="1097" y="398"/>
                  <a:pt x="1097" y="398"/>
                  <a:pt x="1097" y="398"/>
                </a:cubicBezTo>
                <a:cubicBezTo>
                  <a:pt x="1102" y="398"/>
                  <a:pt x="1102" y="398"/>
                  <a:pt x="1102" y="398"/>
                </a:cubicBezTo>
                <a:cubicBezTo>
                  <a:pt x="1102" y="391"/>
                  <a:pt x="1102" y="391"/>
                  <a:pt x="1102" y="391"/>
                </a:cubicBezTo>
                <a:cubicBezTo>
                  <a:pt x="1116" y="391"/>
                  <a:pt x="1116" y="391"/>
                  <a:pt x="1116" y="391"/>
                </a:cubicBezTo>
                <a:cubicBezTo>
                  <a:pt x="1116" y="385"/>
                  <a:pt x="1116" y="385"/>
                  <a:pt x="1116" y="385"/>
                </a:cubicBezTo>
                <a:cubicBezTo>
                  <a:pt x="1131" y="385"/>
                  <a:pt x="1131" y="385"/>
                  <a:pt x="1131" y="385"/>
                </a:cubicBezTo>
                <a:cubicBezTo>
                  <a:pt x="1131" y="389"/>
                  <a:pt x="1131" y="389"/>
                  <a:pt x="1131" y="389"/>
                </a:cubicBezTo>
                <a:cubicBezTo>
                  <a:pt x="1149" y="389"/>
                  <a:pt x="1149" y="389"/>
                  <a:pt x="1149" y="389"/>
                </a:cubicBezTo>
                <a:cubicBezTo>
                  <a:pt x="1149" y="394"/>
                  <a:pt x="1149" y="394"/>
                  <a:pt x="1149" y="394"/>
                </a:cubicBezTo>
                <a:cubicBezTo>
                  <a:pt x="1152" y="394"/>
                  <a:pt x="1152" y="394"/>
                  <a:pt x="1152" y="394"/>
                </a:cubicBezTo>
                <a:cubicBezTo>
                  <a:pt x="1152" y="437"/>
                  <a:pt x="1152" y="437"/>
                  <a:pt x="1152" y="437"/>
                </a:cubicBezTo>
                <a:cubicBezTo>
                  <a:pt x="1160" y="437"/>
                  <a:pt x="1160" y="437"/>
                  <a:pt x="1160" y="437"/>
                </a:cubicBezTo>
                <a:cubicBezTo>
                  <a:pt x="1160" y="434"/>
                  <a:pt x="1160" y="434"/>
                  <a:pt x="1160" y="434"/>
                </a:cubicBezTo>
                <a:cubicBezTo>
                  <a:pt x="1190" y="434"/>
                  <a:pt x="1190" y="434"/>
                  <a:pt x="1190" y="434"/>
                </a:cubicBezTo>
                <a:cubicBezTo>
                  <a:pt x="1190" y="420"/>
                  <a:pt x="1190" y="420"/>
                  <a:pt x="1190" y="420"/>
                </a:cubicBezTo>
                <a:cubicBezTo>
                  <a:pt x="1194" y="420"/>
                  <a:pt x="1194" y="420"/>
                  <a:pt x="1194" y="420"/>
                </a:cubicBezTo>
                <a:cubicBezTo>
                  <a:pt x="1194" y="411"/>
                  <a:pt x="1194" y="411"/>
                  <a:pt x="1194" y="411"/>
                </a:cubicBezTo>
                <a:cubicBezTo>
                  <a:pt x="1218" y="411"/>
                  <a:pt x="1218" y="411"/>
                  <a:pt x="1218" y="411"/>
                </a:cubicBezTo>
                <a:cubicBezTo>
                  <a:pt x="1218" y="407"/>
                  <a:pt x="1218" y="407"/>
                  <a:pt x="1218" y="407"/>
                </a:cubicBezTo>
                <a:cubicBezTo>
                  <a:pt x="1241" y="407"/>
                  <a:pt x="1241" y="407"/>
                  <a:pt x="1241" y="407"/>
                </a:cubicBezTo>
                <a:cubicBezTo>
                  <a:pt x="1241" y="411"/>
                  <a:pt x="1241" y="411"/>
                  <a:pt x="1241" y="411"/>
                </a:cubicBezTo>
                <a:cubicBezTo>
                  <a:pt x="1262" y="411"/>
                  <a:pt x="1262" y="411"/>
                  <a:pt x="1262" y="411"/>
                </a:cubicBezTo>
                <a:cubicBezTo>
                  <a:pt x="1262" y="400"/>
                  <a:pt x="1262" y="400"/>
                  <a:pt x="1262" y="400"/>
                </a:cubicBezTo>
                <a:cubicBezTo>
                  <a:pt x="1264" y="400"/>
                  <a:pt x="1264" y="400"/>
                  <a:pt x="1264" y="400"/>
                </a:cubicBezTo>
                <a:cubicBezTo>
                  <a:pt x="1264" y="393"/>
                  <a:pt x="1264" y="393"/>
                  <a:pt x="1264" y="393"/>
                </a:cubicBezTo>
                <a:cubicBezTo>
                  <a:pt x="1273" y="393"/>
                  <a:pt x="1273" y="393"/>
                  <a:pt x="1273" y="393"/>
                </a:cubicBezTo>
                <a:cubicBezTo>
                  <a:pt x="1273" y="385"/>
                  <a:pt x="1273" y="385"/>
                  <a:pt x="1273" y="385"/>
                </a:cubicBezTo>
                <a:cubicBezTo>
                  <a:pt x="1277" y="385"/>
                  <a:pt x="1277" y="385"/>
                  <a:pt x="1277" y="385"/>
                </a:cubicBezTo>
                <a:cubicBezTo>
                  <a:pt x="1277" y="393"/>
                  <a:pt x="1277" y="393"/>
                  <a:pt x="1277" y="393"/>
                </a:cubicBezTo>
                <a:cubicBezTo>
                  <a:pt x="1283" y="393"/>
                  <a:pt x="1283" y="393"/>
                  <a:pt x="1283" y="393"/>
                </a:cubicBezTo>
                <a:cubicBezTo>
                  <a:pt x="1283" y="389"/>
                  <a:pt x="1283" y="389"/>
                  <a:pt x="1283" y="389"/>
                </a:cubicBezTo>
                <a:cubicBezTo>
                  <a:pt x="1292" y="389"/>
                  <a:pt x="1292" y="389"/>
                  <a:pt x="1292" y="389"/>
                </a:cubicBezTo>
                <a:cubicBezTo>
                  <a:pt x="1292" y="393"/>
                  <a:pt x="1292" y="393"/>
                  <a:pt x="1292" y="393"/>
                </a:cubicBezTo>
                <a:cubicBezTo>
                  <a:pt x="1311" y="393"/>
                  <a:pt x="1311" y="393"/>
                  <a:pt x="1311" y="393"/>
                </a:cubicBezTo>
                <a:cubicBezTo>
                  <a:pt x="1311" y="402"/>
                  <a:pt x="1311" y="402"/>
                  <a:pt x="1311" y="402"/>
                </a:cubicBezTo>
                <a:cubicBezTo>
                  <a:pt x="1315" y="402"/>
                  <a:pt x="1315" y="402"/>
                  <a:pt x="1315" y="402"/>
                </a:cubicBezTo>
                <a:cubicBezTo>
                  <a:pt x="1315" y="415"/>
                  <a:pt x="1315" y="415"/>
                  <a:pt x="1315" y="415"/>
                </a:cubicBezTo>
                <a:cubicBezTo>
                  <a:pt x="1325" y="415"/>
                  <a:pt x="1325" y="415"/>
                  <a:pt x="1325" y="415"/>
                </a:cubicBezTo>
                <a:cubicBezTo>
                  <a:pt x="1325" y="354"/>
                  <a:pt x="1325" y="354"/>
                  <a:pt x="1325" y="354"/>
                </a:cubicBezTo>
                <a:cubicBezTo>
                  <a:pt x="1351" y="354"/>
                  <a:pt x="1351" y="354"/>
                  <a:pt x="1351" y="354"/>
                </a:cubicBezTo>
                <a:cubicBezTo>
                  <a:pt x="1351" y="361"/>
                  <a:pt x="1351" y="361"/>
                  <a:pt x="1351" y="361"/>
                </a:cubicBezTo>
                <a:cubicBezTo>
                  <a:pt x="1356" y="361"/>
                  <a:pt x="1356" y="361"/>
                  <a:pt x="1356" y="361"/>
                </a:cubicBezTo>
                <a:cubicBezTo>
                  <a:pt x="1356" y="190"/>
                  <a:pt x="1356" y="190"/>
                  <a:pt x="1356" y="190"/>
                </a:cubicBezTo>
                <a:cubicBezTo>
                  <a:pt x="1351" y="190"/>
                  <a:pt x="1351" y="190"/>
                  <a:pt x="1351" y="190"/>
                </a:cubicBezTo>
                <a:cubicBezTo>
                  <a:pt x="1351" y="131"/>
                  <a:pt x="1351" y="131"/>
                  <a:pt x="1351" y="131"/>
                </a:cubicBezTo>
                <a:cubicBezTo>
                  <a:pt x="1354" y="130"/>
                  <a:pt x="1358" y="130"/>
                  <a:pt x="1361" y="130"/>
                </a:cubicBezTo>
                <a:cubicBezTo>
                  <a:pt x="1361" y="124"/>
                  <a:pt x="1361" y="124"/>
                  <a:pt x="1361" y="124"/>
                </a:cubicBezTo>
                <a:cubicBezTo>
                  <a:pt x="1344" y="124"/>
                  <a:pt x="1344" y="124"/>
                  <a:pt x="1344" y="124"/>
                </a:cubicBezTo>
                <a:cubicBezTo>
                  <a:pt x="1344" y="89"/>
                  <a:pt x="1344" y="89"/>
                  <a:pt x="1344" y="89"/>
                </a:cubicBezTo>
                <a:cubicBezTo>
                  <a:pt x="1344" y="89"/>
                  <a:pt x="1351" y="87"/>
                  <a:pt x="1361" y="85"/>
                </a:cubicBezTo>
                <a:cubicBezTo>
                  <a:pt x="1361" y="79"/>
                  <a:pt x="1361" y="79"/>
                  <a:pt x="1361" y="79"/>
                </a:cubicBezTo>
                <a:cubicBezTo>
                  <a:pt x="1354" y="79"/>
                  <a:pt x="1354" y="79"/>
                  <a:pt x="1354" y="79"/>
                </a:cubicBezTo>
                <a:cubicBezTo>
                  <a:pt x="1354" y="72"/>
                  <a:pt x="1354" y="72"/>
                  <a:pt x="1354" y="72"/>
                </a:cubicBezTo>
                <a:cubicBezTo>
                  <a:pt x="1368" y="72"/>
                  <a:pt x="1368" y="72"/>
                  <a:pt x="1368" y="72"/>
                </a:cubicBezTo>
                <a:cubicBezTo>
                  <a:pt x="1368" y="0"/>
                  <a:pt x="1368" y="0"/>
                  <a:pt x="1368" y="0"/>
                </a:cubicBezTo>
                <a:cubicBezTo>
                  <a:pt x="1375" y="0"/>
                  <a:pt x="1375" y="0"/>
                  <a:pt x="1375" y="0"/>
                </a:cubicBezTo>
                <a:lnTo>
                  <a:pt x="1375" y="72"/>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ZA" dirty="0"/>
          </a:p>
        </p:txBody>
      </p:sp>
      <p:sp>
        <p:nvSpPr>
          <p:cNvPr id="19" name="TextBox 18"/>
          <p:cNvSpPr txBox="1"/>
          <p:nvPr/>
        </p:nvSpPr>
        <p:spPr>
          <a:xfrm>
            <a:off x="6766170" y="88541"/>
            <a:ext cx="1818138" cy="270321"/>
          </a:xfrm>
          <a:prstGeom prst="rect">
            <a:avLst/>
          </a:prstGeom>
          <a:solidFill>
            <a:schemeClr val="tx2"/>
          </a:solidFill>
          <a:ln>
            <a:noFill/>
          </a:ln>
        </p:spPr>
        <p:txBody>
          <a:bodyPr wrap="square" lIns="0" tIns="0" rIns="144000" bIns="0" rtlCol="0" anchor="ctr" anchorCtr="0">
            <a:noAutofit/>
          </a:bodyPr>
          <a:lstStyle/>
          <a:p>
            <a:pPr indent="-274320" algn="r">
              <a:spcAft>
                <a:spcPts val="900"/>
              </a:spcAft>
            </a:pPr>
            <a:r>
              <a:rPr lang="en-ZA" sz="1600" i="1" smtClean="0">
                <a:solidFill>
                  <a:schemeClr val="bg1"/>
                </a:solidFill>
                <a:latin typeface="Georgia" pitchFamily="18" charset="0"/>
              </a:rPr>
              <a:t>South Africa</a:t>
            </a:r>
            <a:endParaRPr lang="en-ZA" sz="1600" i="1" dirty="0" err="1" smtClean="0">
              <a:solidFill>
                <a:schemeClr val="bg1"/>
              </a:solidFill>
              <a:latin typeface="Georgia" pitchFamily="18" charset="0"/>
            </a:endParaRPr>
          </a:p>
        </p:txBody>
      </p:sp>
      <p:sp>
        <p:nvSpPr>
          <p:cNvPr id="9" name="Slide Number Placeholder 8"/>
          <p:cNvSpPr>
            <a:spLocks noGrp="1"/>
          </p:cNvSpPr>
          <p:nvPr>
            <p:ph type="sldNum" sz="quarter" idx="18"/>
          </p:nvPr>
        </p:nvSpPr>
        <p:spPr/>
        <p:txBody>
          <a:bodyPr/>
          <a:lstStyle/>
          <a:p>
            <a:fld id="{A605FC7B-1DF7-45D4-BBAA-0D843619C571}" type="slidenum">
              <a:rPr lang="en-ZA" smtClean="0"/>
              <a:pPr/>
              <a:t>10</a:t>
            </a:fld>
            <a:endParaRPr lang="en-ZA"/>
          </a:p>
        </p:txBody>
      </p:sp>
      <p:sp>
        <p:nvSpPr>
          <p:cNvPr id="10" name="Date Placeholder 9"/>
          <p:cNvSpPr>
            <a:spLocks noGrp="1"/>
          </p:cNvSpPr>
          <p:nvPr>
            <p:ph type="dt" sz="half" idx="16"/>
          </p:nvPr>
        </p:nvSpPr>
        <p:spPr/>
        <p:txBody>
          <a:bodyPr/>
          <a:lstStyle/>
          <a:p>
            <a:r>
              <a:rPr lang="en-ZA" dirty="0" smtClean="0"/>
              <a:t>July 2018</a:t>
            </a:r>
            <a:endParaRPr lang="en-ZA" dirty="0"/>
          </a:p>
        </p:txBody>
      </p:sp>
      <p:sp>
        <p:nvSpPr>
          <p:cNvPr id="11" name="Footer Placeholder 10"/>
          <p:cNvSpPr>
            <a:spLocks noGrp="1"/>
          </p:cNvSpPr>
          <p:nvPr>
            <p:ph type="ftr" sz="quarter" idx="17"/>
          </p:nvPr>
        </p:nvSpPr>
        <p:spPr/>
        <p:txBody>
          <a:bodyPr/>
          <a:lstStyle/>
          <a:p>
            <a:r>
              <a:rPr lang="en-ZA" dirty="0" smtClean="0"/>
              <a:t>Hotels Outlook: 2018 - 2022</a:t>
            </a:r>
            <a:endParaRPr lang="en-ZA" dirty="0"/>
          </a:p>
        </p:txBody>
      </p:sp>
    </p:spTree>
    <p:extLst>
      <p:ext uri="{BB962C8B-B14F-4D97-AF65-F5344CB8AC3E}">
        <p14:creationId xmlns:p14="http://schemas.microsoft.com/office/powerpoint/2010/main" val="29449274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Major cities analysis</a:t>
            </a:r>
            <a:endParaRPr lang="en-ZA" dirty="0"/>
          </a:p>
        </p:txBody>
      </p:sp>
      <p:sp>
        <p:nvSpPr>
          <p:cNvPr id="7" name="Content Placeholder 2"/>
          <p:cNvSpPr>
            <a:spLocks noGrp="1"/>
          </p:cNvSpPr>
          <p:nvPr>
            <p:ph sz="quarter" idx="14"/>
          </p:nvPr>
        </p:nvSpPr>
        <p:spPr>
          <a:xfrm>
            <a:off x="457200" y="1981200"/>
            <a:ext cx="8153399" cy="4191000"/>
          </a:xfrm>
          <a:ln>
            <a:solidFill>
              <a:schemeClr val="accent1"/>
            </a:solidFill>
          </a:ln>
        </p:spPr>
        <p:txBody>
          <a:bodyPr lIns="108000" tIns="72000" rIns="108000"/>
          <a:lstStyle/>
          <a:p>
            <a:pPr indent="0"/>
            <a:r>
              <a:rPr lang="en-ZA" sz="1800" b="1" dirty="0" smtClean="0">
                <a:solidFill>
                  <a:schemeClr val="accent1"/>
                </a:solidFill>
              </a:rPr>
              <a:t>Cape Town</a:t>
            </a:r>
          </a:p>
          <a:p>
            <a:pPr marL="11430" indent="-285750">
              <a:buFont typeface="Wingdings" panose="05000000000000000000" pitchFamily="2" charset="2"/>
              <a:buChar char="§"/>
            </a:pPr>
            <a:r>
              <a:rPr lang="en-ZA" sz="1500" dirty="0" smtClean="0"/>
              <a:t>Growing </a:t>
            </a:r>
            <a:r>
              <a:rPr lang="en-ZA" sz="1500" dirty="0"/>
              <a:t>more than 7% in 2016, </a:t>
            </a:r>
            <a:r>
              <a:rPr lang="en-ZA" sz="1500" dirty="0" smtClean="0"/>
              <a:t>growth in guest nights </a:t>
            </a:r>
            <a:r>
              <a:rPr lang="en-ZA" sz="1500" dirty="0"/>
              <a:t>dropped to </a:t>
            </a:r>
            <a:r>
              <a:rPr lang="en-ZA" sz="1500" dirty="0" smtClean="0"/>
              <a:t>1</a:t>
            </a:r>
            <a:r>
              <a:rPr lang="en-ZA" sz="1500" dirty="0"/>
              <a:t>% in </a:t>
            </a:r>
            <a:r>
              <a:rPr lang="en-ZA" sz="1500" dirty="0" smtClean="0"/>
              <a:t>2017 – </a:t>
            </a:r>
            <a:r>
              <a:rPr lang="en-US" sz="1500" dirty="0" smtClean="0"/>
              <a:t>cancellations </a:t>
            </a:r>
            <a:r>
              <a:rPr lang="en-ZA" sz="1500" dirty="0" smtClean="0"/>
              <a:t>and </a:t>
            </a:r>
            <a:r>
              <a:rPr lang="en-ZA" sz="1500" dirty="0"/>
              <a:t>the possibility of a Day Zero </a:t>
            </a:r>
            <a:r>
              <a:rPr lang="en-ZA" sz="1500" dirty="0" smtClean="0"/>
              <a:t>scenario.</a:t>
            </a:r>
          </a:p>
          <a:p>
            <a:pPr marL="11430" indent="-285750">
              <a:buFont typeface="Wingdings" panose="05000000000000000000" pitchFamily="2" charset="2"/>
              <a:buChar char="§"/>
            </a:pPr>
            <a:r>
              <a:rPr lang="en-US" sz="1500" dirty="0"/>
              <a:t>ADR growth </a:t>
            </a:r>
            <a:r>
              <a:rPr lang="en-ZA" sz="1500" dirty="0" smtClean="0"/>
              <a:t>moderated</a:t>
            </a:r>
            <a:r>
              <a:rPr lang="en-ZA" sz="1500" dirty="0"/>
              <a:t>, rising 6% in 2017 compared with the </a:t>
            </a:r>
            <a:r>
              <a:rPr lang="en-ZA" sz="1500" dirty="0" smtClean="0"/>
              <a:t>11% </a:t>
            </a:r>
            <a:r>
              <a:rPr lang="en-US" sz="1500" dirty="0" smtClean="0"/>
              <a:t>increase </a:t>
            </a:r>
            <a:r>
              <a:rPr lang="en-US" sz="1500" dirty="0"/>
              <a:t>in 2016</a:t>
            </a:r>
            <a:r>
              <a:rPr lang="en-US" sz="1500" dirty="0" smtClean="0"/>
              <a:t>.</a:t>
            </a:r>
          </a:p>
          <a:p>
            <a:pPr marL="11430" indent="-285750">
              <a:buFont typeface="Wingdings" panose="05000000000000000000" pitchFamily="2" charset="2"/>
              <a:buChar char="§"/>
            </a:pPr>
            <a:r>
              <a:rPr lang="en-US" sz="1500" dirty="0" smtClean="0"/>
              <a:t>Slower growth in foreign tourism in 2017.</a:t>
            </a:r>
          </a:p>
        </p:txBody>
      </p:sp>
      <p:sp>
        <p:nvSpPr>
          <p:cNvPr id="14" name="Freeform 5"/>
          <p:cNvSpPr>
            <a:spLocks noEditPoints="1"/>
          </p:cNvSpPr>
          <p:nvPr/>
        </p:nvSpPr>
        <p:spPr bwMode="auto">
          <a:xfrm>
            <a:off x="3124200" y="1481050"/>
            <a:ext cx="2743200" cy="382866"/>
          </a:xfrm>
          <a:custGeom>
            <a:avLst/>
            <a:gdLst>
              <a:gd name="T0" fmla="*/ 1726 w 1726"/>
              <a:gd name="T1" fmla="*/ 239 h 239"/>
              <a:gd name="T2" fmla="*/ 1726 w 1726"/>
              <a:gd name="T3" fmla="*/ 205 h 239"/>
              <a:gd name="T4" fmla="*/ 1600 w 1726"/>
              <a:gd name="T5" fmla="*/ 205 h 239"/>
              <a:gd name="T6" fmla="*/ 1600 w 1726"/>
              <a:gd name="T7" fmla="*/ 200 h 239"/>
              <a:gd name="T8" fmla="*/ 1508 w 1726"/>
              <a:gd name="T9" fmla="*/ 148 h 239"/>
              <a:gd name="T10" fmla="*/ 1508 w 1726"/>
              <a:gd name="T11" fmla="*/ 144 h 239"/>
              <a:gd name="T12" fmla="*/ 1452 w 1726"/>
              <a:gd name="T13" fmla="*/ 88 h 239"/>
              <a:gd name="T14" fmla="*/ 1348 w 1726"/>
              <a:gd name="T15" fmla="*/ 168 h 239"/>
              <a:gd name="T16" fmla="*/ 1212 w 1726"/>
              <a:gd name="T17" fmla="*/ 124 h 239"/>
              <a:gd name="T18" fmla="*/ 1152 w 1726"/>
              <a:gd name="T19" fmla="*/ 68 h 239"/>
              <a:gd name="T20" fmla="*/ 1052 w 1726"/>
              <a:gd name="T21" fmla="*/ 32 h 239"/>
              <a:gd name="T22" fmla="*/ 1044 w 1726"/>
              <a:gd name="T23" fmla="*/ 4 h 239"/>
              <a:gd name="T24" fmla="*/ 608 w 1726"/>
              <a:gd name="T25" fmla="*/ 0 h 239"/>
              <a:gd name="T26" fmla="*/ 568 w 1726"/>
              <a:gd name="T27" fmla="*/ 48 h 239"/>
              <a:gd name="T28" fmla="*/ 476 w 1726"/>
              <a:gd name="T29" fmla="*/ 0 h 239"/>
              <a:gd name="T30" fmla="*/ 428 w 1726"/>
              <a:gd name="T31" fmla="*/ 52 h 239"/>
              <a:gd name="T32" fmla="*/ 192 w 1726"/>
              <a:gd name="T33" fmla="*/ 144 h 239"/>
              <a:gd name="T34" fmla="*/ 72 w 1726"/>
              <a:gd name="T35" fmla="*/ 168 h 239"/>
              <a:gd name="T36" fmla="*/ 0 w 1726"/>
              <a:gd name="T37" fmla="*/ 164 h 239"/>
              <a:gd name="T38" fmla="*/ 0 w 1726"/>
              <a:gd name="T39" fmla="*/ 205 h 239"/>
              <a:gd name="T40" fmla="*/ 1 w 1726"/>
              <a:gd name="T41" fmla="*/ 205 h 239"/>
              <a:gd name="T42" fmla="*/ 1 w 1726"/>
              <a:gd name="T43" fmla="*/ 239 h 239"/>
              <a:gd name="T44" fmla="*/ 1255 w 1726"/>
              <a:gd name="T45" fmla="*/ 205 h 239"/>
              <a:gd name="T46" fmla="*/ 1235 w 1726"/>
              <a:gd name="T47" fmla="*/ 205 h 239"/>
              <a:gd name="T48" fmla="*/ 1255 w 1726"/>
              <a:gd name="T49" fmla="*/ 205 h 239"/>
              <a:gd name="T50" fmla="*/ 1184 w 1726"/>
              <a:gd name="T51" fmla="*/ 205 h 239"/>
              <a:gd name="T52" fmla="*/ 1183 w 1726"/>
              <a:gd name="T53" fmla="*/ 205 h 239"/>
              <a:gd name="T54" fmla="*/ 1184 w 1726"/>
              <a:gd name="T55" fmla="*/ 204 h 239"/>
              <a:gd name="T56" fmla="*/ 1184 w 1726"/>
              <a:gd name="T57" fmla="*/ 205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726" h="239">
                <a:moveTo>
                  <a:pt x="1726" y="239"/>
                </a:moveTo>
                <a:cubicBezTo>
                  <a:pt x="1726" y="205"/>
                  <a:pt x="1726" y="205"/>
                  <a:pt x="1726" y="205"/>
                </a:cubicBezTo>
                <a:cubicBezTo>
                  <a:pt x="1600" y="205"/>
                  <a:pt x="1600" y="205"/>
                  <a:pt x="1600" y="205"/>
                </a:cubicBezTo>
                <a:cubicBezTo>
                  <a:pt x="1600" y="203"/>
                  <a:pt x="1600" y="202"/>
                  <a:pt x="1600" y="200"/>
                </a:cubicBezTo>
                <a:cubicBezTo>
                  <a:pt x="1565" y="188"/>
                  <a:pt x="1531" y="174"/>
                  <a:pt x="1508" y="148"/>
                </a:cubicBezTo>
                <a:cubicBezTo>
                  <a:pt x="1508" y="144"/>
                  <a:pt x="1508" y="144"/>
                  <a:pt x="1508" y="144"/>
                </a:cubicBezTo>
                <a:cubicBezTo>
                  <a:pt x="1485" y="146"/>
                  <a:pt x="1455" y="120"/>
                  <a:pt x="1452" y="88"/>
                </a:cubicBezTo>
                <a:cubicBezTo>
                  <a:pt x="1410" y="108"/>
                  <a:pt x="1392" y="151"/>
                  <a:pt x="1348" y="168"/>
                </a:cubicBezTo>
                <a:cubicBezTo>
                  <a:pt x="1314" y="145"/>
                  <a:pt x="1268" y="113"/>
                  <a:pt x="1212" y="124"/>
                </a:cubicBezTo>
                <a:cubicBezTo>
                  <a:pt x="1206" y="97"/>
                  <a:pt x="1142" y="108"/>
                  <a:pt x="1152" y="68"/>
                </a:cubicBezTo>
                <a:cubicBezTo>
                  <a:pt x="1115" y="75"/>
                  <a:pt x="1080" y="48"/>
                  <a:pt x="1052" y="32"/>
                </a:cubicBezTo>
                <a:cubicBezTo>
                  <a:pt x="1053" y="20"/>
                  <a:pt x="1047" y="13"/>
                  <a:pt x="1044" y="4"/>
                </a:cubicBezTo>
                <a:cubicBezTo>
                  <a:pt x="891" y="4"/>
                  <a:pt x="725" y="6"/>
                  <a:pt x="608" y="0"/>
                </a:cubicBezTo>
                <a:cubicBezTo>
                  <a:pt x="594" y="15"/>
                  <a:pt x="583" y="34"/>
                  <a:pt x="568" y="48"/>
                </a:cubicBezTo>
                <a:cubicBezTo>
                  <a:pt x="546" y="24"/>
                  <a:pt x="513" y="11"/>
                  <a:pt x="476" y="0"/>
                </a:cubicBezTo>
                <a:cubicBezTo>
                  <a:pt x="455" y="12"/>
                  <a:pt x="441" y="32"/>
                  <a:pt x="428" y="52"/>
                </a:cubicBezTo>
                <a:cubicBezTo>
                  <a:pt x="335" y="65"/>
                  <a:pt x="274" y="128"/>
                  <a:pt x="192" y="144"/>
                </a:cubicBezTo>
                <a:cubicBezTo>
                  <a:pt x="152" y="152"/>
                  <a:pt x="113" y="149"/>
                  <a:pt x="72" y="168"/>
                </a:cubicBezTo>
                <a:cubicBezTo>
                  <a:pt x="54" y="154"/>
                  <a:pt x="22" y="170"/>
                  <a:pt x="0" y="164"/>
                </a:cubicBezTo>
                <a:cubicBezTo>
                  <a:pt x="0" y="178"/>
                  <a:pt x="0" y="191"/>
                  <a:pt x="0" y="205"/>
                </a:cubicBezTo>
                <a:cubicBezTo>
                  <a:pt x="1" y="205"/>
                  <a:pt x="1" y="205"/>
                  <a:pt x="1" y="205"/>
                </a:cubicBezTo>
                <a:cubicBezTo>
                  <a:pt x="1" y="239"/>
                  <a:pt x="1" y="239"/>
                  <a:pt x="1" y="239"/>
                </a:cubicBezTo>
                <a:moveTo>
                  <a:pt x="1255" y="205"/>
                </a:moveTo>
                <a:cubicBezTo>
                  <a:pt x="1235" y="205"/>
                  <a:pt x="1235" y="205"/>
                  <a:pt x="1235" y="205"/>
                </a:cubicBezTo>
                <a:cubicBezTo>
                  <a:pt x="1242" y="205"/>
                  <a:pt x="1248" y="205"/>
                  <a:pt x="1255" y="205"/>
                </a:cubicBezTo>
                <a:close/>
                <a:moveTo>
                  <a:pt x="1184" y="205"/>
                </a:moveTo>
                <a:cubicBezTo>
                  <a:pt x="1183" y="205"/>
                  <a:pt x="1183" y="205"/>
                  <a:pt x="1183" y="205"/>
                </a:cubicBezTo>
                <a:cubicBezTo>
                  <a:pt x="1184" y="205"/>
                  <a:pt x="1184" y="205"/>
                  <a:pt x="1184" y="204"/>
                </a:cubicBezTo>
                <a:cubicBezTo>
                  <a:pt x="1184" y="205"/>
                  <a:pt x="1184" y="205"/>
                  <a:pt x="1184" y="20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ZA" dirty="0"/>
          </a:p>
        </p:txBody>
      </p:sp>
      <p:cxnSp>
        <p:nvCxnSpPr>
          <p:cNvPr id="16" name="Straight Connector 15"/>
          <p:cNvCxnSpPr/>
          <p:nvPr/>
        </p:nvCxnSpPr>
        <p:spPr>
          <a:xfrm>
            <a:off x="457200" y="1863916"/>
            <a:ext cx="8153400" cy="0"/>
          </a:xfrm>
          <a:prstGeom prst="line">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6" name="AutoShape 13"/>
          <p:cNvSpPr>
            <a:spLocks noChangeAspect="1" noChangeArrowheads="1" noTextEdit="1"/>
          </p:cNvSpPr>
          <p:nvPr/>
        </p:nvSpPr>
        <p:spPr bwMode="auto">
          <a:xfrm>
            <a:off x="387350" y="2095500"/>
            <a:ext cx="83693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27" name="Freeform 15"/>
          <p:cNvSpPr>
            <a:spLocks/>
          </p:cNvSpPr>
          <p:nvPr/>
        </p:nvSpPr>
        <p:spPr bwMode="auto">
          <a:xfrm>
            <a:off x="3082925" y="2479675"/>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101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19" name="TextBox 18"/>
          <p:cNvSpPr txBox="1"/>
          <p:nvPr/>
        </p:nvSpPr>
        <p:spPr>
          <a:xfrm>
            <a:off x="6766170" y="88541"/>
            <a:ext cx="1818138" cy="270321"/>
          </a:xfrm>
          <a:prstGeom prst="rect">
            <a:avLst/>
          </a:prstGeom>
          <a:solidFill>
            <a:schemeClr val="tx2"/>
          </a:solidFill>
          <a:ln>
            <a:noFill/>
          </a:ln>
        </p:spPr>
        <p:txBody>
          <a:bodyPr wrap="square" lIns="0" tIns="0" rIns="144000" bIns="0" rtlCol="0" anchor="ctr" anchorCtr="0">
            <a:noAutofit/>
          </a:bodyPr>
          <a:lstStyle/>
          <a:p>
            <a:pPr indent="-274320" algn="r">
              <a:spcAft>
                <a:spcPts val="900"/>
              </a:spcAft>
            </a:pPr>
            <a:r>
              <a:rPr lang="en-ZA" sz="1600" i="1" smtClean="0">
                <a:solidFill>
                  <a:schemeClr val="bg1"/>
                </a:solidFill>
                <a:latin typeface="Georgia" pitchFamily="18" charset="0"/>
              </a:rPr>
              <a:t>South Africa</a:t>
            </a:r>
            <a:endParaRPr lang="en-ZA" sz="1600" i="1" dirty="0" err="1" smtClean="0">
              <a:solidFill>
                <a:schemeClr val="bg1"/>
              </a:solidFill>
              <a:latin typeface="Georgia" pitchFamily="18" charset="0"/>
            </a:endParaRPr>
          </a:p>
        </p:txBody>
      </p:sp>
      <p:sp>
        <p:nvSpPr>
          <p:cNvPr id="9" name="Slide Number Placeholder 8"/>
          <p:cNvSpPr>
            <a:spLocks noGrp="1"/>
          </p:cNvSpPr>
          <p:nvPr>
            <p:ph type="sldNum" sz="quarter" idx="18"/>
          </p:nvPr>
        </p:nvSpPr>
        <p:spPr/>
        <p:txBody>
          <a:bodyPr/>
          <a:lstStyle/>
          <a:p>
            <a:fld id="{A605FC7B-1DF7-45D4-BBAA-0D843619C571}" type="slidenum">
              <a:rPr lang="en-ZA" smtClean="0"/>
              <a:pPr/>
              <a:t>11</a:t>
            </a:fld>
            <a:endParaRPr lang="en-ZA"/>
          </a:p>
        </p:txBody>
      </p:sp>
      <p:sp>
        <p:nvSpPr>
          <p:cNvPr id="10" name="Date Placeholder 9"/>
          <p:cNvSpPr>
            <a:spLocks noGrp="1"/>
          </p:cNvSpPr>
          <p:nvPr>
            <p:ph type="dt" sz="half" idx="16"/>
          </p:nvPr>
        </p:nvSpPr>
        <p:spPr/>
        <p:txBody>
          <a:bodyPr/>
          <a:lstStyle/>
          <a:p>
            <a:r>
              <a:rPr lang="en-ZA" dirty="0" smtClean="0"/>
              <a:t>July 2018</a:t>
            </a:r>
            <a:endParaRPr lang="en-ZA" dirty="0"/>
          </a:p>
        </p:txBody>
      </p:sp>
      <p:sp>
        <p:nvSpPr>
          <p:cNvPr id="11" name="Footer Placeholder 10"/>
          <p:cNvSpPr>
            <a:spLocks noGrp="1"/>
          </p:cNvSpPr>
          <p:nvPr>
            <p:ph type="ftr" sz="quarter" idx="17"/>
          </p:nvPr>
        </p:nvSpPr>
        <p:spPr/>
        <p:txBody>
          <a:bodyPr/>
          <a:lstStyle/>
          <a:p>
            <a:r>
              <a:rPr lang="en-ZA" dirty="0" smtClean="0"/>
              <a:t>Hotels Outlook: 2018 - 2022</a:t>
            </a:r>
            <a:endParaRPr lang="en-ZA" dirty="0"/>
          </a:p>
        </p:txBody>
      </p:sp>
      <p:sp>
        <p:nvSpPr>
          <p:cNvPr id="6" name="Rectangle 5"/>
          <p:cNvSpPr/>
          <p:nvPr/>
        </p:nvSpPr>
        <p:spPr>
          <a:xfrm>
            <a:off x="3286125" y="4024587"/>
            <a:ext cx="5019675" cy="1708160"/>
          </a:xfrm>
          <a:prstGeom prst="rect">
            <a:avLst/>
          </a:prstGeom>
        </p:spPr>
        <p:txBody>
          <a:bodyPr wrap="square">
            <a:spAutoFit/>
          </a:bodyPr>
          <a:lstStyle/>
          <a:p>
            <a:r>
              <a:rPr lang="en-ZA" sz="1500" i="1" dirty="0">
                <a:solidFill>
                  <a:schemeClr val="accent1"/>
                </a:solidFill>
                <a:latin typeface="+mj-lt"/>
              </a:rPr>
              <a:t>“We have already reduced our water consumption by 60 percent, and have successfully implemented a number of initiatives within our hotels that will continue to have an impact on saving water,” says John van </a:t>
            </a:r>
            <a:r>
              <a:rPr lang="en-ZA" sz="1500" i="1" dirty="0" err="1">
                <a:solidFill>
                  <a:schemeClr val="accent1"/>
                </a:solidFill>
                <a:latin typeface="+mj-lt"/>
              </a:rPr>
              <a:t>Rooyen</a:t>
            </a:r>
            <a:r>
              <a:rPr lang="en-ZA" sz="1500" i="1" dirty="0">
                <a:solidFill>
                  <a:schemeClr val="accent1"/>
                </a:solidFill>
                <a:latin typeface="+mj-lt"/>
              </a:rPr>
              <a:t>, Operations Director – Cape Region at </a:t>
            </a:r>
            <a:r>
              <a:rPr lang="en-ZA" sz="1500" i="1" dirty="0" err="1">
                <a:solidFill>
                  <a:schemeClr val="accent1"/>
                </a:solidFill>
                <a:latin typeface="+mj-lt"/>
              </a:rPr>
              <a:t>Tsogo</a:t>
            </a:r>
            <a:r>
              <a:rPr lang="en-ZA" sz="1500" i="1" dirty="0">
                <a:solidFill>
                  <a:schemeClr val="accent1"/>
                </a:solidFill>
                <a:latin typeface="+mj-lt"/>
              </a:rPr>
              <a:t> Sun.</a:t>
            </a:r>
          </a:p>
          <a:p>
            <a:endParaRPr lang="en-US" sz="1500" i="1" dirty="0">
              <a:solidFill>
                <a:schemeClr val="accent1"/>
              </a:solidFill>
              <a:latin typeface="+mj-lt"/>
            </a:endParaRPr>
          </a:p>
          <a:p>
            <a:r>
              <a:rPr lang="en-US" sz="1500" i="1" dirty="0">
                <a:solidFill>
                  <a:schemeClr val="accent1"/>
                </a:solidFill>
                <a:latin typeface="+mj-lt"/>
              </a:rPr>
              <a:t> </a:t>
            </a:r>
          </a:p>
        </p:txBody>
      </p:sp>
    </p:spTree>
    <p:extLst>
      <p:ext uri="{BB962C8B-B14F-4D97-AF65-F5344CB8AC3E}">
        <p14:creationId xmlns:p14="http://schemas.microsoft.com/office/powerpoint/2010/main" val="30833408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Major cities analysis</a:t>
            </a:r>
            <a:endParaRPr lang="en-ZA" dirty="0"/>
          </a:p>
        </p:txBody>
      </p:sp>
      <p:sp>
        <p:nvSpPr>
          <p:cNvPr id="7" name="Content Placeholder 2"/>
          <p:cNvSpPr>
            <a:spLocks noGrp="1"/>
          </p:cNvSpPr>
          <p:nvPr>
            <p:ph sz="quarter" idx="14"/>
          </p:nvPr>
        </p:nvSpPr>
        <p:spPr>
          <a:xfrm>
            <a:off x="457200" y="1981200"/>
            <a:ext cx="8153399" cy="4343400"/>
          </a:xfrm>
          <a:ln>
            <a:solidFill>
              <a:schemeClr val="accent1"/>
            </a:solidFill>
          </a:ln>
        </p:spPr>
        <p:txBody>
          <a:bodyPr lIns="108000" tIns="72000" rIns="108000"/>
          <a:lstStyle/>
          <a:p>
            <a:pPr indent="0"/>
            <a:r>
              <a:rPr lang="en-ZA" sz="1800" b="1" i="1" dirty="0" smtClean="0">
                <a:solidFill>
                  <a:schemeClr val="accent1"/>
                </a:solidFill>
              </a:rPr>
              <a:t>Cape Town’s water shortage – Silver lining: Sustainable tourism</a:t>
            </a:r>
          </a:p>
          <a:p>
            <a:pPr marL="171450" indent="-171450">
              <a:buFont typeface="Wingdings" panose="05000000000000000000" pitchFamily="2" charset="2"/>
              <a:buChar char="§"/>
            </a:pPr>
            <a:r>
              <a:rPr lang="en-ZA" sz="1250" dirty="0" smtClean="0"/>
              <a:t>Hospitality </a:t>
            </a:r>
            <a:r>
              <a:rPr lang="en-ZA" sz="1250" dirty="0"/>
              <a:t>industry alone contributes R40 billion to the Western Cape </a:t>
            </a:r>
            <a:r>
              <a:rPr lang="en-ZA" sz="1250" dirty="0" smtClean="0"/>
              <a:t>economy.</a:t>
            </a:r>
          </a:p>
          <a:p>
            <a:pPr marL="171450" indent="-171450">
              <a:buFont typeface="Wingdings" panose="05000000000000000000" pitchFamily="2" charset="2"/>
              <a:buChar char="§"/>
            </a:pPr>
            <a:r>
              <a:rPr lang="en-ZA" sz="1250" dirty="0" smtClean="0"/>
              <a:t>Cape </a:t>
            </a:r>
            <a:r>
              <a:rPr lang="en-ZA" sz="1250" dirty="0"/>
              <a:t>Town and its many attractions and hotels remain very much open for </a:t>
            </a:r>
            <a:r>
              <a:rPr lang="en-ZA" sz="1250" dirty="0" smtClean="0"/>
              <a:t>business. </a:t>
            </a:r>
          </a:p>
          <a:p>
            <a:pPr marL="171450" indent="-171450">
              <a:buFont typeface="Wingdings" panose="05000000000000000000" pitchFamily="2" charset="2"/>
              <a:buChar char="§"/>
            </a:pPr>
            <a:r>
              <a:rPr lang="en-ZA" sz="1250" dirty="0" err="1" smtClean="0"/>
              <a:t>Wesgro</a:t>
            </a:r>
            <a:r>
              <a:rPr lang="en-ZA" sz="1250" dirty="0" smtClean="0"/>
              <a:t> indicated </a:t>
            </a:r>
            <a:r>
              <a:rPr lang="en-ZA" sz="1250" dirty="0"/>
              <a:t>that 2018 January and February bookings for hotels surveyed were between 10% and 15%</a:t>
            </a:r>
          </a:p>
          <a:p>
            <a:r>
              <a:rPr lang="en-ZA" sz="1250" dirty="0" smtClean="0"/>
              <a:t>down </a:t>
            </a:r>
            <a:r>
              <a:rPr lang="en-ZA" sz="1250" dirty="0"/>
              <a:t>when compared to the same period last </a:t>
            </a:r>
            <a:r>
              <a:rPr lang="en-ZA" sz="1250" dirty="0" smtClean="0"/>
              <a:t>year.</a:t>
            </a:r>
            <a:endParaRPr lang="en-ZA" sz="1250" dirty="0"/>
          </a:p>
          <a:p>
            <a:pPr>
              <a:buFont typeface="Wingdings" panose="05000000000000000000" pitchFamily="2" charset="2"/>
              <a:buChar char="§"/>
            </a:pPr>
            <a:endParaRPr lang="en-ZA" sz="1200" dirty="0" smtClean="0"/>
          </a:p>
        </p:txBody>
      </p:sp>
      <p:sp>
        <p:nvSpPr>
          <p:cNvPr id="14" name="Freeform 5"/>
          <p:cNvSpPr>
            <a:spLocks noEditPoints="1"/>
          </p:cNvSpPr>
          <p:nvPr/>
        </p:nvSpPr>
        <p:spPr bwMode="auto">
          <a:xfrm>
            <a:off x="3124200" y="1481050"/>
            <a:ext cx="2743200" cy="382866"/>
          </a:xfrm>
          <a:custGeom>
            <a:avLst/>
            <a:gdLst>
              <a:gd name="T0" fmla="*/ 1726 w 1726"/>
              <a:gd name="T1" fmla="*/ 239 h 239"/>
              <a:gd name="T2" fmla="*/ 1726 w 1726"/>
              <a:gd name="T3" fmla="*/ 205 h 239"/>
              <a:gd name="T4" fmla="*/ 1600 w 1726"/>
              <a:gd name="T5" fmla="*/ 205 h 239"/>
              <a:gd name="T6" fmla="*/ 1600 w 1726"/>
              <a:gd name="T7" fmla="*/ 200 h 239"/>
              <a:gd name="T8" fmla="*/ 1508 w 1726"/>
              <a:gd name="T9" fmla="*/ 148 h 239"/>
              <a:gd name="T10" fmla="*/ 1508 w 1726"/>
              <a:gd name="T11" fmla="*/ 144 h 239"/>
              <a:gd name="T12" fmla="*/ 1452 w 1726"/>
              <a:gd name="T13" fmla="*/ 88 h 239"/>
              <a:gd name="T14" fmla="*/ 1348 w 1726"/>
              <a:gd name="T15" fmla="*/ 168 h 239"/>
              <a:gd name="T16" fmla="*/ 1212 w 1726"/>
              <a:gd name="T17" fmla="*/ 124 h 239"/>
              <a:gd name="T18" fmla="*/ 1152 w 1726"/>
              <a:gd name="T19" fmla="*/ 68 h 239"/>
              <a:gd name="T20" fmla="*/ 1052 w 1726"/>
              <a:gd name="T21" fmla="*/ 32 h 239"/>
              <a:gd name="T22" fmla="*/ 1044 w 1726"/>
              <a:gd name="T23" fmla="*/ 4 h 239"/>
              <a:gd name="T24" fmla="*/ 608 w 1726"/>
              <a:gd name="T25" fmla="*/ 0 h 239"/>
              <a:gd name="T26" fmla="*/ 568 w 1726"/>
              <a:gd name="T27" fmla="*/ 48 h 239"/>
              <a:gd name="T28" fmla="*/ 476 w 1726"/>
              <a:gd name="T29" fmla="*/ 0 h 239"/>
              <a:gd name="T30" fmla="*/ 428 w 1726"/>
              <a:gd name="T31" fmla="*/ 52 h 239"/>
              <a:gd name="T32" fmla="*/ 192 w 1726"/>
              <a:gd name="T33" fmla="*/ 144 h 239"/>
              <a:gd name="T34" fmla="*/ 72 w 1726"/>
              <a:gd name="T35" fmla="*/ 168 h 239"/>
              <a:gd name="T36" fmla="*/ 0 w 1726"/>
              <a:gd name="T37" fmla="*/ 164 h 239"/>
              <a:gd name="T38" fmla="*/ 0 w 1726"/>
              <a:gd name="T39" fmla="*/ 205 h 239"/>
              <a:gd name="T40" fmla="*/ 1 w 1726"/>
              <a:gd name="T41" fmla="*/ 205 h 239"/>
              <a:gd name="T42" fmla="*/ 1 w 1726"/>
              <a:gd name="T43" fmla="*/ 239 h 239"/>
              <a:gd name="T44" fmla="*/ 1255 w 1726"/>
              <a:gd name="T45" fmla="*/ 205 h 239"/>
              <a:gd name="T46" fmla="*/ 1235 w 1726"/>
              <a:gd name="T47" fmla="*/ 205 h 239"/>
              <a:gd name="T48" fmla="*/ 1255 w 1726"/>
              <a:gd name="T49" fmla="*/ 205 h 239"/>
              <a:gd name="T50" fmla="*/ 1184 w 1726"/>
              <a:gd name="T51" fmla="*/ 205 h 239"/>
              <a:gd name="T52" fmla="*/ 1183 w 1726"/>
              <a:gd name="T53" fmla="*/ 205 h 239"/>
              <a:gd name="T54" fmla="*/ 1184 w 1726"/>
              <a:gd name="T55" fmla="*/ 204 h 239"/>
              <a:gd name="T56" fmla="*/ 1184 w 1726"/>
              <a:gd name="T57" fmla="*/ 205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726" h="239">
                <a:moveTo>
                  <a:pt x="1726" y="239"/>
                </a:moveTo>
                <a:cubicBezTo>
                  <a:pt x="1726" y="205"/>
                  <a:pt x="1726" y="205"/>
                  <a:pt x="1726" y="205"/>
                </a:cubicBezTo>
                <a:cubicBezTo>
                  <a:pt x="1600" y="205"/>
                  <a:pt x="1600" y="205"/>
                  <a:pt x="1600" y="205"/>
                </a:cubicBezTo>
                <a:cubicBezTo>
                  <a:pt x="1600" y="203"/>
                  <a:pt x="1600" y="202"/>
                  <a:pt x="1600" y="200"/>
                </a:cubicBezTo>
                <a:cubicBezTo>
                  <a:pt x="1565" y="188"/>
                  <a:pt x="1531" y="174"/>
                  <a:pt x="1508" y="148"/>
                </a:cubicBezTo>
                <a:cubicBezTo>
                  <a:pt x="1508" y="144"/>
                  <a:pt x="1508" y="144"/>
                  <a:pt x="1508" y="144"/>
                </a:cubicBezTo>
                <a:cubicBezTo>
                  <a:pt x="1485" y="146"/>
                  <a:pt x="1455" y="120"/>
                  <a:pt x="1452" y="88"/>
                </a:cubicBezTo>
                <a:cubicBezTo>
                  <a:pt x="1410" y="108"/>
                  <a:pt x="1392" y="151"/>
                  <a:pt x="1348" y="168"/>
                </a:cubicBezTo>
                <a:cubicBezTo>
                  <a:pt x="1314" y="145"/>
                  <a:pt x="1268" y="113"/>
                  <a:pt x="1212" y="124"/>
                </a:cubicBezTo>
                <a:cubicBezTo>
                  <a:pt x="1206" y="97"/>
                  <a:pt x="1142" y="108"/>
                  <a:pt x="1152" y="68"/>
                </a:cubicBezTo>
                <a:cubicBezTo>
                  <a:pt x="1115" y="75"/>
                  <a:pt x="1080" y="48"/>
                  <a:pt x="1052" y="32"/>
                </a:cubicBezTo>
                <a:cubicBezTo>
                  <a:pt x="1053" y="20"/>
                  <a:pt x="1047" y="13"/>
                  <a:pt x="1044" y="4"/>
                </a:cubicBezTo>
                <a:cubicBezTo>
                  <a:pt x="891" y="4"/>
                  <a:pt x="725" y="6"/>
                  <a:pt x="608" y="0"/>
                </a:cubicBezTo>
                <a:cubicBezTo>
                  <a:pt x="594" y="15"/>
                  <a:pt x="583" y="34"/>
                  <a:pt x="568" y="48"/>
                </a:cubicBezTo>
                <a:cubicBezTo>
                  <a:pt x="546" y="24"/>
                  <a:pt x="513" y="11"/>
                  <a:pt x="476" y="0"/>
                </a:cubicBezTo>
                <a:cubicBezTo>
                  <a:pt x="455" y="12"/>
                  <a:pt x="441" y="32"/>
                  <a:pt x="428" y="52"/>
                </a:cubicBezTo>
                <a:cubicBezTo>
                  <a:pt x="335" y="65"/>
                  <a:pt x="274" y="128"/>
                  <a:pt x="192" y="144"/>
                </a:cubicBezTo>
                <a:cubicBezTo>
                  <a:pt x="152" y="152"/>
                  <a:pt x="113" y="149"/>
                  <a:pt x="72" y="168"/>
                </a:cubicBezTo>
                <a:cubicBezTo>
                  <a:pt x="54" y="154"/>
                  <a:pt x="22" y="170"/>
                  <a:pt x="0" y="164"/>
                </a:cubicBezTo>
                <a:cubicBezTo>
                  <a:pt x="0" y="178"/>
                  <a:pt x="0" y="191"/>
                  <a:pt x="0" y="205"/>
                </a:cubicBezTo>
                <a:cubicBezTo>
                  <a:pt x="1" y="205"/>
                  <a:pt x="1" y="205"/>
                  <a:pt x="1" y="205"/>
                </a:cubicBezTo>
                <a:cubicBezTo>
                  <a:pt x="1" y="239"/>
                  <a:pt x="1" y="239"/>
                  <a:pt x="1" y="239"/>
                </a:cubicBezTo>
                <a:moveTo>
                  <a:pt x="1255" y="205"/>
                </a:moveTo>
                <a:cubicBezTo>
                  <a:pt x="1235" y="205"/>
                  <a:pt x="1235" y="205"/>
                  <a:pt x="1235" y="205"/>
                </a:cubicBezTo>
                <a:cubicBezTo>
                  <a:pt x="1242" y="205"/>
                  <a:pt x="1248" y="205"/>
                  <a:pt x="1255" y="205"/>
                </a:cubicBezTo>
                <a:close/>
                <a:moveTo>
                  <a:pt x="1184" y="205"/>
                </a:moveTo>
                <a:cubicBezTo>
                  <a:pt x="1183" y="205"/>
                  <a:pt x="1183" y="205"/>
                  <a:pt x="1183" y="205"/>
                </a:cubicBezTo>
                <a:cubicBezTo>
                  <a:pt x="1184" y="205"/>
                  <a:pt x="1184" y="205"/>
                  <a:pt x="1184" y="204"/>
                </a:cubicBezTo>
                <a:cubicBezTo>
                  <a:pt x="1184" y="205"/>
                  <a:pt x="1184" y="205"/>
                  <a:pt x="1184" y="20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ZA" dirty="0"/>
          </a:p>
        </p:txBody>
      </p:sp>
      <p:cxnSp>
        <p:nvCxnSpPr>
          <p:cNvPr id="16" name="Straight Connector 15"/>
          <p:cNvCxnSpPr/>
          <p:nvPr/>
        </p:nvCxnSpPr>
        <p:spPr>
          <a:xfrm>
            <a:off x="457200" y="1863916"/>
            <a:ext cx="8153400" cy="0"/>
          </a:xfrm>
          <a:prstGeom prst="line">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6" name="AutoShape 13"/>
          <p:cNvSpPr>
            <a:spLocks noChangeAspect="1" noChangeArrowheads="1" noTextEdit="1"/>
          </p:cNvSpPr>
          <p:nvPr/>
        </p:nvSpPr>
        <p:spPr bwMode="auto">
          <a:xfrm>
            <a:off x="387350" y="2095500"/>
            <a:ext cx="83693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27" name="Freeform 15"/>
          <p:cNvSpPr>
            <a:spLocks/>
          </p:cNvSpPr>
          <p:nvPr/>
        </p:nvSpPr>
        <p:spPr bwMode="auto">
          <a:xfrm>
            <a:off x="3082925" y="2479675"/>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101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19" name="TextBox 18"/>
          <p:cNvSpPr txBox="1"/>
          <p:nvPr/>
        </p:nvSpPr>
        <p:spPr>
          <a:xfrm>
            <a:off x="6766170" y="88541"/>
            <a:ext cx="1818138" cy="270321"/>
          </a:xfrm>
          <a:prstGeom prst="rect">
            <a:avLst/>
          </a:prstGeom>
          <a:solidFill>
            <a:schemeClr val="tx2"/>
          </a:solidFill>
          <a:ln>
            <a:noFill/>
          </a:ln>
        </p:spPr>
        <p:txBody>
          <a:bodyPr wrap="square" lIns="0" tIns="0" rIns="144000" bIns="0" rtlCol="0" anchor="ctr" anchorCtr="0">
            <a:noAutofit/>
          </a:bodyPr>
          <a:lstStyle/>
          <a:p>
            <a:pPr indent="-274320" algn="r">
              <a:spcAft>
                <a:spcPts val="900"/>
              </a:spcAft>
            </a:pPr>
            <a:r>
              <a:rPr lang="en-ZA" sz="1600" i="1" smtClean="0">
                <a:solidFill>
                  <a:schemeClr val="bg1"/>
                </a:solidFill>
                <a:latin typeface="Georgia" pitchFamily="18" charset="0"/>
              </a:rPr>
              <a:t>South Africa</a:t>
            </a:r>
            <a:endParaRPr lang="en-ZA" sz="1600" i="1" dirty="0" err="1" smtClean="0">
              <a:solidFill>
                <a:schemeClr val="bg1"/>
              </a:solidFill>
              <a:latin typeface="Georgia" pitchFamily="18" charset="0"/>
            </a:endParaRPr>
          </a:p>
        </p:txBody>
      </p:sp>
      <p:sp>
        <p:nvSpPr>
          <p:cNvPr id="9" name="Slide Number Placeholder 8"/>
          <p:cNvSpPr>
            <a:spLocks noGrp="1"/>
          </p:cNvSpPr>
          <p:nvPr>
            <p:ph type="sldNum" sz="quarter" idx="18"/>
          </p:nvPr>
        </p:nvSpPr>
        <p:spPr/>
        <p:txBody>
          <a:bodyPr/>
          <a:lstStyle/>
          <a:p>
            <a:fld id="{A605FC7B-1DF7-45D4-BBAA-0D843619C571}" type="slidenum">
              <a:rPr lang="en-ZA" smtClean="0"/>
              <a:pPr/>
              <a:t>12</a:t>
            </a:fld>
            <a:endParaRPr lang="en-ZA"/>
          </a:p>
        </p:txBody>
      </p:sp>
      <p:sp>
        <p:nvSpPr>
          <p:cNvPr id="10" name="Date Placeholder 9"/>
          <p:cNvSpPr>
            <a:spLocks noGrp="1"/>
          </p:cNvSpPr>
          <p:nvPr>
            <p:ph type="dt" sz="half" idx="16"/>
          </p:nvPr>
        </p:nvSpPr>
        <p:spPr/>
        <p:txBody>
          <a:bodyPr/>
          <a:lstStyle/>
          <a:p>
            <a:r>
              <a:rPr lang="en-ZA" dirty="0" smtClean="0"/>
              <a:t>July 2018</a:t>
            </a:r>
            <a:endParaRPr lang="en-ZA" dirty="0"/>
          </a:p>
        </p:txBody>
      </p:sp>
      <p:sp>
        <p:nvSpPr>
          <p:cNvPr id="11" name="Footer Placeholder 10"/>
          <p:cNvSpPr>
            <a:spLocks noGrp="1"/>
          </p:cNvSpPr>
          <p:nvPr>
            <p:ph type="ftr" sz="quarter" idx="17"/>
          </p:nvPr>
        </p:nvSpPr>
        <p:spPr/>
        <p:txBody>
          <a:bodyPr/>
          <a:lstStyle/>
          <a:p>
            <a:r>
              <a:rPr lang="en-ZA" dirty="0" smtClean="0"/>
              <a:t>Hotels Outlook: 2018 - 2022</a:t>
            </a:r>
            <a:endParaRPr lang="en-ZA" dirty="0"/>
          </a:p>
        </p:txBody>
      </p:sp>
      <p:sp>
        <p:nvSpPr>
          <p:cNvPr id="6" name="Rectangle 5"/>
          <p:cNvSpPr/>
          <p:nvPr/>
        </p:nvSpPr>
        <p:spPr>
          <a:xfrm>
            <a:off x="3286125" y="3831610"/>
            <a:ext cx="5298183" cy="2585323"/>
          </a:xfrm>
          <a:prstGeom prst="rect">
            <a:avLst/>
          </a:prstGeom>
        </p:spPr>
        <p:txBody>
          <a:bodyPr wrap="square">
            <a:spAutoFit/>
          </a:bodyPr>
          <a:lstStyle/>
          <a:p>
            <a:endParaRPr lang="en-US" sz="1200" i="1" dirty="0">
              <a:solidFill>
                <a:schemeClr val="accent1"/>
              </a:solidFill>
              <a:latin typeface="+mj-lt"/>
            </a:endParaRPr>
          </a:p>
          <a:p>
            <a:r>
              <a:rPr lang="en-ZA" sz="1400" i="1" dirty="0" smtClean="0">
                <a:solidFill>
                  <a:schemeClr val="accent1"/>
                </a:solidFill>
                <a:latin typeface="+mj-lt"/>
              </a:rPr>
              <a:t>“…..Some </a:t>
            </a:r>
            <a:r>
              <a:rPr lang="en-ZA" sz="1400" i="1" dirty="0">
                <a:solidFill>
                  <a:schemeClr val="accent1"/>
                </a:solidFill>
                <a:latin typeface="+mj-lt"/>
              </a:rPr>
              <a:t>of these initiatives include conversion of cooling towers to enable the use of waste water, rain </a:t>
            </a:r>
            <a:r>
              <a:rPr lang="en-ZA" sz="1400" i="1" dirty="0" smtClean="0">
                <a:solidFill>
                  <a:schemeClr val="accent1"/>
                </a:solidFill>
                <a:latin typeface="+mj-lt"/>
              </a:rPr>
              <a:t>catchments tanks </a:t>
            </a:r>
            <a:r>
              <a:rPr lang="en-ZA" sz="1400" i="1" dirty="0">
                <a:solidFill>
                  <a:schemeClr val="accent1"/>
                </a:solidFill>
                <a:latin typeface="+mj-lt"/>
              </a:rPr>
              <a:t>and removing water treatments from the Spa. </a:t>
            </a:r>
            <a:r>
              <a:rPr lang="en-ZA" sz="1400" i="1" dirty="0" err="1">
                <a:solidFill>
                  <a:schemeClr val="accent1"/>
                </a:solidFill>
                <a:latin typeface="+mj-lt"/>
              </a:rPr>
              <a:t>One&amp;Only</a:t>
            </a:r>
            <a:r>
              <a:rPr lang="en-ZA" sz="1400" i="1" dirty="0">
                <a:solidFill>
                  <a:schemeClr val="accent1"/>
                </a:solidFill>
                <a:latin typeface="+mj-lt"/>
              </a:rPr>
              <a:t> Cape Town has reduced our municipal water usage from 220,000 </a:t>
            </a:r>
            <a:r>
              <a:rPr lang="en-ZA" sz="1400" i="1" dirty="0" smtClean="0">
                <a:solidFill>
                  <a:schemeClr val="accent1"/>
                </a:solidFill>
                <a:latin typeface="+mj-lt"/>
              </a:rPr>
              <a:t>litres </a:t>
            </a:r>
            <a:r>
              <a:rPr lang="en-ZA" sz="1400" i="1" dirty="0">
                <a:solidFill>
                  <a:schemeClr val="accent1"/>
                </a:solidFill>
                <a:latin typeface="+mj-lt"/>
              </a:rPr>
              <a:t>per day to around 60,000 </a:t>
            </a:r>
            <a:r>
              <a:rPr lang="en-ZA" sz="1400" i="1" dirty="0" smtClean="0">
                <a:solidFill>
                  <a:schemeClr val="accent1"/>
                </a:solidFill>
                <a:latin typeface="+mj-lt"/>
              </a:rPr>
              <a:t>litres </a:t>
            </a:r>
            <a:r>
              <a:rPr lang="en-ZA" sz="1400" i="1" dirty="0">
                <a:solidFill>
                  <a:schemeClr val="accent1"/>
                </a:solidFill>
                <a:latin typeface="+mj-lt"/>
              </a:rPr>
              <a:t>per day. In overall terms, our water usage has </a:t>
            </a:r>
            <a:r>
              <a:rPr lang="en-ZA" sz="1400" i="1" dirty="0" smtClean="0">
                <a:solidFill>
                  <a:schemeClr val="accent1"/>
                </a:solidFill>
                <a:latin typeface="+mj-lt"/>
              </a:rPr>
              <a:t>reduced </a:t>
            </a:r>
            <a:r>
              <a:rPr lang="en-ZA" sz="1400" i="1" dirty="0">
                <a:solidFill>
                  <a:schemeClr val="accent1"/>
                </a:solidFill>
                <a:latin typeface="+mj-lt"/>
              </a:rPr>
              <a:t>by 60%. All guests are still able to enjoy the many wonders of the Mother City while we set new World benchmarks in water sustainability</a:t>
            </a:r>
            <a:r>
              <a:rPr lang="en-ZA" sz="1400" i="1" dirty="0" smtClean="0">
                <a:solidFill>
                  <a:schemeClr val="accent1"/>
                </a:solidFill>
                <a:latin typeface="+mj-lt"/>
              </a:rPr>
              <a:t>.”</a:t>
            </a:r>
          </a:p>
          <a:p>
            <a:r>
              <a:rPr lang="en-ZA" sz="1400" i="1" dirty="0">
                <a:solidFill>
                  <a:schemeClr val="accent1"/>
                </a:solidFill>
                <a:latin typeface="+mj-lt"/>
              </a:rPr>
              <a:t>Richard Lyon GM of the </a:t>
            </a:r>
            <a:r>
              <a:rPr lang="en-ZA" sz="1400" i="1" dirty="0" err="1">
                <a:solidFill>
                  <a:schemeClr val="accent1"/>
                </a:solidFill>
                <a:latin typeface="+mj-lt"/>
              </a:rPr>
              <a:t>One&amp;Only</a:t>
            </a:r>
            <a:r>
              <a:rPr lang="en-ZA" sz="1400" i="1" dirty="0">
                <a:solidFill>
                  <a:schemeClr val="accent1"/>
                </a:solidFill>
                <a:latin typeface="+mj-lt"/>
              </a:rPr>
              <a:t> Cape Town</a:t>
            </a:r>
          </a:p>
          <a:p>
            <a:endParaRPr lang="en-US" sz="1200" i="1" dirty="0">
              <a:solidFill>
                <a:schemeClr val="accent1"/>
              </a:solidFill>
              <a:latin typeface="+mj-lt"/>
            </a:endParaRPr>
          </a:p>
          <a:p>
            <a:r>
              <a:rPr lang="en-US" sz="1200" i="1" dirty="0">
                <a:solidFill>
                  <a:schemeClr val="accent1"/>
                </a:solidFill>
                <a:latin typeface="+mj-lt"/>
              </a:rPr>
              <a:t> </a:t>
            </a:r>
          </a:p>
        </p:txBody>
      </p:sp>
    </p:spTree>
    <p:extLst>
      <p:ext uri="{BB962C8B-B14F-4D97-AF65-F5344CB8AC3E}">
        <p14:creationId xmlns:p14="http://schemas.microsoft.com/office/powerpoint/2010/main" val="10409039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Major cities analysis</a:t>
            </a:r>
            <a:endParaRPr lang="en-ZA" dirty="0"/>
          </a:p>
        </p:txBody>
      </p:sp>
      <p:sp>
        <p:nvSpPr>
          <p:cNvPr id="7" name="Content Placeholder 2"/>
          <p:cNvSpPr>
            <a:spLocks noGrp="1"/>
          </p:cNvSpPr>
          <p:nvPr>
            <p:ph sz="quarter" idx="14"/>
          </p:nvPr>
        </p:nvSpPr>
        <p:spPr>
          <a:xfrm>
            <a:off x="457200" y="1981200"/>
            <a:ext cx="8153399" cy="4191000"/>
          </a:xfrm>
          <a:ln>
            <a:solidFill>
              <a:schemeClr val="accent1"/>
            </a:solidFill>
          </a:ln>
        </p:spPr>
        <p:txBody>
          <a:bodyPr lIns="108000" tIns="72000" rIns="108000"/>
          <a:lstStyle/>
          <a:p>
            <a:pPr indent="0"/>
            <a:r>
              <a:rPr lang="en-ZA" sz="1800" b="1" i="1" dirty="0" smtClean="0">
                <a:solidFill>
                  <a:schemeClr val="accent1"/>
                </a:solidFill>
              </a:rPr>
              <a:t>Cape Town’s water shortage – Silver lining: Sustainable tourism</a:t>
            </a:r>
          </a:p>
          <a:p>
            <a:pPr marL="285750" indent="-285750">
              <a:buFont typeface="Arial" panose="020B0604020202020204" pitchFamily="34" charset="0"/>
              <a:buChar char="•"/>
            </a:pPr>
            <a:r>
              <a:rPr lang="en-US" sz="1400" dirty="0" smtClean="0"/>
              <a:t>Desalination </a:t>
            </a:r>
            <a:r>
              <a:rPr lang="en-US" sz="1400" dirty="0"/>
              <a:t>plant </a:t>
            </a:r>
            <a:r>
              <a:rPr lang="en-US" sz="1400" dirty="0" smtClean="0"/>
              <a:t>that </a:t>
            </a:r>
            <a:r>
              <a:rPr lang="en-ZA" sz="1400" dirty="0" smtClean="0"/>
              <a:t>converts </a:t>
            </a:r>
            <a:r>
              <a:rPr lang="en-ZA" sz="1400" dirty="0"/>
              <a:t>two million litres of sea water into potable </a:t>
            </a:r>
            <a:r>
              <a:rPr lang="en-ZA" sz="1400" dirty="0" smtClean="0"/>
              <a:t>water per </a:t>
            </a:r>
            <a:r>
              <a:rPr lang="en-ZA" sz="1400" dirty="0"/>
              <a:t>day is in place at the V&amp;A Waterfront</a:t>
            </a:r>
            <a:r>
              <a:rPr lang="en-ZA" sz="1400" dirty="0" smtClean="0"/>
              <a:t>.</a:t>
            </a:r>
          </a:p>
          <a:p>
            <a:pPr marL="285750" indent="-285750">
              <a:buFont typeface="Arial" panose="020B0604020202020204" pitchFamily="34" charset="0"/>
              <a:buChar char="•"/>
            </a:pPr>
            <a:r>
              <a:rPr lang="en-ZA" sz="1400" dirty="0"/>
              <a:t>Hotels are taking steps to conserve </a:t>
            </a:r>
            <a:r>
              <a:rPr lang="en-ZA" sz="1400" dirty="0" smtClean="0"/>
              <a:t>water. </a:t>
            </a:r>
            <a:r>
              <a:rPr lang="en-ZA" sz="1400" dirty="0"/>
              <a:t>Water consumption in Cape Town has reduced tremendously over the past 12 months</a:t>
            </a:r>
            <a:endParaRPr lang="en-ZA" sz="1400" dirty="0" smtClean="0"/>
          </a:p>
          <a:p>
            <a:pPr marL="285750" indent="-285750">
              <a:buFont typeface="Arial" panose="020B0604020202020204" pitchFamily="34" charset="0"/>
              <a:buChar char="•"/>
            </a:pPr>
            <a:r>
              <a:rPr lang="en-ZA" sz="1400" dirty="0" smtClean="0"/>
              <a:t>Bookings </a:t>
            </a:r>
            <a:r>
              <a:rPr lang="en-ZA" sz="1400" dirty="0"/>
              <a:t>were down in Cape Town, overall </a:t>
            </a:r>
            <a:r>
              <a:rPr lang="en-ZA" sz="1400" dirty="0" smtClean="0"/>
              <a:t>tourism to </a:t>
            </a:r>
            <a:r>
              <a:rPr lang="en-ZA" sz="1400" dirty="0"/>
              <a:t>South Africa held up during the festive </a:t>
            </a:r>
            <a:r>
              <a:rPr lang="en-ZA" sz="1400" dirty="0" smtClean="0"/>
              <a:t>season  actually </a:t>
            </a:r>
            <a:r>
              <a:rPr lang="en-ZA" sz="1400" dirty="0"/>
              <a:t>picked up in the first quarter of </a:t>
            </a:r>
            <a:r>
              <a:rPr lang="en-ZA" sz="1400" dirty="0" smtClean="0"/>
              <a:t>2018.</a:t>
            </a:r>
          </a:p>
          <a:p>
            <a:pPr marL="285750" indent="-285750">
              <a:buFont typeface="Arial" panose="020B0604020202020204" pitchFamily="34" charset="0"/>
              <a:buChar char="•"/>
            </a:pPr>
            <a:r>
              <a:rPr lang="en-ZA" sz="1400" dirty="0" smtClean="0"/>
              <a:t>Announcement by City of Cape Town that Day Zero will not occur in 2018 or 2019.</a:t>
            </a:r>
            <a:endParaRPr lang="en-ZA" sz="1400" b="1" i="1" dirty="0" smtClean="0">
              <a:solidFill>
                <a:schemeClr val="accent1"/>
              </a:solidFill>
            </a:endParaRPr>
          </a:p>
        </p:txBody>
      </p:sp>
      <p:sp>
        <p:nvSpPr>
          <p:cNvPr id="14" name="Freeform 5"/>
          <p:cNvSpPr>
            <a:spLocks noEditPoints="1"/>
          </p:cNvSpPr>
          <p:nvPr/>
        </p:nvSpPr>
        <p:spPr bwMode="auto">
          <a:xfrm>
            <a:off x="3124200" y="1481050"/>
            <a:ext cx="2743200" cy="382866"/>
          </a:xfrm>
          <a:custGeom>
            <a:avLst/>
            <a:gdLst>
              <a:gd name="T0" fmla="*/ 1726 w 1726"/>
              <a:gd name="T1" fmla="*/ 239 h 239"/>
              <a:gd name="T2" fmla="*/ 1726 w 1726"/>
              <a:gd name="T3" fmla="*/ 205 h 239"/>
              <a:gd name="T4" fmla="*/ 1600 w 1726"/>
              <a:gd name="T5" fmla="*/ 205 h 239"/>
              <a:gd name="T6" fmla="*/ 1600 w 1726"/>
              <a:gd name="T7" fmla="*/ 200 h 239"/>
              <a:gd name="T8" fmla="*/ 1508 w 1726"/>
              <a:gd name="T9" fmla="*/ 148 h 239"/>
              <a:gd name="T10" fmla="*/ 1508 w 1726"/>
              <a:gd name="T11" fmla="*/ 144 h 239"/>
              <a:gd name="T12" fmla="*/ 1452 w 1726"/>
              <a:gd name="T13" fmla="*/ 88 h 239"/>
              <a:gd name="T14" fmla="*/ 1348 w 1726"/>
              <a:gd name="T15" fmla="*/ 168 h 239"/>
              <a:gd name="T16" fmla="*/ 1212 w 1726"/>
              <a:gd name="T17" fmla="*/ 124 h 239"/>
              <a:gd name="T18" fmla="*/ 1152 w 1726"/>
              <a:gd name="T19" fmla="*/ 68 h 239"/>
              <a:gd name="T20" fmla="*/ 1052 w 1726"/>
              <a:gd name="T21" fmla="*/ 32 h 239"/>
              <a:gd name="T22" fmla="*/ 1044 w 1726"/>
              <a:gd name="T23" fmla="*/ 4 h 239"/>
              <a:gd name="T24" fmla="*/ 608 w 1726"/>
              <a:gd name="T25" fmla="*/ 0 h 239"/>
              <a:gd name="T26" fmla="*/ 568 w 1726"/>
              <a:gd name="T27" fmla="*/ 48 h 239"/>
              <a:gd name="T28" fmla="*/ 476 w 1726"/>
              <a:gd name="T29" fmla="*/ 0 h 239"/>
              <a:gd name="T30" fmla="*/ 428 w 1726"/>
              <a:gd name="T31" fmla="*/ 52 h 239"/>
              <a:gd name="T32" fmla="*/ 192 w 1726"/>
              <a:gd name="T33" fmla="*/ 144 h 239"/>
              <a:gd name="T34" fmla="*/ 72 w 1726"/>
              <a:gd name="T35" fmla="*/ 168 h 239"/>
              <a:gd name="T36" fmla="*/ 0 w 1726"/>
              <a:gd name="T37" fmla="*/ 164 h 239"/>
              <a:gd name="T38" fmla="*/ 0 w 1726"/>
              <a:gd name="T39" fmla="*/ 205 h 239"/>
              <a:gd name="T40" fmla="*/ 1 w 1726"/>
              <a:gd name="T41" fmla="*/ 205 h 239"/>
              <a:gd name="T42" fmla="*/ 1 w 1726"/>
              <a:gd name="T43" fmla="*/ 239 h 239"/>
              <a:gd name="T44" fmla="*/ 1255 w 1726"/>
              <a:gd name="T45" fmla="*/ 205 h 239"/>
              <a:gd name="T46" fmla="*/ 1235 w 1726"/>
              <a:gd name="T47" fmla="*/ 205 h 239"/>
              <a:gd name="T48" fmla="*/ 1255 w 1726"/>
              <a:gd name="T49" fmla="*/ 205 h 239"/>
              <a:gd name="T50" fmla="*/ 1184 w 1726"/>
              <a:gd name="T51" fmla="*/ 205 h 239"/>
              <a:gd name="T52" fmla="*/ 1183 w 1726"/>
              <a:gd name="T53" fmla="*/ 205 h 239"/>
              <a:gd name="T54" fmla="*/ 1184 w 1726"/>
              <a:gd name="T55" fmla="*/ 204 h 239"/>
              <a:gd name="T56" fmla="*/ 1184 w 1726"/>
              <a:gd name="T57" fmla="*/ 205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726" h="239">
                <a:moveTo>
                  <a:pt x="1726" y="239"/>
                </a:moveTo>
                <a:cubicBezTo>
                  <a:pt x="1726" y="205"/>
                  <a:pt x="1726" y="205"/>
                  <a:pt x="1726" y="205"/>
                </a:cubicBezTo>
                <a:cubicBezTo>
                  <a:pt x="1600" y="205"/>
                  <a:pt x="1600" y="205"/>
                  <a:pt x="1600" y="205"/>
                </a:cubicBezTo>
                <a:cubicBezTo>
                  <a:pt x="1600" y="203"/>
                  <a:pt x="1600" y="202"/>
                  <a:pt x="1600" y="200"/>
                </a:cubicBezTo>
                <a:cubicBezTo>
                  <a:pt x="1565" y="188"/>
                  <a:pt x="1531" y="174"/>
                  <a:pt x="1508" y="148"/>
                </a:cubicBezTo>
                <a:cubicBezTo>
                  <a:pt x="1508" y="144"/>
                  <a:pt x="1508" y="144"/>
                  <a:pt x="1508" y="144"/>
                </a:cubicBezTo>
                <a:cubicBezTo>
                  <a:pt x="1485" y="146"/>
                  <a:pt x="1455" y="120"/>
                  <a:pt x="1452" y="88"/>
                </a:cubicBezTo>
                <a:cubicBezTo>
                  <a:pt x="1410" y="108"/>
                  <a:pt x="1392" y="151"/>
                  <a:pt x="1348" y="168"/>
                </a:cubicBezTo>
                <a:cubicBezTo>
                  <a:pt x="1314" y="145"/>
                  <a:pt x="1268" y="113"/>
                  <a:pt x="1212" y="124"/>
                </a:cubicBezTo>
                <a:cubicBezTo>
                  <a:pt x="1206" y="97"/>
                  <a:pt x="1142" y="108"/>
                  <a:pt x="1152" y="68"/>
                </a:cubicBezTo>
                <a:cubicBezTo>
                  <a:pt x="1115" y="75"/>
                  <a:pt x="1080" y="48"/>
                  <a:pt x="1052" y="32"/>
                </a:cubicBezTo>
                <a:cubicBezTo>
                  <a:pt x="1053" y="20"/>
                  <a:pt x="1047" y="13"/>
                  <a:pt x="1044" y="4"/>
                </a:cubicBezTo>
                <a:cubicBezTo>
                  <a:pt x="891" y="4"/>
                  <a:pt x="725" y="6"/>
                  <a:pt x="608" y="0"/>
                </a:cubicBezTo>
                <a:cubicBezTo>
                  <a:pt x="594" y="15"/>
                  <a:pt x="583" y="34"/>
                  <a:pt x="568" y="48"/>
                </a:cubicBezTo>
                <a:cubicBezTo>
                  <a:pt x="546" y="24"/>
                  <a:pt x="513" y="11"/>
                  <a:pt x="476" y="0"/>
                </a:cubicBezTo>
                <a:cubicBezTo>
                  <a:pt x="455" y="12"/>
                  <a:pt x="441" y="32"/>
                  <a:pt x="428" y="52"/>
                </a:cubicBezTo>
                <a:cubicBezTo>
                  <a:pt x="335" y="65"/>
                  <a:pt x="274" y="128"/>
                  <a:pt x="192" y="144"/>
                </a:cubicBezTo>
                <a:cubicBezTo>
                  <a:pt x="152" y="152"/>
                  <a:pt x="113" y="149"/>
                  <a:pt x="72" y="168"/>
                </a:cubicBezTo>
                <a:cubicBezTo>
                  <a:pt x="54" y="154"/>
                  <a:pt x="22" y="170"/>
                  <a:pt x="0" y="164"/>
                </a:cubicBezTo>
                <a:cubicBezTo>
                  <a:pt x="0" y="178"/>
                  <a:pt x="0" y="191"/>
                  <a:pt x="0" y="205"/>
                </a:cubicBezTo>
                <a:cubicBezTo>
                  <a:pt x="1" y="205"/>
                  <a:pt x="1" y="205"/>
                  <a:pt x="1" y="205"/>
                </a:cubicBezTo>
                <a:cubicBezTo>
                  <a:pt x="1" y="239"/>
                  <a:pt x="1" y="239"/>
                  <a:pt x="1" y="239"/>
                </a:cubicBezTo>
                <a:moveTo>
                  <a:pt x="1255" y="205"/>
                </a:moveTo>
                <a:cubicBezTo>
                  <a:pt x="1235" y="205"/>
                  <a:pt x="1235" y="205"/>
                  <a:pt x="1235" y="205"/>
                </a:cubicBezTo>
                <a:cubicBezTo>
                  <a:pt x="1242" y="205"/>
                  <a:pt x="1248" y="205"/>
                  <a:pt x="1255" y="205"/>
                </a:cubicBezTo>
                <a:close/>
                <a:moveTo>
                  <a:pt x="1184" y="205"/>
                </a:moveTo>
                <a:cubicBezTo>
                  <a:pt x="1183" y="205"/>
                  <a:pt x="1183" y="205"/>
                  <a:pt x="1183" y="205"/>
                </a:cubicBezTo>
                <a:cubicBezTo>
                  <a:pt x="1184" y="205"/>
                  <a:pt x="1184" y="205"/>
                  <a:pt x="1184" y="204"/>
                </a:cubicBezTo>
                <a:cubicBezTo>
                  <a:pt x="1184" y="205"/>
                  <a:pt x="1184" y="205"/>
                  <a:pt x="1184" y="20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ZA" dirty="0"/>
          </a:p>
        </p:txBody>
      </p:sp>
      <p:cxnSp>
        <p:nvCxnSpPr>
          <p:cNvPr id="16" name="Straight Connector 15"/>
          <p:cNvCxnSpPr/>
          <p:nvPr/>
        </p:nvCxnSpPr>
        <p:spPr>
          <a:xfrm>
            <a:off x="457200" y="1863916"/>
            <a:ext cx="8153400" cy="0"/>
          </a:xfrm>
          <a:prstGeom prst="line">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6" name="AutoShape 13"/>
          <p:cNvSpPr>
            <a:spLocks noChangeAspect="1" noChangeArrowheads="1" noTextEdit="1"/>
          </p:cNvSpPr>
          <p:nvPr/>
        </p:nvSpPr>
        <p:spPr bwMode="auto">
          <a:xfrm>
            <a:off x="387350" y="2095500"/>
            <a:ext cx="83693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27" name="Freeform 15"/>
          <p:cNvSpPr>
            <a:spLocks/>
          </p:cNvSpPr>
          <p:nvPr/>
        </p:nvSpPr>
        <p:spPr bwMode="auto">
          <a:xfrm>
            <a:off x="3082925" y="2479675"/>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101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ZA" dirty="0"/>
          </a:p>
        </p:txBody>
      </p:sp>
      <p:sp>
        <p:nvSpPr>
          <p:cNvPr id="19" name="TextBox 18"/>
          <p:cNvSpPr txBox="1"/>
          <p:nvPr/>
        </p:nvSpPr>
        <p:spPr>
          <a:xfrm>
            <a:off x="6766170" y="88541"/>
            <a:ext cx="1818138" cy="270321"/>
          </a:xfrm>
          <a:prstGeom prst="rect">
            <a:avLst/>
          </a:prstGeom>
          <a:solidFill>
            <a:schemeClr val="tx2"/>
          </a:solidFill>
          <a:ln>
            <a:noFill/>
          </a:ln>
        </p:spPr>
        <p:txBody>
          <a:bodyPr wrap="square" lIns="0" tIns="0" rIns="144000" bIns="0" rtlCol="0" anchor="ctr" anchorCtr="0">
            <a:noAutofit/>
          </a:bodyPr>
          <a:lstStyle/>
          <a:p>
            <a:pPr indent="-274320" algn="r">
              <a:spcAft>
                <a:spcPts val="900"/>
              </a:spcAft>
            </a:pPr>
            <a:r>
              <a:rPr lang="en-ZA" sz="1600" i="1" smtClean="0">
                <a:solidFill>
                  <a:schemeClr val="bg1"/>
                </a:solidFill>
                <a:latin typeface="Georgia" pitchFamily="18" charset="0"/>
              </a:rPr>
              <a:t>South Africa</a:t>
            </a:r>
            <a:endParaRPr lang="en-ZA" sz="1600" i="1" dirty="0" err="1" smtClean="0">
              <a:solidFill>
                <a:schemeClr val="bg1"/>
              </a:solidFill>
              <a:latin typeface="Georgia" pitchFamily="18" charset="0"/>
            </a:endParaRPr>
          </a:p>
        </p:txBody>
      </p:sp>
      <p:sp>
        <p:nvSpPr>
          <p:cNvPr id="9" name="Slide Number Placeholder 8"/>
          <p:cNvSpPr>
            <a:spLocks noGrp="1"/>
          </p:cNvSpPr>
          <p:nvPr>
            <p:ph type="sldNum" sz="quarter" idx="18"/>
          </p:nvPr>
        </p:nvSpPr>
        <p:spPr/>
        <p:txBody>
          <a:bodyPr/>
          <a:lstStyle/>
          <a:p>
            <a:fld id="{A605FC7B-1DF7-45D4-BBAA-0D843619C571}" type="slidenum">
              <a:rPr lang="en-ZA" smtClean="0"/>
              <a:pPr/>
              <a:t>13</a:t>
            </a:fld>
            <a:endParaRPr lang="en-ZA"/>
          </a:p>
        </p:txBody>
      </p:sp>
      <p:sp>
        <p:nvSpPr>
          <p:cNvPr id="10" name="Date Placeholder 9"/>
          <p:cNvSpPr>
            <a:spLocks noGrp="1"/>
          </p:cNvSpPr>
          <p:nvPr>
            <p:ph type="dt" sz="half" idx="16"/>
          </p:nvPr>
        </p:nvSpPr>
        <p:spPr/>
        <p:txBody>
          <a:bodyPr/>
          <a:lstStyle/>
          <a:p>
            <a:r>
              <a:rPr lang="en-ZA" dirty="0" smtClean="0"/>
              <a:t>July 2018</a:t>
            </a:r>
            <a:endParaRPr lang="en-ZA" dirty="0"/>
          </a:p>
        </p:txBody>
      </p:sp>
      <p:sp>
        <p:nvSpPr>
          <p:cNvPr id="11" name="Footer Placeholder 10"/>
          <p:cNvSpPr>
            <a:spLocks noGrp="1"/>
          </p:cNvSpPr>
          <p:nvPr>
            <p:ph type="ftr" sz="quarter" idx="17"/>
          </p:nvPr>
        </p:nvSpPr>
        <p:spPr/>
        <p:txBody>
          <a:bodyPr/>
          <a:lstStyle/>
          <a:p>
            <a:r>
              <a:rPr lang="en-ZA" dirty="0" smtClean="0"/>
              <a:t>Hotels Outlook: 2018 - 2022</a:t>
            </a:r>
            <a:endParaRPr lang="en-ZA" dirty="0"/>
          </a:p>
        </p:txBody>
      </p:sp>
    </p:spTree>
    <p:extLst>
      <p:ext uri="{BB962C8B-B14F-4D97-AF65-F5344CB8AC3E}">
        <p14:creationId xmlns:p14="http://schemas.microsoft.com/office/powerpoint/2010/main" val="38524037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Looking back</a:t>
            </a:r>
            <a:endParaRPr lang="en-ZA" dirty="0"/>
          </a:p>
        </p:txBody>
      </p:sp>
      <p:sp>
        <p:nvSpPr>
          <p:cNvPr id="8" name="Slide Number Placeholder 7"/>
          <p:cNvSpPr>
            <a:spLocks noGrp="1"/>
          </p:cNvSpPr>
          <p:nvPr>
            <p:ph type="sldNum" sz="quarter" idx="18"/>
          </p:nvPr>
        </p:nvSpPr>
        <p:spPr/>
        <p:txBody>
          <a:bodyPr/>
          <a:lstStyle/>
          <a:p>
            <a:fld id="{EB13C833-464E-4115-95B8-3EB24AEC15D8}" type="slidenum">
              <a:rPr lang="en-ZA" smtClean="0">
                <a:solidFill>
                  <a:schemeClr val="bg1"/>
                </a:solidFill>
              </a:rPr>
              <a:pPr/>
              <a:t>14</a:t>
            </a:fld>
            <a:endParaRPr lang="en-ZA" dirty="0">
              <a:solidFill>
                <a:schemeClr val="bg1"/>
              </a:solidFill>
            </a:endParaRPr>
          </a:p>
        </p:txBody>
      </p:sp>
      <p:sp>
        <p:nvSpPr>
          <p:cNvPr id="9" name="Date Placeholder 8"/>
          <p:cNvSpPr>
            <a:spLocks noGrp="1"/>
          </p:cNvSpPr>
          <p:nvPr>
            <p:ph type="dt" sz="half" idx="16"/>
          </p:nvPr>
        </p:nvSpPr>
        <p:spPr/>
        <p:txBody>
          <a:bodyPr/>
          <a:lstStyle/>
          <a:p>
            <a:r>
              <a:rPr lang="en-ZA" dirty="0" smtClean="0">
                <a:solidFill>
                  <a:schemeClr val="bg1"/>
                </a:solidFill>
              </a:rPr>
              <a:t>July 2018</a:t>
            </a:r>
            <a:endParaRPr lang="en-ZA" dirty="0">
              <a:solidFill>
                <a:schemeClr val="bg1"/>
              </a:solidFill>
            </a:endParaRPr>
          </a:p>
        </p:txBody>
      </p:sp>
      <p:sp>
        <p:nvSpPr>
          <p:cNvPr id="10" name="Footer Placeholder 9"/>
          <p:cNvSpPr>
            <a:spLocks noGrp="1"/>
          </p:cNvSpPr>
          <p:nvPr>
            <p:ph type="ftr" sz="quarter" idx="17"/>
          </p:nvPr>
        </p:nvSpPr>
        <p:spPr/>
        <p:txBody>
          <a:bodyPr/>
          <a:lstStyle/>
          <a:p>
            <a:r>
              <a:rPr lang="en-ZA" dirty="0" smtClean="0"/>
              <a:t>Hotels Outlook: 2018 - 2022</a:t>
            </a:r>
            <a:endParaRPr lang="en-ZA"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99953" y="1599852"/>
            <a:ext cx="6210647" cy="4572348"/>
          </a:xfrm>
          <a:prstGeom prst="rect">
            <a:avLst/>
          </a:prstGeom>
        </p:spPr>
      </p:pic>
      <p:pic>
        <p:nvPicPr>
          <p:cNvPr id="7" name="Picture 6"/>
          <p:cNvPicPr>
            <a:picLocks noChangeAspect="1"/>
          </p:cNvPicPr>
          <p:nvPr/>
        </p:nvPicPr>
        <p:blipFill>
          <a:blip r:embed="rId4"/>
          <a:stretch>
            <a:fillRect/>
          </a:stretch>
        </p:blipFill>
        <p:spPr>
          <a:xfrm>
            <a:off x="511498" y="2142573"/>
            <a:ext cx="4484708" cy="3438095"/>
          </a:xfrm>
          <a:prstGeom prst="rect">
            <a:avLst/>
          </a:prstGeom>
        </p:spPr>
      </p:pic>
      <p:sp>
        <p:nvSpPr>
          <p:cNvPr id="11" name="TextBox 10"/>
          <p:cNvSpPr txBox="1"/>
          <p:nvPr/>
        </p:nvSpPr>
        <p:spPr>
          <a:xfrm>
            <a:off x="6766170" y="88541"/>
            <a:ext cx="1818138" cy="270321"/>
          </a:xfrm>
          <a:prstGeom prst="rect">
            <a:avLst/>
          </a:prstGeom>
          <a:solidFill>
            <a:schemeClr val="tx2"/>
          </a:solidFill>
          <a:ln>
            <a:noFill/>
          </a:ln>
        </p:spPr>
        <p:txBody>
          <a:bodyPr wrap="square" lIns="0" tIns="0" rIns="144000" bIns="0" rtlCol="0" anchor="ctr" anchorCtr="0">
            <a:noAutofit/>
          </a:bodyPr>
          <a:lstStyle/>
          <a:p>
            <a:pPr indent="-274320" algn="r">
              <a:spcAft>
                <a:spcPts val="900"/>
              </a:spcAft>
            </a:pPr>
            <a:r>
              <a:rPr lang="en-ZA" sz="1600" i="1" smtClean="0">
                <a:solidFill>
                  <a:schemeClr val="bg1"/>
                </a:solidFill>
                <a:latin typeface="Georgia" pitchFamily="18" charset="0"/>
              </a:rPr>
              <a:t>South Africa</a:t>
            </a:r>
            <a:endParaRPr lang="en-ZA" sz="1600" i="1" dirty="0" err="1" smtClean="0">
              <a:solidFill>
                <a:schemeClr val="bg1"/>
              </a:solidFill>
              <a:latin typeface="Georgia" pitchFamily="18" charset="0"/>
            </a:endParaRPr>
          </a:p>
        </p:txBody>
      </p:sp>
    </p:spTree>
    <p:extLst>
      <p:ext uri="{BB962C8B-B14F-4D97-AF65-F5344CB8AC3E}">
        <p14:creationId xmlns:p14="http://schemas.microsoft.com/office/powerpoint/2010/main" val="8036086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bwMode="ltGray">
          <a:xfrm>
            <a:off x="4503176" y="1284204"/>
            <a:ext cx="4110037" cy="622942"/>
          </a:xfrm>
          <a:prstGeom prst="rect">
            <a:avLst/>
          </a:prstGeom>
          <a:solidFill>
            <a:schemeClr val="accent6"/>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err="1" smtClean="0">
              <a:solidFill>
                <a:schemeClr val="bg1"/>
              </a:solidFill>
              <a:latin typeface="Georgia" pitchFamily="18" charset="0"/>
            </a:endParaRPr>
          </a:p>
        </p:txBody>
      </p:sp>
      <p:sp>
        <p:nvSpPr>
          <p:cNvPr id="2" name="Title 1"/>
          <p:cNvSpPr>
            <a:spLocks noGrp="1"/>
          </p:cNvSpPr>
          <p:nvPr>
            <p:ph type="title"/>
          </p:nvPr>
        </p:nvSpPr>
        <p:spPr/>
        <p:txBody>
          <a:bodyPr/>
          <a:lstStyle/>
          <a:p>
            <a:r>
              <a:rPr lang="en-ZA" dirty="0" smtClean="0"/>
              <a:t>Outlook: 2018 - 2022</a:t>
            </a:r>
            <a:endParaRPr lang="en-ZA" b="0" i="0" dirty="0"/>
          </a:p>
        </p:txBody>
      </p:sp>
      <p:sp>
        <p:nvSpPr>
          <p:cNvPr id="14" name="Freeform 1331"/>
          <p:cNvSpPr>
            <a:spLocks noEditPoints="1"/>
          </p:cNvSpPr>
          <p:nvPr/>
        </p:nvSpPr>
        <p:spPr bwMode="auto">
          <a:xfrm>
            <a:off x="4666589" y="1403090"/>
            <a:ext cx="403408" cy="360040"/>
          </a:xfrm>
          <a:custGeom>
            <a:avLst/>
            <a:gdLst/>
            <a:ahLst/>
            <a:cxnLst>
              <a:cxn ang="0">
                <a:pos x="65" y="118"/>
              </a:cxn>
              <a:cxn ang="0">
                <a:pos x="65" y="0"/>
              </a:cxn>
              <a:cxn ang="0">
                <a:pos x="627" y="0"/>
              </a:cxn>
              <a:cxn ang="0">
                <a:pos x="627" y="118"/>
              </a:cxn>
              <a:cxn ang="0">
                <a:pos x="582" y="98"/>
              </a:cxn>
              <a:cxn ang="0">
                <a:pos x="110" y="98"/>
              </a:cxn>
              <a:cxn ang="0">
                <a:pos x="65" y="118"/>
              </a:cxn>
              <a:cxn ang="0">
                <a:pos x="671" y="330"/>
              </a:cxn>
              <a:cxn ang="0">
                <a:pos x="22" y="330"/>
              </a:cxn>
              <a:cxn ang="0">
                <a:pos x="22" y="330"/>
              </a:cxn>
              <a:cxn ang="0">
                <a:pos x="90" y="151"/>
              </a:cxn>
              <a:cxn ang="0">
                <a:pos x="110" y="137"/>
              </a:cxn>
              <a:cxn ang="0">
                <a:pos x="449" y="137"/>
              </a:cxn>
              <a:cxn ang="0">
                <a:pos x="506" y="275"/>
              </a:cxn>
              <a:cxn ang="0">
                <a:pos x="647" y="269"/>
              </a:cxn>
              <a:cxn ang="0">
                <a:pos x="671" y="330"/>
              </a:cxn>
              <a:cxn ang="0">
                <a:pos x="601" y="238"/>
              </a:cxn>
              <a:cxn ang="0">
                <a:pos x="526" y="241"/>
              </a:cxn>
              <a:cxn ang="0">
                <a:pos x="495" y="167"/>
              </a:cxn>
              <a:cxn ang="0">
                <a:pos x="601" y="238"/>
              </a:cxn>
              <a:cxn ang="0">
                <a:pos x="693" y="502"/>
              </a:cxn>
              <a:cxn ang="0">
                <a:pos x="693" y="373"/>
              </a:cxn>
              <a:cxn ang="0">
                <a:pos x="0" y="373"/>
              </a:cxn>
              <a:cxn ang="0">
                <a:pos x="0" y="502"/>
              </a:cxn>
              <a:cxn ang="0">
                <a:pos x="0" y="542"/>
              </a:cxn>
              <a:cxn ang="0">
                <a:pos x="0" y="599"/>
              </a:cxn>
              <a:cxn ang="0">
                <a:pos x="89" y="599"/>
              </a:cxn>
              <a:cxn ang="0">
                <a:pos x="89" y="542"/>
              </a:cxn>
              <a:cxn ang="0">
                <a:pos x="604" y="542"/>
              </a:cxn>
              <a:cxn ang="0">
                <a:pos x="604" y="599"/>
              </a:cxn>
              <a:cxn ang="0">
                <a:pos x="693" y="599"/>
              </a:cxn>
              <a:cxn ang="0">
                <a:pos x="693" y="502"/>
              </a:cxn>
            </a:cxnLst>
            <a:rect l="0" t="0" r="r" b="b"/>
            <a:pathLst>
              <a:path w="693" h="599">
                <a:moveTo>
                  <a:pt x="65" y="118"/>
                </a:moveTo>
                <a:cubicBezTo>
                  <a:pt x="65" y="0"/>
                  <a:pt x="65" y="0"/>
                  <a:pt x="65" y="0"/>
                </a:cubicBezTo>
                <a:cubicBezTo>
                  <a:pt x="627" y="0"/>
                  <a:pt x="627" y="0"/>
                  <a:pt x="627" y="0"/>
                </a:cubicBezTo>
                <a:cubicBezTo>
                  <a:pt x="627" y="118"/>
                  <a:pt x="627" y="118"/>
                  <a:pt x="627" y="118"/>
                </a:cubicBezTo>
                <a:cubicBezTo>
                  <a:pt x="616" y="105"/>
                  <a:pt x="600" y="98"/>
                  <a:pt x="582" y="98"/>
                </a:cubicBezTo>
                <a:cubicBezTo>
                  <a:pt x="110" y="98"/>
                  <a:pt x="110" y="98"/>
                  <a:pt x="110" y="98"/>
                </a:cubicBezTo>
                <a:cubicBezTo>
                  <a:pt x="93" y="98"/>
                  <a:pt x="77" y="105"/>
                  <a:pt x="65" y="118"/>
                </a:cubicBezTo>
                <a:close/>
                <a:moveTo>
                  <a:pt x="671" y="330"/>
                </a:moveTo>
                <a:cubicBezTo>
                  <a:pt x="22" y="330"/>
                  <a:pt x="22" y="330"/>
                  <a:pt x="22" y="330"/>
                </a:cubicBezTo>
                <a:cubicBezTo>
                  <a:pt x="22" y="330"/>
                  <a:pt x="22" y="330"/>
                  <a:pt x="22" y="330"/>
                </a:cubicBezTo>
                <a:cubicBezTo>
                  <a:pt x="90" y="151"/>
                  <a:pt x="90" y="151"/>
                  <a:pt x="90" y="151"/>
                </a:cubicBezTo>
                <a:cubicBezTo>
                  <a:pt x="93" y="142"/>
                  <a:pt x="101" y="137"/>
                  <a:pt x="110" y="137"/>
                </a:cubicBezTo>
                <a:cubicBezTo>
                  <a:pt x="449" y="137"/>
                  <a:pt x="449" y="137"/>
                  <a:pt x="449" y="137"/>
                </a:cubicBezTo>
                <a:cubicBezTo>
                  <a:pt x="506" y="275"/>
                  <a:pt x="506" y="275"/>
                  <a:pt x="506" y="275"/>
                </a:cubicBezTo>
                <a:cubicBezTo>
                  <a:pt x="647" y="269"/>
                  <a:pt x="647" y="269"/>
                  <a:pt x="647" y="269"/>
                </a:cubicBezTo>
                <a:lnTo>
                  <a:pt x="671" y="330"/>
                </a:lnTo>
                <a:close/>
                <a:moveTo>
                  <a:pt x="601" y="238"/>
                </a:moveTo>
                <a:cubicBezTo>
                  <a:pt x="526" y="241"/>
                  <a:pt x="526" y="241"/>
                  <a:pt x="526" y="241"/>
                </a:cubicBezTo>
                <a:cubicBezTo>
                  <a:pt x="495" y="167"/>
                  <a:pt x="495" y="167"/>
                  <a:pt x="495" y="167"/>
                </a:cubicBezTo>
                <a:lnTo>
                  <a:pt x="601" y="238"/>
                </a:lnTo>
                <a:close/>
                <a:moveTo>
                  <a:pt x="693" y="502"/>
                </a:moveTo>
                <a:cubicBezTo>
                  <a:pt x="693" y="373"/>
                  <a:pt x="693" y="373"/>
                  <a:pt x="693" y="373"/>
                </a:cubicBezTo>
                <a:cubicBezTo>
                  <a:pt x="0" y="373"/>
                  <a:pt x="0" y="373"/>
                  <a:pt x="0" y="373"/>
                </a:cubicBezTo>
                <a:cubicBezTo>
                  <a:pt x="0" y="502"/>
                  <a:pt x="0" y="502"/>
                  <a:pt x="0" y="502"/>
                </a:cubicBezTo>
                <a:cubicBezTo>
                  <a:pt x="0" y="542"/>
                  <a:pt x="0" y="542"/>
                  <a:pt x="0" y="542"/>
                </a:cubicBezTo>
                <a:cubicBezTo>
                  <a:pt x="0" y="599"/>
                  <a:pt x="0" y="599"/>
                  <a:pt x="0" y="599"/>
                </a:cubicBezTo>
                <a:cubicBezTo>
                  <a:pt x="89" y="599"/>
                  <a:pt x="89" y="599"/>
                  <a:pt x="89" y="599"/>
                </a:cubicBezTo>
                <a:cubicBezTo>
                  <a:pt x="89" y="542"/>
                  <a:pt x="89" y="542"/>
                  <a:pt x="89" y="542"/>
                </a:cubicBezTo>
                <a:cubicBezTo>
                  <a:pt x="604" y="542"/>
                  <a:pt x="604" y="542"/>
                  <a:pt x="604" y="542"/>
                </a:cubicBezTo>
                <a:cubicBezTo>
                  <a:pt x="604" y="599"/>
                  <a:pt x="604" y="599"/>
                  <a:pt x="604" y="599"/>
                </a:cubicBezTo>
                <a:cubicBezTo>
                  <a:pt x="693" y="599"/>
                  <a:pt x="693" y="599"/>
                  <a:pt x="693" y="599"/>
                </a:cubicBezTo>
                <a:cubicBezTo>
                  <a:pt x="693" y="502"/>
                  <a:pt x="693" y="502"/>
                  <a:pt x="693" y="502"/>
                </a:cubicBez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9" name="Content Placeholder 2"/>
          <p:cNvSpPr>
            <a:spLocks noGrp="1"/>
          </p:cNvSpPr>
          <p:nvPr>
            <p:ph sz="quarter" idx="14"/>
          </p:nvPr>
        </p:nvSpPr>
        <p:spPr>
          <a:xfrm>
            <a:off x="5278820" y="1403090"/>
            <a:ext cx="3328241" cy="360040"/>
          </a:xfrm>
        </p:spPr>
        <p:txBody>
          <a:bodyPr/>
          <a:lstStyle/>
          <a:p>
            <a:pPr lvl="1">
              <a:buNone/>
            </a:pPr>
            <a:r>
              <a:rPr lang="en-ZA" b="1" dirty="0" smtClean="0">
                <a:solidFill>
                  <a:schemeClr val="bg2"/>
                </a:solidFill>
              </a:rPr>
              <a:t>Occupancy</a:t>
            </a:r>
          </a:p>
          <a:p>
            <a:pPr lvl="1">
              <a:buNone/>
            </a:pPr>
            <a:endParaRPr lang="en-ZA" dirty="0" smtClean="0">
              <a:solidFill>
                <a:srgbClr val="FF0000"/>
              </a:solidFill>
            </a:endParaRPr>
          </a:p>
          <a:p>
            <a:pPr lvl="1">
              <a:buNone/>
            </a:pPr>
            <a:endParaRPr lang="en-ZA" dirty="0" smtClean="0">
              <a:solidFill>
                <a:srgbClr val="FF0000"/>
              </a:solidFill>
            </a:endParaRPr>
          </a:p>
          <a:p>
            <a:pPr lvl="1">
              <a:buNone/>
            </a:pPr>
            <a:endParaRPr lang="en-ZA" b="1" dirty="0" smtClean="0">
              <a:solidFill>
                <a:schemeClr val="tx2"/>
              </a:solidFill>
            </a:endParaRPr>
          </a:p>
          <a:p>
            <a:pPr lvl="1">
              <a:buNone/>
            </a:pPr>
            <a:endParaRPr lang="en-ZA" dirty="0" smtClean="0">
              <a:solidFill>
                <a:srgbClr val="FF0000"/>
              </a:solidFill>
            </a:endParaRPr>
          </a:p>
          <a:p>
            <a:pPr lvl="1">
              <a:buNone/>
            </a:pPr>
            <a:endParaRPr lang="en-ZA" dirty="0" smtClean="0"/>
          </a:p>
          <a:p>
            <a:pPr lvl="2"/>
            <a:endParaRPr lang="en-ZA" dirty="0" smtClean="0"/>
          </a:p>
        </p:txBody>
      </p:sp>
      <p:sp>
        <p:nvSpPr>
          <p:cNvPr id="17" name="Rectangle 16"/>
          <p:cNvSpPr/>
          <p:nvPr/>
        </p:nvSpPr>
        <p:spPr bwMode="ltGray">
          <a:xfrm>
            <a:off x="536014" y="1284204"/>
            <a:ext cx="3822576" cy="622942"/>
          </a:xfrm>
          <a:prstGeom prst="rect">
            <a:avLst/>
          </a:prstGeom>
          <a:solidFill>
            <a:schemeClr val="tx2"/>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err="1" smtClean="0">
              <a:solidFill>
                <a:schemeClr val="bg1"/>
              </a:solidFill>
              <a:latin typeface="Georgia" pitchFamily="18" charset="0"/>
            </a:endParaRPr>
          </a:p>
        </p:txBody>
      </p:sp>
      <p:sp>
        <p:nvSpPr>
          <p:cNvPr id="12" name="Freeform 8"/>
          <p:cNvSpPr>
            <a:spLocks noEditPoints="1"/>
          </p:cNvSpPr>
          <p:nvPr/>
        </p:nvSpPr>
        <p:spPr bwMode="auto">
          <a:xfrm>
            <a:off x="587585" y="1324736"/>
            <a:ext cx="530644" cy="565117"/>
          </a:xfrm>
          <a:custGeom>
            <a:avLst/>
            <a:gdLst>
              <a:gd name="T0" fmla="*/ 135 w 179"/>
              <a:gd name="T1" fmla="*/ 71 h 191"/>
              <a:gd name="T2" fmla="*/ 137 w 179"/>
              <a:gd name="T3" fmla="*/ 68 h 191"/>
              <a:gd name="T4" fmla="*/ 140 w 179"/>
              <a:gd name="T5" fmla="*/ 65 h 191"/>
              <a:gd name="T6" fmla="*/ 127 w 179"/>
              <a:gd name="T7" fmla="*/ 53 h 191"/>
              <a:gd name="T8" fmla="*/ 137 w 179"/>
              <a:gd name="T9" fmla="*/ 42 h 191"/>
              <a:gd name="T10" fmla="*/ 150 w 179"/>
              <a:gd name="T11" fmla="*/ 54 h 191"/>
              <a:gd name="T12" fmla="*/ 152 w 179"/>
              <a:gd name="T13" fmla="*/ 51 h 191"/>
              <a:gd name="T14" fmla="*/ 155 w 179"/>
              <a:gd name="T15" fmla="*/ 48 h 191"/>
              <a:gd name="T16" fmla="*/ 127 w 179"/>
              <a:gd name="T17" fmla="*/ 23 h 191"/>
              <a:gd name="T18" fmla="*/ 124 w 179"/>
              <a:gd name="T19" fmla="*/ 26 h 191"/>
              <a:gd name="T20" fmla="*/ 122 w 179"/>
              <a:gd name="T21" fmla="*/ 29 h 191"/>
              <a:gd name="T22" fmla="*/ 132 w 179"/>
              <a:gd name="T23" fmla="*/ 38 h 191"/>
              <a:gd name="T24" fmla="*/ 122 w 179"/>
              <a:gd name="T25" fmla="*/ 49 h 191"/>
              <a:gd name="T26" fmla="*/ 112 w 179"/>
              <a:gd name="T27" fmla="*/ 40 h 191"/>
              <a:gd name="T28" fmla="*/ 109 w 179"/>
              <a:gd name="T29" fmla="*/ 43 h 191"/>
              <a:gd name="T30" fmla="*/ 106 w 179"/>
              <a:gd name="T31" fmla="*/ 45 h 191"/>
              <a:gd name="T32" fmla="*/ 135 w 179"/>
              <a:gd name="T33" fmla="*/ 71 h 191"/>
              <a:gd name="T34" fmla="*/ 102 w 179"/>
              <a:gd name="T35" fmla="*/ 76 h 191"/>
              <a:gd name="T36" fmla="*/ 104 w 179"/>
              <a:gd name="T37" fmla="*/ 74 h 191"/>
              <a:gd name="T38" fmla="*/ 109 w 179"/>
              <a:gd name="T39" fmla="*/ 74 h 191"/>
              <a:gd name="T40" fmla="*/ 108 w 179"/>
              <a:gd name="T41" fmla="*/ 79 h 191"/>
              <a:gd name="T42" fmla="*/ 107 w 179"/>
              <a:gd name="T43" fmla="*/ 80 h 191"/>
              <a:gd name="T44" fmla="*/ 113 w 179"/>
              <a:gd name="T45" fmla="*/ 78 h 191"/>
              <a:gd name="T46" fmla="*/ 113 w 179"/>
              <a:gd name="T47" fmla="*/ 69 h 191"/>
              <a:gd name="T48" fmla="*/ 104 w 179"/>
              <a:gd name="T49" fmla="*/ 70 h 191"/>
              <a:gd name="T50" fmla="*/ 102 w 179"/>
              <a:gd name="T51" fmla="*/ 76 h 191"/>
              <a:gd name="T52" fmla="*/ 92 w 179"/>
              <a:gd name="T53" fmla="*/ 106 h 191"/>
              <a:gd name="T54" fmla="*/ 93 w 179"/>
              <a:gd name="T55" fmla="*/ 96 h 191"/>
              <a:gd name="T56" fmla="*/ 88 w 179"/>
              <a:gd name="T57" fmla="*/ 97 h 191"/>
              <a:gd name="T58" fmla="*/ 88 w 179"/>
              <a:gd name="T59" fmla="*/ 92 h 191"/>
              <a:gd name="T60" fmla="*/ 79 w 179"/>
              <a:gd name="T61" fmla="*/ 94 h 191"/>
              <a:gd name="T62" fmla="*/ 79 w 179"/>
              <a:gd name="T63" fmla="*/ 107 h 191"/>
              <a:gd name="T64" fmla="*/ 92 w 179"/>
              <a:gd name="T65" fmla="*/ 106 h 191"/>
              <a:gd name="T66" fmla="*/ 24 w 179"/>
              <a:gd name="T67" fmla="*/ 189 h 191"/>
              <a:gd name="T68" fmla="*/ 4 w 179"/>
              <a:gd name="T69" fmla="*/ 190 h 191"/>
              <a:gd name="T70" fmla="*/ 1 w 179"/>
              <a:gd name="T71" fmla="*/ 187 h 191"/>
              <a:gd name="T72" fmla="*/ 0 w 179"/>
              <a:gd name="T73" fmla="*/ 171 h 191"/>
              <a:gd name="T74" fmla="*/ 44 w 179"/>
              <a:gd name="T75" fmla="*/ 122 h 191"/>
              <a:gd name="T76" fmla="*/ 51 w 179"/>
              <a:gd name="T77" fmla="*/ 89 h 191"/>
              <a:gd name="T78" fmla="*/ 95 w 179"/>
              <a:gd name="T79" fmla="*/ 84 h 191"/>
              <a:gd name="T80" fmla="*/ 99 w 179"/>
              <a:gd name="T81" fmla="*/ 80 h 191"/>
              <a:gd name="T82" fmla="*/ 83 w 179"/>
              <a:gd name="T83" fmla="*/ 65 h 191"/>
              <a:gd name="T84" fmla="*/ 82 w 179"/>
              <a:gd name="T85" fmla="*/ 53 h 191"/>
              <a:gd name="T86" fmla="*/ 127 w 179"/>
              <a:gd name="T87" fmla="*/ 3 h 191"/>
              <a:gd name="T88" fmla="*/ 139 w 179"/>
              <a:gd name="T89" fmla="*/ 3 h 191"/>
              <a:gd name="T90" fmla="*/ 174 w 179"/>
              <a:gd name="T91" fmla="*/ 35 h 191"/>
              <a:gd name="T92" fmla="*/ 175 w 179"/>
              <a:gd name="T93" fmla="*/ 47 h 191"/>
              <a:gd name="T94" fmla="*/ 131 w 179"/>
              <a:gd name="T95" fmla="*/ 97 h 191"/>
              <a:gd name="T96" fmla="*/ 118 w 179"/>
              <a:gd name="T97" fmla="*/ 97 h 191"/>
              <a:gd name="T98" fmla="*/ 104 w 179"/>
              <a:gd name="T99" fmla="*/ 84 h 191"/>
              <a:gd name="T100" fmla="*/ 100 w 179"/>
              <a:gd name="T101" fmla="*/ 88 h 191"/>
              <a:gd name="T102" fmla="*/ 100 w 179"/>
              <a:gd name="T103" fmla="*/ 134 h 191"/>
              <a:gd name="T104" fmla="*/ 69 w 179"/>
              <a:gd name="T105" fmla="*/ 144 h 191"/>
              <a:gd name="T106" fmla="*/ 60 w 179"/>
              <a:gd name="T107" fmla="*/ 153 h 191"/>
              <a:gd name="T108" fmla="*/ 45 w 179"/>
              <a:gd name="T109" fmla="*/ 154 h 191"/>
              <a:gd name="T110" fmla="*/ 46 w 179"/>
              <a:gd name="T111" fmla="*/ 165 h 191"/>
              <a:gd name="T112" fmla="*/ 34 w 179"/>
              <a:gd name="T113" fmla="*/ 166 h 191"/>
              <a:gd name="T114" fmla="*/ 35 w 179"/>
              <a:gd name="T115" fmla="*/ 177 h 191"/>
              <a:gd name="T116" fmla="*/ 24 w 179"/>
              <a:gd name="T117" fmla="*/ 178 h 191"/>
              <a:gd name="T118" fmla="*/ 24 w 179"/>
              <a:gd name="T119" fmla="*/ 189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79" h="191">
                <a:moveTo>
                  <a:pt x="135" y="71"/>
                </a:moveTo>
                <a:cubicBezTo>
                  <a:pt x="137" y="68"/>
                  <a:pt x="137" y="68"/>
                  <a:pt x="137" y="68"/>
                </a:cubicBezTo>
                <a:cubicBezTo>
                  <a:pt x="140" y="65"/>
                  <a:pt x="140" y="65"/>
                  <a:pt x="140" y="65"/>
                </a:cubicBezTo>
                <a:cubicBezTo>
                  <a:pt x="127" y="53"/>
                  <a:pt x="127" y="53"/>
                  <a:pt x="127" y="53"/>
                </a:cubicBezTo>
                <a:cubicBezTo>
                  <a:pt x="137" y="42"/>
                  <a:pt x="137" y="42"/>
                  <a:pt x="137" y="42"/>
                </a:cubicBezTo>
                <a:cubicBezTo>
                  <a:pt x="150" y="54"/>
                  <a:pt x="150" y="54"/>
                  <a:pt x="150" y="54"/>
                </a:cubicBezTo>
                <a:cubicBezTo>
                  <a:pt x="152" y="51"/>
                  <a:pt x="152" y="51"/>
                  <a:pt x="152" y="51"/>
                </a:cubicBezTo>
                <a:cubicBezTo>
                  <a:pt x="155" y="48"/>
                  <a:pt x="155" y="48"/>
                  <a:pt x="155" y="48"/>
                </a:cubicBezTo>
                <a:cubicBezTo>
                  <a:pt x="127" y="23"/>
                  <a:pt x="127" y="23"/>
                  <a:pt x="127" y="23"/>
                </a:cubicBezTo>
                <a:cubicBezTo>
                  <a:pt x="124" y="26"/>
                  <a:pt x="124" y="26"/>
                  <a:pt x="124" y="26"/>
                </a:cubicBezTo>
                <a:cubicBezTo>
                  <a:pt x="122" y="29"/>
                  <a:pt x="122" y="29"/>
                  <a:pt x="122" y="29"/>
                </a:cubicBezTo>
                <a:cubicBezTo>
                  <a:pt x="132" y="38"/>
                  <a:pt x="132" y="38"/>
                  <a:pt x="132" y="38"/>
                </a:cubicBezTo>
                <a:cubicBezTo>
                  <a:pt x="122" y="49"/>
                  <a:pt x="122" y="49"/>
                  <a:pt x="122" y="49"/>
                </a:cubicBezTo>
                <a:cubicBezTo>
                  <a:pt x="112" y="40"/>
                  <a:pt x="112" y="40"/>
                  <a:pt x="112" y="40"/>
                </a:cubicBezTo>
                <a:cubicBezTo>
                  <a:pt x="109" y="43"/>
                  <a:pt x="109" y="43"/>
                  <a:pt x="109" y="43"/>
                </a:cubicBezTo>
                <a:cubicBezTo>
                  <a:pt x="106" y="45"/>
                  <a:pt x="106" y="45"/>
                  <a:pt x="106" y="45"/>
                </a:cubicBezTo>
                <a:cubicBezTo>
                  <a:pt x="135" y="71"/>
                  <a:pt x="135" y="71"/>
                  <a:pt x="135" y="71"/>
                </a:cubicBezTo>
                <a:close/>
                <a:moveTo>
                  <a:pt x="102" y="76"/>
                </a:moveTo>
                <a:cubicBezTo>
                  <a:pt x="104" y="74"/>
                  <a:pt x="104" y="74"/>
                  <a:pt x="104" y="74"/>
                </a:cubicBezTo>
                <a:cubicBezTo>
                  <a:pt x="105" y="73"/>
                  <a:pt x="107" y="72"/>
                  <a:pt x="109" y="74"/>
                </a:cubicBezTo>
                <a:cubicBezTo>
                  <a:pt x="110" y="75"/>
                  <a:pt x="110" y="77"/>
                  <a:pt x="108" y="79"/>
                </a:cubicBezTo>
                <a:cubicBezTo>
                  <a:pt x="107" y="80"/>
                  <a:pt x="107" y="80"/>
                  <a:pt x="107" y="80"/>
                </a:cubicBezTo>
                <a:cubicBezTo>
                  <a:pt x="109" y="81"/>
                  <a:pt x="112" y="80"/>
                  <a:pt x="113" y="78"/>
                </a:cubicBezTo>
                <a:cubicBezTo>
                  <a:pt x="116" y="75"/>
                  <a:pt x="115" y="71"/>
                  <a:pt x="113" y="69"/>
                </a:cubicBezTo>
                <a:cubicBezTo>
                  <a:pt x="110" y="67"/>
                  <a:pt x="106" y="67"/>
                  <a:pt x="104" y="70"/>
                </a:cubicBezTo>
                <a:cubicBezTo>
                  <a:pt x="102" y="71"/>
                  <a:pt x="102" y="74"/>
                  <a:pt x="102" y="76"/>
                </a:cubicBezTo>
                <a:close/>
                <a:moveTo>
                  <a:pt x="92" y="106"/>
                </a:moveTo>
                <a:cubicBezTo>
                  <a:pt x="94" y="103"/>
                  <a:pt x="95" y="99"/>
                  <a:pt x="93" y="96"/>
                </a:cubicBezTo>
                <a:cubicBezTo>
                  <a:pt x="91" y="97"/>
                  <a:pt x="89" y="98"/>
                  <a:pt x="88" y="97"/>
                </a:cubicBezTo>
                <a:cubicBezTo>
                  <a:pt x="87" y="96"/>
                  <a:pt x="87" y="94"/>
                  <a:pt x="88" y="92"/>
                </a:cubicBezTo>
                <a:cubicBezTo>
                  <a:pt x="85" y="91"/>
                  <a:pt x="81" y="92"/>
                  <a:pt x="79" y="94"/>
                </a:cubicBezTo>
                <a:cubicBezTo>
                  <a:pt x="75" y="98"/>
                  <a:pt x="76" y="104"/>
                  <a:pt x="79" y="107"/>
                </a:cubicBezTo>
                <a:cubicBezTo>
                  <a:pt x="83" y="110"/>
                  <a:pt x="88" y="110"/>
                  <a:pt x="92" y="106"/>
                </a:cubicBezTo>
                <a:close/>
                <a:moveTo>
                  <a:pt x="24" y="189"/>
                </a:moveTo>
                <a:cubicBezTo>
                  <a:pt x="4" y="190"/>
                  <a:pt x="4" y="190"/>
                  <a:pt x="4" y="190"/>
                </a:cubicBezTo>
                <a:cubicBezTo>
                  <a:pt x="2" y="191"/>
                  <a:pt x="1" y="190"/>
                  <a:pt x="1" y="187"/>
                </a:cubicBezTo>
                <a:cubicBezTo>
                  <a:pt x="0" y="171"/>
                  <a:pt x="0" y="171"/>
                  <a:pt x="0" y="171"/>
                </a:cubicBezTo>
                <a:cubicBezTo>
                  <a:pt x="44" y="122"/>
                  <a:pt x="44" y="122"/>
                  <a:pt x="44" y="122"/>
                </a:cubicBezTo>
                <a:cubicBezTo>
                  <a:pt x="41" y="111"/>
                  <a:pt x="43" y="98"/>
                  <a:pt x="51" y="89"/>
                </a:cubicBezTo>
                <a:cubicBezTo>
                  <a:pt x="63" y="77"/>
                  <a:pt x="81" y="75"/>
                  <a:pt x="95" y="84"/>
                </a:cubicBezTo>
                <a:cubicBezTo>
                  <a:pt x="99" y="80"/>
                  <a:pt x="99" y="80"/>
                  <a:pt x="99" y="80"/>
                </a:cubicBezTo>
                <a:cubicBezTo>
                  <a:pt x="83" y="65"/>
                  <a:pt x="83" y="65"/>
                  <a:pt x="83" y="65"/>
                </a:cubicBezTo>
                <a:cubicBezTo>
                  <a:pt x="79" y="62"/>
                  <a:pt x="79" y="56"/>
                  <a:pt x="82" y="53"/>
                </a:cubicBezTo>
                <a:cubicBezTo>
                  <a:pt x="127" y="3"/>
                  <a:pt x="127" y="3"/>
                  <a:pt x="127" y="3"/>
                </a:cubicBezTo>
                <a:cubicBezTo>
                  <a:pt x="130" y="0"/>
                  <a:pt x="136" y="0"/>
                  <a:pt x="139" y="3"/>
                </a:cubicBezTo>
                <a:cubicBezTo>
                  <a:pt x="174" y="35"/>
                  <a:pt x="174" y="35"/>
                  <a:pt x="174" y="35"/>
                </a:cubicBezTo>
                <a:cubicBezTo>
                  <a:pt x="178" y="38"/>
                  <a:pt x="179" y="44"/>
                  <a:pt x="175" y="47"/>
                </a:cubicBezTo>
                <a:cubicBezTo>
                  <a:pt x="131" y="97"/>
                  <a:pt x="131" y="97"/>
                  <a:pt x="131" y="97"/>
                </a:cubicBezTo>
                <a:cubicBezTo>
                  <a:pt x="127" y="100"/>
                  <a:pt x="122" y="100"/>
                  <a:pt x="118" y="97"/>
                </a:cubicBezTo>
                <a:cubicBezTo>
                  <a:pt x="104" y="84"/>
                  <a:pt x="104" y="84"/>
                  <a:pt x="104" y="84"/>
                </a:cubicBezTo>
                <a:cubicBezTo>
                  <a:pt x="100" y="88"/>
                  <a:pt x="100" y="88"/>
                  <a:pt x="100" y="88"/>
                </a:cubicBezTo>
                <a:cubicBezTo>
                  <a:pt x="112" y="101"/>
                  <a:pt x="112" y="121"/>
                  <a:pt x="100" y="134"/>
                </a:cubicBezTo>
                <a:cubicBezTo>
                  <a:pt x="92" y="143"/>
                  <a:pt x="80" y="146"/>
                  <a:pt x="69" y="144"/>
                </a:cubicBezTo>
                <a:cubicBezTo>
                  <a:pt x="60" y="153"/>
                  <a:pt x="60" y="153"/>
                  <a:pt x="60" y="153"/>
                </a:cubicBezTo>
                <a:cubicBezTo>
                  <a:pt x="45" y="154"/>
                  <a:pt x="45" y="154"/>
                  <a:pt x="45" y="154"/>
                </a:cubicBezTo>
                <a:cubicBezTo>
                  <a:pt x="46" y="165"/>
                  <a:pt x="46" y="165"/>
                  <a:pt x="46" y="165"/>
                </a:cubicBezTo>
                <a:cubicBezTo>
                  <a:pt x="34" y="166"/>
                  <a:pt x="34" y="166"/>
                  <a:pt x="34" y="166"/>
                </a:cubicBezTo>
                <a:cubicBezTo>
                  <a:pt x="35" y="177"/>
                  <a:pt x="35" y="177"/>
                  <a:pt x="35" y="177"/>
                </a:cubicBezTo>
                <a:cubicBezTo>
                  <a:pt x="24" y="178"/>
                  <a:pt x="24" y="178"/>
                  <a:pt x="24" y="178"/>
                </a:cubicBezTo>
                <a:cubicBezTo>
                  <a:pt x="24" y="189"/>
                  <a:pt x="24" y="189"/>
                  <a:pt x="24" y="18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ZA" dirty="0"/>
          </a:p>
        </p:txBody>
      </p:sp>
      <p:sp>
        <p:nvSpPr>
          <p:cNvPr id="3" name="Content Placeholder 2"/>
          <p:cNvSpPr>
            <a:spLocks noGrp="1"/>
          </p:cNvSpPr>
          <p:nvPr>
            <p:ph sz="quarter" idx="14"/>
          </p:nvPr>
        </p:nvSpPr>
        <p:spPr>
          <a:xfrm>
            <a:off x="1182138" y="1403090"/>
            <a:ext cx="3024336" cy="360040"/>
          </a:xfrm>
        </p:spPr>
        <p:txBody>
          <a:bodyPr/>
          <a:lstStyle/>
          <a:p>
            <a:pPr lvl="1">
              <a:buNone/>
            </a:pPr>
            <a:r>
              <a:rPr lang="en-ZA" b="1" dirty="0" smtClean="0">
                <a:solidFill>
                  <a:schemeClr val="bg2"/>
                </a:solidFill>
              </a:rPr>
              <a:t>Available rooms</a:t>
            </a:r>
            <a:br>
              <a:rPr lang="en-ZA" b="1" dirty="0" smtClean="0">
                <a:solidFill>
                  <a:schemeClr val="bg2"/>
                </a:solidFill>
              </a:rPr>
            </a:br>
            <a:endParaRPr lang="en-ZA" b="1" dirty="0" smtClean="0">
              <a:solidFill>
                <a:schemeClr val="bg2"/>
              </a:solidFill>
            </a:endParaRPr>
          </a:p>
          <a:p>
            <a:pPr lvl="2"/>
            <a:endParaRPr lang="en-ZA" dirty="0" smtClean="0"/>
          </a:p>
        </p:txBody>
      </p:sp>
      <p:sp>
        <p:nvSpPr>
          <p:cNvPr id="15" name="TextBox 14"/>
          <p:cNvSpPr txBox="1"/>
          <p:nvPr/>
        </p:nvSpPr>
        <p:spPr>
          <a:xfrm>
            <a:off x="6766170" y="88541"/>
            <a:ext cx="1818138" cy="270321"/>
          </a:xfrm>
          <a:prstGeom prst="rect">
            <a:avLst/>
          </a:prstGeom>
          <a:solidFill>
            <a:schemeClr val="tx2"/>
          </a:solidFill>
          <a:ln>
            <a:noFill/>
          </a:ln>
        </p:spPr>
        <p:txBody>
          <a:bodyPr wrap="square" lIns="0" tIns="0" rIns="144000" bIns="0" rtlCol="0" anchor="ctr" anchorCtr="0">
            <a:noAutofit/>
          </a:bodyPr>
          <a:lstStyle/>
          <a:p>
            <a:pPr indent="-274320" algn="r">
              <a:spcAft>
                <a:spcPts val="900"/>
              </a:spcAft>
            </a:pPr>
            <a:r>
              <a:rPr lang="en-ZA" sz="1600" i="1" smtClean="0">
                <a:solidFill>
                  <a:schemeClr val="bg1"/>
                </a:solidFill>
                <a:latin typeface="Georgia" pitchFamily="18" charset="0"/>
              </a:rPr>
              <a:t>South Africa</a:t>
            </a:r>
            <a:endParaRPr lang="en-ZA" sz="1600" i="1" dirty="0" err="1" smtClean="0">
              <a:solidFill>
                <a:schemeClr val="bg1"/>
              </a:solidFill>
              <a:latin typeface="Georgia" pitchFamily="18" charset="0"/>
            </a:endParaRPr>
          </a:p>
        </p:txBody>
      </p:sp>
      <p:sp>
        <p:nvSpPr>
          <p:cNvPr id="5" name="Rectangle 4"/>
          <p:cNvSpPr/>
          <p:nvPr/>
        </p:nvSpPr>
        <p:spPr>
          <a:xfrm>
            <a:off x="536013" y="2038095"/>
            <a:ext cx="3822577" cy="2156028"/>
          </a:xfrm>
          <a:prstGeom prst="rect">
            <a:avLst/>
          </a:prstGeom>
          <a:ln>
            <a:solidFill>
              <a:schemeClr val="tx2"/>
            </a:solidFill>
          </a:ln>
        </p:spPr>
        <p:txBody>
          <a:bodyPr wrap="square" tIns="108000">
            <a:noAutofit/>
          </a:bodyPr>
          <a:lstStyle/>
          <a:p>
            <a:pPr marL="285750" indent="-285750">
              <a:lnSpc>
                <a:spcPts val="2160"/>
              </a:lnSpc>
              <a:spcAft>
                <a:spcPts val="1200"/>
              </a:spcAft>
              <a:buFont typeface="Arial" panose="020B0604020202020204" pitchFamily="34" charset="0"/>
              <a:buChar char="•"/>
            </a:pPr>
            <a:r>
              <a:rPr lang="en-ZA" dirty="0" smtClean="0">
                <a:latin typeface="+mj-lt"/>
              </a:rPr>
              <a:t>Larger </a:t>
            </a:r>
            <a:r>
              <a:rPr lang="en-ZA" dirty="0">
                <a:latin typeface="+mj-lt"/>
              </a:rPr>
              <a:t>increase in available </a:t>
            </a:r>
            <a:r>
              <a:rPr lang="en-ZA" dirty="0" smtClean="0">
                <a:latin typeface="+mj-lt"/>
              </a:rPr>
              <a:t>rooms in </a:t>
            </a:r>
            <a:r>
              <a:rPr lang="en-ZA" dirty="0">
                <a:latin typeface="+mj-lt"/>
              </a:rPr>
              <a:t>2018, accounting for a 1.8% </a:t>
            </a:r>
            <a:r>
              <a:rPr lang="en-ZA" dirty="0" smtClean="0">
                <a:latin typeface="+mj-lt"/>
              </a:rPr>
              <a:t>gain</a:t>
            </a:r>
          </a:p>
          <a:p>
            <a:pPr marL="285750" indent="-285750">
              <a:lnSpc>
                <a:spcPts val="2160"/>
              </a:lnSpc>
              <a:spcAft>
                <a:spcPts val="1200"/>
              </a:spcAft>
              <a:buFont typeface="Arial" panose="020B0604020202020204" pitchFamily="34" charset="0"/>
              <a:buChar char="•"/>
            </a:pPr>
            <a:r>
              <a:rPr lang="en-ZA" dirty="0">
                <a:latin typeface="+mj-lt"/>
              </a:rPr>
              <a:t>I</a:t>
            </a:r>
            <a:r>
              <a:rPr lang="en-ZA" dirty="0" smtClean="0">
                <a:latin typeface="+mj-lt"/>
              </a:rPr>
              <a:t>ncrease </a:t>
            </a:r>
            <a:r>
              <a:rPr lang="en-ZA" dirty="0">
                <a:latin typeface="+mj-lt"/>
              </a:rPr>
              <a:t>at a 0.9% compound annual rate to 64 900 </a:t>
            </a:r>
            <a:r>
              <a:rPr lang="en-ZA" dirty="0" smtClean="0">
                <a:latin typeface="+mj-lt"/>
              </a:rPr>
              <a:t>in 2022 </a:t>
            </a:r>
            <a:r>
              <a:rPr lang="en-ZA" dirty="0">
                <a:latin typeface="+mj-lt"/>
              </a:rPr>
              <a:t>from 62 000 in </a:t>
            </a:r>
            <a:r>
              <a:rPr lang="en-ZA" dirty="0" smtClean="0">
                <a:latin typeface="+mj-lt"/>
              </a:rPr>
              <a:t>2017</a:t>
            </a:r>
          </a:p>
        </p:txBody>
      </p:sp>
      <p:sp>
        <p:nvSpPr>
          <p:cNvPr id="18" name="Rectangle 17"/>
          <p:cNvSpPr/>
          <p:nvPr/>
        </p:nvSpPr>
        <p:spPr>
          <a:xfrm>
            <a:off x="4502605" y="2059547"/>
            <a:ext cx="4113656" cy="2156028"/>
          </a:xfrm>
          <a:prstGeom prst="rect">
            <a:avLst/>
          </a:prstGeom>
          <a:ln>
            <a:solidFill>
              <a:schemeClr val="tx2"/>
            </a:solidFill>
          </a:ln>
        </p:spPr>
        <p:txBody>
          <a:bodyPr wrap="square" tIns="108000">
            <a:noAutofit/>
          </a:bodyPr>
          <a:lstStyle/>
          <a:p>
            <a:pPr marL="285750" indent="-285750">
              <a:spcAft>
                <a:spcPts val="1800"/>
              </a:spcAft>
              <a:buFont typeface="Arial" panose="020B0604020202020204" pitchFamily="34" charset="0"/>
              <a:buChar char="•"/>
            </a:pPr>
            <a:r>
              <a:rPr lang="en-ZA" sz="1600" dirty="0">
                <a:latin typeface="+mj-lt"/>
              </a:rPr>
              <a:t>O</a:t>
            </a:r>
            <a:r>
              <a:rPr lang="en-ZA" sz="1600" dirty="0" smtClean="0">
                <a:latin typeface="+mj-lt"/>
              </a:rPr>
              <a:t>ccupancy </a:t>
            </a:r>
            <a:r>
              <a:rPr lang="en-ZA" sz="1600" dirty="0">
                <a:latin typeface="+mj-lt"/>
              </a:rPr>
              <a:t>increasing to 62.5% in 2022 from 61.0% in 2017</a:t>
            </a:r>
            <a:endParaRPr lang="en-ZA" sz="1600" dirty="0">
              <a:solidFill>
                <a:srgbClr val="FF0000"/>
              </a:solidFill>
              <a:latin typeface="+mj-lt"/>
            </a:endParaRPr>
          </a:p>
        </p:txBody>
      </p:sp>
      <p:sp>
        <p:nvSpPr>
          <p:cNvPr id="19" name="Rectangle 18"/>
          <p:cNvSpPr/>
          <p:nvPr/>
        </p:nvSpPr>
        <p:spPr bwMode="ltGray">
          <a:xfrm>
            <a:off x="530352" y="4417404"/>
            <a:ext cx="8083295" cy="622942"/>
          </a:xfrm>
          <a:prstGeom prst="rect">
            <a:avLst/>
          </a:prstGeom>
          <a:solidFill>
            <a:schemeClr val="accent2"/>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err="1" smtClean="0">
              <a:solidFill>
                <a:schemeClr val="bg1"/>
              </a:solidFill>
              <a:latin typeface="Georgia" pitchFamily="18" charset="0"/>
            </a:endParaRPr>
          </a:p>
        </p:txBody>
      </p:sp>
      <p:sp>
        <p:nvSpPr>
          <p:cNvPr id="20" name="Content Placeholder 2"/>
          <p:cNvSpPr>
            <a:spLocks noGrp="1"/>
          </p:cNvSpPr>
          <p:nvPr>
            <p:ph sz="quarter" idx="14"/>
          </p:nvPr>
        </p:nvSpPr>
        <p:spPr>
          <a:xfrm>
            <a:off x="1575048" y="4541168"/>
            <a:ext cx="2924944" cy="427276"/>
          </a:xfrm>
        </p:spPr>
        <p:txBody>
          <a:bodyPr/>
          <a:lstStyle/>
          <a:p>
            <a:pPr lvl="1">
              <a:buNone/>
            </a:pPr>
            <a:r>
              <a:rPr lang="en-ZA" b="1" dirty="0" smtClean="0">
                <a:solidFill>
                  <a:schemeClr val="bg2"/>
                </a:solidFill>
              </a:rPr>
              <a:t>Total room revenue</a:t>
            </a:r>
          </a:p>
          <a:p>
            <a:pPr lvl="1">
              <a:buNone/>
            </a:pPr>
            <a:endParaRPr lang="en-ZA" b="1" dirty="0" smtClean="0">
              <a:solidFill>
                <a:schemeClr val="tx2"/>
              </a:solidFill>
            </a:endParaRPr>
          </a:p>
          <a:p>
            <a:pPr lvl="1">
              <a:buNone/>
            </a:pPr>
            <a:endParaRPr lang="en-ZA" dirty="0" smtClean="0"/>
          </a:p>
          <a:p>
            <a:pPr lvl="2">
              <a:buNone/>
            </a:pPr>
            <a:endParaRPr lang="en-ZA" dirty="0" smtClean="0"/>
          </a:p>
          <a:p>
            <a:pPr lvl="1">
              <a:buNone/>
            </a:pPr>
            <a:endParaRPr lang="en-ZA" dirty="0" smtClean="0">
              <a:solidFill>
                <a:srgbClr val="FF0000"/>
              </a:solidFill>
            </a:endParaRPr>
          </a:p>
          <a:p>
            <a:pPr lvl="1">
              <a:buNone/>
            </a:pPr>
            <a:endParaRPr lang="en-ZA" dirty="0" smtClean="0">
              <a:solidFill>
                <a:srgbClr val="FF0000"/>
              </a:solidFill>
            </a:endParaRPr>
          </a:p>
          <a:p>
            <a:pPr lvl="1">
              <a:buNone/>
            </a:pPr>
            <a:endParaRPr lang="en-ZA" dirty="0" smtClean="0">
              <a:solidFill>
                <a:srgbClr val="FF0000"/>
              </a:solidFill>
            </a:endParaRPr>
          </a:p>
          <a:p>
            <a:pPr lvl="1">
              <a:buNone/>
            </a:pPr>
            <a:endParaRPr lang="en-ZA" dirty="0" smtClean="0">
              <a:solidFill>
                <a:srgbClr val="FF0000"/>
              </a:solidFill>
            </a:endParaRPr>
          </a:p>
          <a:p>
            <a:pPr lvl="1">
              <a:buNone/>
            </a:pPr>
            <a:endParaRPr lang="en-ZA" dirty="0" smtClean="0">
              <a:solidFill>
                <a:srgbClr val="FF0000"/>
              </a:solidFill>
            </a:endParaRPr>
          </a:p>
          <a:p>
            <a:pPr lvl="1">
              <a:buNone/>
            </a:pPr>
            <a:endParaRPr lang="en-ZA" b="1" dirty="0" smtClean="0">
              <a:solidFill>
                <a:schemeClr val="tx2"/>
              </a:solidFill>
            </a:endParaRPr>
          </a:p>
          <a:p>
            <a:pPr lvl="1">
              <a:buNone/>
            </a:pPr>
            <a:endParaRPr lang="en-ZA" dirty="0" smtClean="0">
              <a:solidFill>
                <a:srgbClr val="FF0000"/>
              </a:solidFill>
            </a:endParaRPr>
          </a:p>
          <a:p>
            <a:pPr lvl="1">
              <a:buNone/>
            </a:pPr>
            <a:endParaRPr lang="en-ZA" dirty="0" smtClean="0"/>
          </a:p>
          <a:p>
            <a:pPr lvl="2"/>
            <a:endParaRPr lang="en-ZA" dirty="0" smtClean="0"/>
          </a:p>
        </p:txBody>
      </p:sp>
      <p:sp>
        <p:nvSpPr>
          <p:cNvPr id="21" name="Freeform 3018"/>
          <p:cNvSpPr>
            <a:spLocks noEditPoints="1"/>
          </p:cNvSpPr>
          <p:nvPr/>
        </p:nvSpPr>
        <p:spPr bwMode="auto">
          <a:xfrm>
            <a:off x="702543" y="4489306"/>
            <a:ext cx="661345" cy="479138"/>
          </a:xfrm>
          <a:custGeom>
            <a:avLst/>
            <a:gdLst/>
            <a:ahLst/>
            <a:cxnLst>
              <a:cxn ang="0">
                <a:pos x="753" y="238"/>
              </a:cxn>
              <a:cxn ang="0">
                <a:pos x="807" y="181"/>
              </a:cxn>
              <a:cxn ang="0">
                <a:pos x="753" y="111"/>
              </a:cxn>
              <a:cxn ang="0">
                <a:pos x="465" y="150"/>
              </a:cxn>
              <a:cxn ang="0">
                <a:pos x="429" y="111"/>
              </a:cxn>
              <a:cxn ang="0">
                <a:pos x="5" y="308"/>
              </a:cxn>
              <a:cxn ang="0">
                <a:pos x="13" y="367"/>
              </a:cxn>
              <a:cxn ang="0">
                <a:pos x="67" y="417"/>
              </a:cxn>
              <a:cxn ang="0">
                <a:pos x="12" y="475"/>
              </a:cxn>
              <a:cxn ang="0">
                <a:pos x="336" y="582"/>
              </a:cxn>
              <a:cxn ang="0">
                <a:pos x="753" y="531"/>
              </a:cxn>
              <a:cxn ang="0">
                <a:pos x="591" y="560"/>
              </a:cxn>
              <a:cxn ang="0">
                <a:pos x="450" y="529"/>
              </a:cxn>
              <a:cxn ang="0">
                <a:pos x="429" y="501"/>
              </a:cxn>
              <a:cxn ang="0">
                <a:pos x="113" y="433"/>
              </a:cxn>
              <a:cxn ang="0">
                <a:pos x="338" y="506"/>
              </a:cxn>
              <a:cxn ang="0">
                <a:pos x="753" y="453"/>
              </a:cxn>
              <a:cxn ang="0">
                <a:pos x="591" y="482"/>
              </a:cxn>
              <a:cxn ang="0">
                <a:pos x="430" y="426"/>
              </a:cxn>
              <a:cxn ang="0">
                <a:pos x="330" y="472"/>
              </a:cxn>
              <a:cxn ang="0">
                <a:pos x="65" y="381"/>
              </a:cxn>
              <a:cxn ang="0">
                <a:pos x="333" y="431"/>
              </a:cxn>
              <a:cxn ang="0">
                <a:pos x="591" y="437"/>
              </a:cxn>
              <a:cxn ang="0">
                <a:pos x="815" y="348"/>
              </a:cxn>
              <a:cxn ang="0">
                <a:pos x="807" y="288"/>
              </a:cxn>
              <a:cxn ang="0">
                <a:pos x="591" y="205"/>
              </a:cxn>
              <a:cxn ang="0">
                <a:pos x="726" y="222"/>
              </a:cxn>
              <a:cxn ang="0">
                <a:pos x="465" y="227"/>
              </a:cxn>
              <a:cxn ang="0">
                <a:pos x="440" y="166"/>
              </a:cxn>
              <a:cxn ang="0">
                <a:pos x="742" y="243"/>
              </a:cxn>
              <a:cxn ang="0">
                <a:pos x="743" y="286"/>
              </a:cxn>
              <a:cxn ang="0">
                <a:pos x="726" y="300"/>
              </a:cxn>
              <a:cxn ang="0">
                <a:pos x="465" y="305"/>
              </a:cxn>
              <a:cxn ang="0">
                <a:pos x="440" y="243"/>
              </a:cxn>
              <a:cxn ang="0">
                <a:pos x="229" y="312"/>
              </a:cxn>
              <a:cxn ang="0">
                <a:pos x="367" y="297"/>
              </a:cxn>
              <a:cxn ang="0">
                <a:pos x="752" y="351"/>
              </a:cxn>
              <a:cxn ang="0">
                <a:pos x="752" y="351"/>
              </a:cxn>
              <a:cxn ang="0">
                <a:pos x="744" y="363"/>
              </a:cxn>
              <a:cxn ang="0">
                <a:pos x="726" y="377"/>
              </a:cxn>
              <a:cxn ang="0">
                <a:pos x="455" y="377"/>
              </a:cxn>
              <a:cxn ang="0">
                <a:pos x="435" y="360"/>
              </a:cxn>
              <a:cxn ang="0">
                <a:pos x="440" y="321"/>
              </a:cxn>
              <a:cxn ang="0">
                <a:pos x="753" y="343"/>
              </a:cxn>
              <a:cxn ang="0">
                <a:pos x="754" y="275"/>
              </a:cxn>
              <a:cxn ang="0">
                <a:pos x="591" y="122"/>
              </a:cxn>
              <a:cxn ang="0">
                <a:pos x="591" y="0"/>
              </a:cxn>
            </a:cxnLst>
            <a:rect l="0" t="0" r="r" b="b"/>
            <a:pathLst>
              <a:path w="819" h="592">
                <a:moveTo>
                  <a:pt x="817" y="272"/>
                </a:moveTo>
                <a:cubicBezTo>
                  <a:pt x="816" y="265"/>
                  <a:pt x="812" y="259"/>
                  <a:pt x="805" y="256"/>
                </a:cubicBezTo>
                <a:cubicBezTo>
                  <a:pt x="753" y="238"/>
                  <a:pt x="753" y="238"/>
                  <a:pt x="753" y="238"/>
                </a:cubicBezTo>
                <a:cubicBezTo>
                  <a:pt x="809" y="212"/>
                  <a:pt x="809" y="212"/>
                  <a:pt x="809" y="212"/>
                </a:cubicBezTo>
                <a:cubicBezTo>
                  <a:pt x="815" y="209"/>
                  <a:pt x="819" y="203"/>
                  <a:pt x="819" y="196"/>
                </a:cubicBezTo>
                <a:cubicBezTo>
                  <a:pt x="818" y="189"/>
                  <a:pt x="814" y="183"/>
                  <a:pt x="807" y="181"/>
                </a:cubicBezTo>
                <a:cubicBezTo>
                  <a:pt x="747" y="160"/>
                  <a:pt x="747" y="160"/>
                  <a:pt x="747" y="160"/>
                </a:cubicBezTo>
                <a:cubicBezTo>
                  <a:pt x="751" y="154"/>
                  <a:pt x="753" y="149"/>
                  <a:pt x="753" y="143"/>
                </a:cubicBezTo>
                <a:cubicBezTo>
                  <a:pt x="753" y="111"/>
                  <a:pt x="753" y="111"/>
                  <a:pt x="753" y="111"/>
                </a:cubicBezTo>
                <a:cubicBezTo>
                  <a:pt x="753" y="123"/>
                  <a:pt x="743" y="135"/>
                  <a:pt x="726" y="145"/>
                </a:cubicBezTo>
                <a:cubicBezTo>
                  <a:pt x="697" y="161"/>
                  <a:pt x="648" y="172"/>
                  <a:pt x="591" y="172"/>
                </a:cubicBezTo>
                <a:cubicBezTo>
                  <a:pt x="540" y="172"/>
                  <a:pt x="495" y="163"/>
                  <a:pt x="465" y="150"/>
                </a:cubicBezTo>
                <a:cubicBezTo>
                  <a:pt x="465" y="150"/>
                  <a:pt x="465" y="150"/>
                  <a:pt x="465" y="150"/>
                </a:cubicBezTo>
                <a:cubicBezTo>
                  <a:pt x="462" y="148"/>
                  <a:pt x="458" y="146"/>
                  <a:pt x="455" y="145"/>
                </a:cubicBezTo>
                <a:cubicBezTo>
                  <a:pt x="439" y="135"/>
                  <a:pt x="429" y="123"/>
                  <a:pt x="429" y="111"/>
                </a:cubicBezTo>
                <a:cubicBezTo>
                  <a:pt x="429" y="106"/>
                  <a:pt x="430" y="102"/>
                  <a:pt x="433" y="98"/>
                </a:cubicBezTo>
                <a:cubicBezTo>
                  <a:pt x="15" y="292"/>
                  <a:pt x="15" y="292"/>
                  <a:pt x="15" y="292"/>
                </a:cubicBezTo>
                <a:cubicBezTo>
                  <a:pt x="9" y="294"/>
                  <a:pt x="5" y="301"/>
                  <a:pt x="5" y="308"/>
                </a:cubicBezTo>
                <a:cubicBezTo>
                  <a:pt x="5" y="315"/>
                  <a:pt x="10" y="321"/>
                  <a:pt x="16" y="323"/>
                </a:cubicBezTo>
                <a:cubicBezTo>
                  <a:pt x="69" y="341"/>
                  <a:pt x="69" y="341"/>
                  <a:pt x="69" y="341"/>
                </a:cubicBezTo>
                <a:cubicBezTo>
                  <a:pt x="13" y="367"/>
                  <a:pt x="13" y="367"/>
                  <a:pt x="13" y="367"/>
                </a:cubicBezTo>
                <a:cubicBezTo>
                  <a:pt x="6" y="370"/>
                  <a:pt x="3" y="377"/>
                  <a:pt x="3" y="384"/>
                </a:cubicBezTo>
                <a:cubicBezTo>
                  <a:pt x="3" y="391"/>
                  <a:pt x="8" y="397"/>
                  <a:pt x="14" y="399"/>
                </a:cubicBezTo>
                <a:cubicBezTo>
                  <a:pt x="67" y="417"/>
                  <a:pt x="67" y="417"/>
                  <a:pt x="67" y="417"/>
                </a:cubicBezTo>
                <a:cubicBezTo>
                  <a:pt x="11" y="443"/>
                  <a:pt x="11" y="443"/>
                  <a:pt x="11" y="443"/>
                </a:cubicBezTo>
                <a:cubicBezTo>
                  <a:pt x="4" y="446"/>
                  <a:pt x="0" y="453"/>
                  <a:pt x="1" y="460"/>
                </a:cubicBezTo>
                <a:cubicBezTo>
                  <a:pt x="1" y="467"/>
                  <a:pt x="6" y="473"/>
                  <a:pt x="12" y="475"/>
                </a:cubicBezTo>
                <a:cubicBezTo>
                  <a:pt x="323" y="582"/>
                  <a:pt x="323" y="582"/>
                  <a:pt x="323" y="582"/>
                </a:cubicBezTo>
                <a:cubicBezTo>
                  <a:pt x="325" y="583"/>
                  <a:pt x="327" y="583"/>
                  <a:pt x="329" y="583"/>
                </a:cubicBezTo>
                <a:cubicBezTo>
                  <a:pt x="331" y="583"/>
                  <a:pt x="334" y="583"/>
                  <a:pt x="336" y="582"/>
                </a:cubicBezTo>
                <a:cubicBezTo>
                  <a:pt x="430" y="538"/>
                  <a:pt x="430" y="538"/>
                  <a:pt x="430" y="538"/>
                </a:cubicBezTo>
                <a:cubicBezTo>
                  <a:pt x="439" y="568"/>
                  <a:pt x="508" y="592"/>
                  <a:pt x="591" y="592"/>
                </a:cubicBezTo>
                <a:cubicBezTo>
                  <a:pt x="681" y="592"/>
                  <a:pt x="753" y="565"/>
                  <a:pt x="753" y="531"/>
                </a:cubicBezTo>
                <a:cubicBezTo>
                  <a:pt x="753" y="498"/>
                  <a:pt x="753" y="498"/>
                  <a:pt x="753" y="498"/>
                </a:cubicBezTo>
                <a:cubicBezTo>
                  <a:pt x="753" y="511"/>
                  <a:pt x="743" y="522"/>
                  <a:pt x="726" y="532"/>
                </a:cubicBezTo>
                <a:cubicBezTo>
                  <a:pt x="697" y="549"/>
                  <a:pt x="648" y="560"/>
                  <a:pt x="591" y="560"/>
                </a:cubicBezTo>
                <a:cubicBezTo>
                  <a:pt x="534" y="560"/>
                  <a:pt x="484" y="549"/>
                  <a:pt x="455" y="532"/>
                </a:cubicBezTo>
                <a:cubicBezTo>
                  <a:pt x="453" y="531"/>
                  <a:pt x="452" y="530"/>
                  <a:pt x="450" y="529"/>
                </a:cubicBezTo>
                <a:cubicBezTo>
                  <a:pt x="450" y="529"/>
                  <a:pt x="450" y="529"/>
                  <a:pt x="450" y="529"/>
                </a:cubicBezTo>
                <a:cubicBezTo>
                  <a:pt x="438" y="520"/>
                  <a:pt x="430" y="511"/>
                  <a:pt x="429" y="501"/>
                </a:cubicBezTo>
                <a:cubicBezTo>
                  <a:pt x="429" y="500"/>
                  <a:pt x="429" y="499"/>
                  <a:pt x="429" y="498"/>
                </a:cubicBezTo>
                <a:cubicBezTo>
                  <a:pt x="429" y="501"/>
                  <a:pt x="429" y="501"/>
                  <a:pt x="429" y="501"/>
                </a:cubicBezTo>
                <a:cubicBezTo>
                  <a:pt x="328" y="548"/>
                  <a:pt x="328" y="548"/>
                  <a:pt x="328" y="548"/>
                </a:cubicBezTo>
                <a:cubicBezTo>
                  <a:pt x="63" y="456"/>
                  <a:pt x="63" y="456"/>
                  <a:pt x="63" y="456"/>
                </a:cubicBezTo>
                <a:cubicBezTo>
                  <a:pt x="113" y="433"/>
                  <a:pt x="113" y="433"/>
                  <a:pt x="113" y="433"/>
                </a:cubicBezTo>
                <a:cubicBezTo>
                  <a:pt x="325" y="506"/>
                  <a:pt x="325" y="506"/>
                  <a:pt x="325" y="506"/>
                </a:cubicBezTo>
                <a:cubicBezTo>
                  <a:pt x="327" y="507"/>
                  <a:pt x="329" y="507"/>
                  <a:pt x="331" y="507"/>
                </a:cubicBezTo>
                <a:cubicBezTo>
                  <a:pt x="333" y="507"/>
                  <a:pt x="336" y="507"/>
                  <a:pt x="338" y="506"/>
                </a:cubicBezTo>
                <a:cubicBezTo>
                  <a:pt x="431" y="463"/>
                  <a:pt x="431" y="463"/>
                  <a:pt x="431" y="463"/>
                </a:cubicBezTo>
                <a:cubicBezTo>
                  <a:pt x="443" y="492"/>
                  <a:pt x="510" y="515"/>
                  <a:pt x="591" y="515"/>
                </a:cubicBezTo>
                <a:cubicBezTo>
                  <a:pt x="681" y="515"/>
                  <a:pt x="753" y="487"/>
                  <a:pt x="753" y="453"/>
                </a:cubicBezTo>
                <a:cubicBezTo>
                  <a:pt x="753" y="421"/>
                  <a:pt x="753" y="421"/>
                  <a:pt x="753" y="421"/>
                </a:cubicBezTo>
                <a:cubicBezTo>
                  <a:pt x="753" y="433"/>
                  <a:pt x="743" y="445"/>
                  <a:pt x="726" y="455"/>
                </a:cubicBezTo>
                <a:cubicBezTo>
                  <a:pt x="697" y="471"/>
                  <a:pt x="648" y="482"/>
                  <a:pt x="591" y="482"/>
                </a:cubicBezTo>
                <a:cubicBezTo>
                  <a:pt x="534" y="482"/>
                  <a:pt x="484" y="471"/>
                  <a:pt x="455" y="455"/>
                </a:cubicBezTo>
                <a:cubicBezTo>
                  <a:pt x="454" y="454"/>
                  <a:pt x="453" y="453"/>
                  <a:pt x="452" y="453"/>
                </a:cubicBezTo>
                <a:cubicBezTo>
                  <a:pt x="440" y="445"/>
                  <a:pt x="432" y="435"/>
                  <a:pt x="430" y="426"/>
                </a:cubicBezTo>
                <a:cubicBezTo>
                  <a:pt x="429" y="424"/>
                  <a:pt x="429" y="423"/>
                  <a:pt x="429" y="421"/>
                </a:cubicBezTo>
                <a:cubicBezTo>
                  <a:pt x="429" y="426"/>
                  <a:pt x="429" y="426"/>
                  <a:pt x="429" y="426"/>
                </a:cubicBezTo>
                <a:cubicBezTo>
                  <a:pt x="330" y="472"/>
                  <a:pt x="330" y="472"/>
                  <a:pt x="330" y="472"/>
                </a:cubicBezTo>
                <a:cubicBezTo>
                  <a:pt x="158" y="412"/>
                  <a:pt x="158" y="412"/>
                  <a:pt x="158" y="412"/>
                </a:cubicBezTo>
                <a:cubicBezTo>
                  <a:pt x="111" y="396"/>
                  <a:pt x="111" y="396"/>
                  <a:pt x="111" y="396"/>
                </a:cubicBezTo>
                <a:cubicBezTo>
                  <a:pt x="65" y="381"/>
                  <a:pt x="65" y="381"/>
                  <a:pt x="65" y="381"/>
                </a:cubicBezTo>
                <a:cubicBezTo>
                  <a:pt x="115" y="357"/>
                  <a:pt x="115" y="357"/>
                  <a:pt x="115" y="357"/>
                </a:cubicBezTo>
                <a:cubicBezTo>
                  <a:pt x="327" y="430"/>
                  <a:pt x="327" y="430"/>
                  <a:pt x="327" y="430"/>
                </a:cubicBezTo>
                <a:cubicBezTo>
                  <a:pt x="329" y="431"/>
                  <a:pt x="331" y="431"/>
                  <a:pt x="333" y="431"/>
                </a:cubicBezTo>
                <a:cubicBezTo>
                  <a:pt x="335" y="431"/>
                  <a:pt x="338" y="431"/>
                  <a:pt x="340" y="430"/>
                </a:cubicBezTo>
                <a:cubicBezTo>
                  <a:pt x="432" y="387"/>
                  <a:pt x="432" y="387"/>
                  <a:pt x="432" y="387"/>
                </a:cubicBezTo>
                <a:cubicBezTo>
                  <a:pt x="446" y="416"/>
                  <a:pt x="512" y="437"/>
                  <a:pt x="591" y="437"/>
                </a:cubicBezTo>
                <a:cubicBezTo>
                  <a:pt x="668" y="437"/>
                  <a:pt x="732" y="417"/>
                  <a:pt x="749" y="390"/>
                </a:cubicBezTo>
                <a:cubicBezTo>
                  <a:pt x="805" y="364"/>
                  <a:pt x="805" y="364"/>
                  <a:pt x="805" y="364"/>
                </a:cubicBezTo>
                <a:cubicBezTo>
                  <a:pt x="811" y="361"/>
                  <a:pt x="815" y="355"/>
                  <a:pt x="815" y="348"/>
                </a:cubicBezTo>
                <a:cubicBezTo>
                  <a:pt x="814" y="341"/>
                  <a:pt x="810" y="335"/>
                  <a:pt x="803" y="332"/>
                </a:cubicBezTo>
                <a:cubicBezTo>
                  <a:pt x="750" y="314"/>
                  <a:pt x="750" y="314"/>
                  <a:pt x="750" y="314"/>
                </a:cubicBezTo>
                <a:cubicBezTo>
                  <a:pt x="807" y="288"/>
                  <a:pt x="807" y="288"/>
                  <a:pt x="807" y="288"/>
                </a:cubicBezTo>
                <a:cubicBezTo>
                  <a:pt x="813" y="285"/>
                  <a:pt x="817" y="279"/>
                  <a:pt x="817" y="272"/>
                </a:cubicBezTo>
                <a:close/>
                <a:moveTo>
                  <a:pt x="440" y="166"/>
                </a:moveTo>
                <a:cubicBezTo>
                  <a:pt x="464" y="188"/>
                  <a:pt x="522" y="205"/>
                  <a:pt x="591" y="205"/>
                </a:cubicBezTo>
                <a:cubicBezTo>
                  <a:pt x="659" y="205"/>
                  <a:pt x="718" y="188"/>
                  <a:pt x="742" y="166"/>
                </a:cubicBezTo>
                <a:cubicBezTo>
                  <a:pt x="749" y="173"/>
                  <a:pt x="753" y="180"/>
                  <a:pt x="753" y="188"/>
                </a:cubicBezTo>
                <a:cubicBezTo>
                  <a:pt x="753" y="201"/>
                  <a:pt x="743" y="212"/>
                  <a:pt x="726" y="222"/>
                </a:cubicBezTo>
                <a:cubicBezTo>
                  <a:pt x="697" y="239"/>
                  <a:pt x="648" y="250"/>
                  <a:pt x="591" y="250"/>
                </a:cubicBezTo>
                <a:cubicBezTo>
                  <a:pt x="540" y="250"/>
                  <a:pt x="495" y="241"/>
                  <a:pt x="465" y="227"/>
                </a:cubicBezTo>
                <a:cubicBezTo>
                  <a:pt x="465" y="227"/>
                  <a:pt x="465" y="227"/>
                  <a:pt x="465" y="227"/>
                </a:cubicBezTo>
                <a:cubicBezTo>
                  <a:pt x="462" y="225"/>
                  <a:pt x="458" y="224"/>
                  <a:pt x="455" y="222"/>
                </a:cubicBezTo>
                <a:cubicBezTo>
                  <a:pt x="439" y="212"/>
                  <a:pt x="429" y="201"/>
                  <a:pt x="429" y="188"/>
                </a:cubicBezTo>
                <a:cubicBezTo>
                  <a:pt x="429" y="180"/>
                  <a:pt x="433" y="173"/>
                  <a:pt x="440" y="166"/>
                </a:cubicBezTo>
                <a:close/>
                <a:moveTo>
                  <a:pt x="440" y="243"/>
                </a:moveTo>
                <a:cubicBezTo>
                  <a:pt x="464" y="266"/>
                  <a:pt x="522" y="282"/>
                  <a:pt x="591" y="282"/>
                </a:cubicBezTo>
                <a:cubicBezTo>
                  <a:pt x="659" y="282"/>
                  <a:pt x="718" y="266"/>
                  <a:pt x="742" y="243"/>
                </a:cubicBezTo>
                <a:cubicBezTo>
                  <a:pt x="749" y="250"/>
                  <a:pt x="753" y="258"/>
                  <a:pt x="753" y="266"/>
                </a:cubicBezTo>
                <a:cubicBezTo>
                  <a:pt x="753" y="270"/>
                  <a:pt x="752" y="273"/>
                  <a:pt x="750" y="277"/>
                </a:cubicBezTo>
                <a:cubicBezTo>
                  <a:pt x="749" y="280"/>
                  <a:pt x="746" y="283"/>
                  <a:pt x="743" y="286"/>
                </a:cubicBezTo>
                <a:cubicBezTo>
                  <a:pt x="742" y="288"/>
                  <a:pt x="741" y="289"/>
                  <a:pt x="739" y="290"/>
                </a:cubicBezTo>
                <a:cubicBezTo>
                  <a:pt x="738" y="291"/>
                  <a:pt x="737" y="292"/>
                  <a:pt x="736" y="293"/>
                </a:cubicBezTo>
                <a:cubicBezTo>
                  <a:pt x="733" y="295"/>
                  <a:pt x="730" y="298"/>
                  <a:pt x="726" y="300"/>
                </a:cubicBezTo>
                <a:cubicBezTo>
                  <a:pt x="697" y="316"/>
                  <a:pt x="648" y="327"/>
                  <a:pt x="591" y="327"/>
                </a:cubicBezTo>
                <a:cubicBezTo>
                  <a:pt x="540" y="327"/>
                  <a:pt x="495" y="318"/>
                  <a:pt x="465" y="305"/>
                </a:cubicBezTo>
                <a:cubicBezTo>
                  <a:pt x="465" y="305"/>
                  <a:pt x="465" y="305"/>
                  <a:pt x="465" y="305"/>
                </a:cubicBezTo>
                <a:cubicBezTo>
                  <a:pt x="462" y="303"/>
                  <a:pt x="458" y="301"/>
                  <a:pt x="455" y="300"/>
                </a:cubicBezTo>
                <a:cubicBezTo>
                  <a:pt x="439" y="290"/>
                  <a:pt x="429" y="278"/>
                  <a:pt x="429" y="266"/>
                </a:cubicBezTo>
                <a:cubicBezTo>
                  <a:pt x="429" y="258"/>
                  <a:pt x="433" y="250"/>
                  <a:pt x="440" y="243"/>
                </a:cubicBezTo>
                <a:close/>
                <a:moveTo>
                  <a:pt x="354" y="312"/>
                </a:moveTo>
                <a:cubicBezTo>
                  <a:pt x="341" y="320"/>
                  <a:pt x="318" y="325"/>
                  <a:pt x="292" y="325"/>
                </a:cubicBezTo>
                <a:cubicBezTo>
                  <a:pt x="266" y="325"/>
                  <a:pt x="243" y="320"/>
                  <a:pt x="229" y="312"/>
                </a:cubicBezTo>
                <a:cubicBezTo>
                  <a:pt x="221" y="308"/>
                  <a:pt x="217" y="302"/>
                  <a:pt x="217" y="297"/>
                </a:cubicBezTo>
                <a:cubicBezTo>
                  <a:pt x="217" y="281"/>
                  <a:pt x="250" y="268"/>
                  <a:pt x="292" y="268"/>
                </a:cubicBezTo>
                <a:cubicBezTo>
                  <a:pt x="333" y="268"/>
                  <a:pt x="367" y="281"/>
                  <a:pt x="367" y="297"/>
                </a:cubicBezTo>
                <a:cubicBezTo>
                  <a:pt x="367" y="302"/>
                  <a:pt x="362" y="308"/>
                  <a:pt x="354" y="312"/>
                </a:cubicBezTo>
                <a:close/>
                <a:moveTo>
                  <a:pt x="753" y="343"/>
                </a:moveTo>
                <a:cubicBezTo>
                  <a:pt x="753" y="346"/>
                  <a:pt x="753" y="348"/>
                  <a:pt x="752" y="351"/>
                </a:cubicBezTo>
                <a:cubicBezTo>
                  <a:pt x="752" y="351"/>
                  <a:pt x="752" y="351"/>
                  <a:pt x="752" y="351"/>
                </a:cubicBezTo>
                <a:cubicBezTo>
                  <a:pt x="752" y="351"/>
                  <a:pt x="752" y="351"/>
                  <a:pt x="752" y="351"/>
                </a:cubicBezTo>
                <a:cubicBezTo>
                  <a:pt x="752" y="351"/>
                  <a:pt x="752" y="351"/>
                  <a:pt x="752" y="351"/>
                </a:cubicBezTo>
                <a:cubicBezTo>
                  <a:pt x="751" y="353"/>
                  <a:pt x="750" y="355"/>
                  <a:pt x="749" y="356"/>
                </a:cubicBezTo>
                <a:cubicBezTo>
                  <a:pt x="749" y="357"/>
                  <a:pt x="748" y="358"/>
                  <a:pt x="748" y="359"/>
                </a:cubicBezTo>
                <a:cubicBezTo>
                  <a:pt x="746" y="360"/>
                  <a:pt x="745" y="362"/>
                  <a:pt x="744" y="363"/>
                </a:cubicBezTo>
                <a:cubicBezTo>
                  <a:pt x="743" y="365"/>
                  <a:pt x="742" y="366"/>
                  <a:pt x="740" y="367"/>
                </a:cubicBezTo>
                <a:cubicBezTo>
                  <a:pt x="739" y="368"/>
                  <a:pt x="738" y="369"/>
                  <a:pt x="736" y="370"/>
                </a:cubicBezTo>
                <a:cubicBezTo>
                  <a:pt x="733" y="373"/>
                  <a:pt x="730" y="375"/>
                  <a:pt x="726" y="377"/>
                </a:cubicBezTo>
                <a:cubicBezTo>
                  <a:pt x="697" y="394"/>
                  <a:pt x="648" y="405"/>
                  <a:pt x="591" y="405"/>
                </a:cubicBezTo>
                <a:cubicBezTo>
                  <a:pt x="534" y="405"/>
                  <a:pt x="484" y="394"/>
                  <a:pt x="455" y="377"/>
                </a:cubicBezTo>
                <a:cubicBezTo>
                  <a:pt x="455" y="377"/>
                  <a:pt x="455" y="377"/>
                  <a:pt x="455" y="377"/>
                </a:cubicBezTo>
                <a:cubicBezTo>
                  <a:pt x="455" y="377"/>
                  <a:pt x="455" y="377"/>
                  <a:pt x="455" y="377"/>
                </a:cubicBezTo>
                <a:cubicBezTo>
                  <a:pt x="446" y="372"/>
                  <a:pt x="440" y="367"/>
                  <a:pt x="436" y="361"/>
                </a:cubicBezTo>
                <a:cubicBezTo>
                  <a:pt x="435" y="361"/>
                  <a:pt x="435" y="360"/>
                  <a:pt x="435" y="360"/>
                </a:cubicBezTo>
                <a:cubicBezTo>
                  <a:pt x="433" y="357"/>
                  <a:pt x="431" y="355"/>
                  <a:pt x="431" y="352"/>
                </a:cubicBezTo>
                <a:cubicBezTo>
                  <a:pt x="429" y="349"/>
                  <a:pt x="429" y="346"/>
                  <a:pt x="429" y="343"/>
                </a:cubicBezTo>
                <a:cubicBezTo>
                  <a:pt x="429" y="335"/>
                  <a:pt x="433" y="328"/>
                  <a:pt x="440" y="321"/>
                </a:cubicBezTo>
                <a:cubicBezTo>
                  <a:pt x="464" y="344"/>
                  <a:pt x="522" y="360"/>
                  <a:pt x="591" y="360"/>
                </a:cubicBezTo>
                <a:cubicBezTo>
                  <a:pt x="659" y="360"/>
                  <a:pt x="718" y="344"/>
                  <a:pt x="742" y="321"/>
                </a:cubicBezTo>
                <a:cubicBezTo>
                  <a:pt x="749" y="328"/>
                  <a:pt x="753" y="335"/>
                  <a:pt x="753" y="343"/>
                </a:cubicBezTo>
                <a:close/>
                <a:moveTo>
                  <a:pt x="753" y="275"/>
                </a:moveTo>
                <a:cubicBezTo>
                  <a:pt x="753" y="274"/>
                  <a:pt x="753" y="274"/>
                  <a:pt x="753" y="274"/>
                </a:cubicBezTo>
                <a:cubicBezTo>
                  <a:pt x="754" y="275"/>
                  <a:pt x="754" y="275"/>
                  <a:pt x="754" y="275"/>
                </a:cubicBezTo>
                <a:lnTo>
                  <a:pt x="753" y="275"/>
                </a:lnTo>
                <a:close/>
                <a:moveTo>
                  <a:pt x="455" y="95"/>
                </a:moveTo>
                <a:cubicBezTo>
                  <a:pt x="484" y="111"/>
                  <a:pt x="534" y="122"/>
                  <a:pt x="591" y="122"/>
                </a:cubicBezTo>
                <a:cubicBezTo>
                  <a:pt x="648" y="122"/>
                  <a:pt x="697" y="111"/>
                  <a:pt x="726" y="95"/>
                </a:cubicBezTo>
                <a:cubicBezTo>
                  <a:pt x="743" y="85"/>
                  <a:pt x="753" y="74"/>
                  <a:pt x="753" y="61"/>
                </a:cubicBezTo>
                <a:cubicBezTo>
                  <a:pt x="753" y="27"/>
                  <a:pt x="681" y="0"/>
                  <a:pt x="591" y="0"/>
                </a:cubicBezTo>
                <a:cubicBezTo>
                  <a:pt x="501" y="0"/>
                  <a:pt x="429" y="27"/>
                  <a:pt x="429" y="61"/>
                </a:cubicBezTo>
                <a:cubicBezTo>
                  <a:pt x="429" y="74"/>
                  <a:pt x="439" y="85"/>
                  <a:pt x="455" y="95"/>
                </a:cubicBezTo>
                <a:close/>
              </a:path>
            </a:pathLst>
          </a:custGeom>
          <a:solidFill>
            <a:schemeClr val="bg2"/>
          </a:solidFill>
          <a:ln w="9525">
            <a:noFill/>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13" name="Rectangle 12"/>
          <p:cNvSpPr/>
          <p:nvPr/>
        </p:nvSpPr>
        <p:spPr>
          <a:xfrm>
            <a:off x="530352" y="5164110"/>
            <a:ext cx="8083295" cy="646331"/>
          </a:xfrm>
          <a:prstGeom prst="rect">
            <a:avLst/>
          </a:prstGeom>
          <a:ln>
            <a:solidFill>
              <a:schemeClr val="accent2"/>
            </a:solidFill>
          </a:ln>
        </p:spPr>
        <p:txBody>
          <a:bodyPr wrap="square">
            <a:spAutoFit/>
          </a:bodyPr>
          <a:lstStyle/>
          <a:p>
            <a:r>
              <a:rPr lang="en-ZA" dirty="0">
                <a:latin typeface="+mj-lt"/>
              </a:rPr>
              <a:t>Expand at a 5.6% compound annual rate to R21.8 billion in 2022, from</a:t>
            </a:r>
          </a:p>
          <a:p>
            <a:r>
              <a:rPr lang="en-US" dirty="0">
                <a:latin typeface="+mj-lt"/>
              </a:rPr>
              <a:t>R16.6 billion in 2017.</a:t>
            </a:r>
            <a:endParaRPr lang="en-ZA" dirty="0">
              <a:latin typeface="+mj-lt"/>
            </a:endParaRPr>
          </a:p>
        </p:txBody>
      </p:sp>
      <p:sp>
        <p:nvSpPr>
          <p:cNvPr id="4" name="Slide Number Placeholder 3"/>
          <p:cNvSpPr>
            <a:spLocks noGrp="1"/>
          </p:cNvSpPr>
          <p:nvPr>
            <p:ph type="sldNum" sz="quarter" idx="18"/>
          </p:nvPr>
        </p:nvSpPr>
        <p:spPr/>
        <p:txBody>
          <a:bodyPr/>
          <a:lstStyle/>
          <a:p>
            <a:fld id="{A605FC7B-1DF7-45D4-BBAA-0D843619C571}" type="slidenum">
              <a:rPr lang="en-ZA" smtClean="0"/>
              <a:pPr/>
              <a:t>15</a:t>
            </a:fld>
            <a:endParaRPr lang="en-ZA"/>
          </a:p>
        </p:txBody>
      </p:sp>
      <p:sp>
        <p:nvSpPr>
          <p:cNvPr id="11" name="Date Placeholder 10"/>
          <p:cNvSpPr>
            <a:spLocks noGrp="1"/>
          </p:cNvSpPr>
          <p:nvPr>
            <p:ph type="dt" sz="half" idx="16"/>
          </p:nvPr>
        </p:nvSpPr>
        <p:spPr/>
        <p:txBody>
          <a:bodyPr/>
          <a:lstStyle/>
          <a:p>
            <a:r>
              <a:rPr lang="en-ZA" dirty="0" smtClean="0"/>
              <a:t>July 2018</a:t>
            </a:r>
            <a:endParaRPr lang="en-ZA" dirty="0"/>
          </a:p>
        </p:txBody>
      </p:sp>
      <p:sp>
        <p:nvSpPr>
          <p:cNvPr id="16" name="Footer Placeholder 15"/>
          <p:cNvSpPr>
            <a:spLocks noGrp="1"/>
          </p:cNvSpPr>
          <p:nvPr>
            <p:ph type="ftr" sz="quarter" idx="17"/>
          </p:nvPr>
        </p:nvSpPr>
        <p:spPr/>
        <p:txBody>
          <a:bodyPr/>
          <a:lstStyle/>
          <a:p>
            <a:r>
              <a:rPr lang="en-ZA" dirty="0" smtClean="0"/>
              <a:t>Hotels Outlook: 2018 - 2022</a:t>
            </a:r>
            <a:endParaRPr lang="en-ZA" dirty="0"/>
          </a:p>
        </p:txBody>
      </p:sp>
    </p:spTree>
    <p:extLst>
      <p:ext uri="{BB962C8B-B14F-4D97-AF65-F5344CB8AC3E}">
        <p14:creationId xmlns:p14="http://schemas.microsoft.com/office/powerpoint/2010/main" val="267603002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ZA" sz="4400" dirty="0" smtClean="0"/>
              <a:t>Hotel accommodation in Mauritius</a:t>
            </a:r>
            <a:endParaRPr lang="en-ZA" sz="4400" dirty="0"/>
          </a:p>
        </p:txBody>
      </p:sp>
      <p:sp>
        <p:nvSpPr>
          <p:cNvPr id="3" name="Slide Number Placeholder 2"/>
          <p:cNvSpPr>
            <a:spLocks noGrp="1"/>
          </p:cNvSpPr>
          <p:nvPr>
            <p:ph type="sldNum" sz="quarter" idx="12"/>
          </p:nvPr>
        </p:nvSpPr>
        <p:spPr/>
        <p:txBody>
          <a:bodyPr/>
          <a:lstStyle/>
          <a:p>
            <a:fld id="{7AB3B583-2969-4016-8335-93D97B8F7171}" type="slidenum">
              <a:rPr lang="en-ZA" smtClean="0"/>
              <a:pPr/>
              <a:t>16</a:t>
            </a:fld>
            <a:endParaRPr lang="en-ZA"/>
          </a:p>
        </p:txBody>
      </p:sp>
      <p:sp>
        <p:nvSpPr>
          <p:cNvPr id="7" name="Date Placeholder 6"/>
          <p:cNvSpPr>
            <a:spLocks noGrp="1"/>
          </p:cNvSpPr>
          <p:nvPr>
            <p:ph type="dt" sz="half" idx="10"/>
          </p:nvPr>
        </p:nvSpPr>
        <p:spPr/>
        <p:txBody>
          <a:bodyPr/>
          <a:lstStyle/>
          <a:p>
            <a:r>
              <a:rPr lang="en-ZA" dirty="0" smtClean="0"/>
              <a:t>July 2018</a:t>
            </a:r>
            <a:endParaRPr lang="en-ZA" dirty="0"/>
          </a:p>
        </p:txBody>
      </p:sp>
      <p:sp>
        <p:nvSpPr>
          <p:cNvPr id="8" name="Footer Placeholder 7"/>
          <p:cNvSpPr>
            <a:spLocks noGrp="1"/>
          </p:cNvSpPr>
          <p:nvPr>
            <p:ph type="ftr" sz="quarter" idx="11"/>
          </p:nvPr>
        </p:nvSpPr>
        <p:spPr/>
        <p:txBody>
          <a:bodyPr/>
          <a:lstStyle/>
          <a:p>
            <a:r>
              <a:rPr lang="en-ZA" dirty="0" smtClean="0"/>
              <a:t>Hotels Outlook: 2018 - 2022</a:t>
            </a:r>
            <a:endParaRPr lang="en-ZA" dirty="0"/>
          </a:p>
        </p:txBody>
      </p:sp>
    </p:spTree>
    <p:extLst>
      <p:ext uri="{BB962C8B-B14F-4D97-AF65-F5344CB8AC3E}">
        <p14:creationId xmlns:p14="http://schemas.microsoft.com/office/powerpoint/2010/main" val="114454410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 name="TextBox 22"/>
          <p:cNvSpPr txBox="1"/>
          <p:nvPr/>
        </p:nvSpPr>
        <p:spPr>
          <a:xfrm>
            <a:off x="6766170" y="88541"/>
            <a:ext cx="1818138" cy="270321"/>
          </a:xfrm>
          <a:prstGeom prst="rect">
            <a:avLst/>
          </a:prstGeom>
          <a:solidFill>
            <a:schemeClr val="tx2"/>
          </a:solidFill>
          <a:ln>
            <a:noFill/>
          </a:ln>
        </p:spPr>
        <p:txBody>
          <a:bodyPr wrap="square" lIns="0" tIns="0" rIns="144000" bIns="0" rtlCol="0" anchor="ctr" anchorCtr="0">
            <a:noAutofit/>
          </a:bodyPr>
          <a:lstStyle/>
          <a:p>
            <a:pPr indent="-274320" algn="r">
              <a:spcAft>
                <a:spcPts val="900"/>
              </a:spcAft>
            </a:pPr>
            <a:r>
              <a:rPr lang="en-ZA" sz="1600" i="1" smtClean="0">
                <a:solidFill>
                  <a:schemeClr val="bg1"/>
                </a:solidFill>
                <a:latin typeface="Georgia" pitchFamily="18" charset="0"/>
              </a:rPr>
              <a:t>Mauritius</a:t>
            </a:r>
            <a:endParaRPr lang="en-ZA" sz="1600" i="1" dirty="0" err="1" smtClean="0">
              <a:solidFill>
                <a:schemeClr val="bg1"/>
              </a:solidFill>
              <a:latin typeface="Georgia" pitchFamily="18" charset="0"/>
            </a:endParaRPr>
          </a:p>
        </p:txBody>
      </p:sp>
      <p:sp>
        <p:nvSpPr>
          <p:cNvPr id="242" name="Title 1"/>
          <p:cNvSpPr>
            <a:spLocks noGrp="1"/>
          </p:cNvSpPr>
          <p:nvPr>
            <p:ph type="title"/>
          </p:nvPr>
        </p:nvSpPr>
        <p:spPr>
          <a:xfrm>
            <a:off x="4495800" y="685800"/>
            <a:ext cx="4114800" cy="914400"/>
          </a:xfrm>
        </p:spPr>
        <p:txBody>
          <a:bodyPr/>
          <a:lstStyle/>
          <a:p>
            <a:r>
              <a:rPr lang="en-ZA" sz="1800" dirty="0" smtClean="0"/>
              <a:t>Top 5 visiting countries</a:t>
            </a:r>
            <a:endParaRPr lang="en-ZA" sz="1800" dirty="0"/>
          </a:p>
        </p:txBody>
      </p:sp>
      <p:sp>
        <p:nvSpPr>
          <p:cNvPr id="9" name="Text Placeholder 8"/>
          <p:cNvSpPr>
            <a:spLocks noGrp="1"/>
          </p:cNvSpPr>
          <p:nvPr>
            <p:ph type="body" sz="quarter" idx="16"/>
          </p:nvPr>
        </p:nvSpPr>
        <p:spPr/>
        <p:txBody>
          <a:bodyPr/>
          <a:lstStyle/>
          <a:p>
            <a:endParaRPr lang="en-US"/>
          </a:p>
        </p:txBody>
      </p:sp>
      <p:sp>
        <p:nvSpPr>
          <p:cNvPr id="2" name="Slide Number Placeholder 1"/>
          <p:cNvSpPr>
            <a:spLocks noGrp="1"/>
          </p:cNvSpPr>
          <p:nvPr>
            <p:ph type="sldNum" sz="quarter" idx="4294967295"/>
          </p:nvPr>
        </p:nvSpPr>
        <p:spPr>
          <a:xfrm>
            <a:off x="7616825" y="6477000"/>
            <a:ext cx="1527175" cy="152400"/>
          </a:xfrm>
        </p:spPr>
        <p:txBody>
          <a:bodyPr/>
          <a:lstStyle/>
          <a:p>
            <a:fld id="{EB13C833-464E-4115-95B8-3EB24AEC15D8}" type="slidenum">
              <a:rPr lang="en-ZA" smtClean="0">
                <a:solidFill>
                  <a:schemeClr val="bg1"/>
                </a:solidFill>
              </a:rPr>
              <a:pPr/>
              <a:t>17</a:t>
            </a:fld>
            <a:endParaRPr lang="en-ZA" dirty="0">
              <a:solidFill>
                <a:schemeClr val="bg1"/>
              </a:solidFill>
            </a:endParaRPr>
          </a:p>
        </p:txBody>
      </p:sp>
      <p:sp>
        <p:nvSpPr>
          <p:cNvPr id="3" name="Date Placeholder 2"/>
          <p:cNvSpPr>
            <a:spLocks noGrp="1"/>
          </p:cNvSpPr>
          <p:nvPr>
            <p:ph type="dt" sz="half" idx="4294967295"/>
          </p:nvPr>
        </p:nvSpPr>
        <p:spPr>
          <a:xfrm>
            <a:off x="7620000" y="6324600"/>
            <a:ext cx="1524000" cy="152400"/>
          </a:xfrm>
        </p:spPr>
        <p:txBody>
          <a:bodyPr/>
          <a:lstStyle/>
          <a:p>
            <a:r>
              <a:rPr lang="en-ZA" dirty="0" smtClean="0">
                <a:solidFill>
                  <a:schemeClr val="bg1"/>
                </a:solidFill>
              </a:rPr>
              <a:t>July 2018</a:t>
            </a:r>
            <a:endParaRPr lang="en-ZA" dirty="0">
              <a:solidFill>
                <a:schemeClr val="bg1"/>
              </a:solidFill>
            </a:endParaRPr>
          </a:p>
        </p:txBody>
      </p:sp>
      <p:sp>
        <p:nvSpPr>
          <p:cNvPr id="5" name="Footer Placeholder 4"/>
          <p:cNvSpPr>
            <a:spLocks noGrp="1"/>
          </p:cNvSpPr>
          <p:nvPr>
            <p:ph type="ftr" sz="quarter" idx="4294967295"/>
          </p:nvPr>
        </p:nvSpPr>
        <p:spPr>
          <a:xfrm>
            <a:off x="0" y="6418263"/>
            <a:ext cx="5260975" cy="150812"/>
          </a:xfrm>
        </p:spPr>
        <p:txBody>
          <a:bodyPr/>
          <a:lstStyle/>
          <a:p>
            <a:r>
              <a:rPr lang="en-ZA" dirty="0" smtClean="0">
                <a:solidFill>
                  <a:schemeClr val="bg1"/>
                </a:solidFill>
              </a:rPr>
              <a:t>Hotels Outlook: 2018 - 2022</a:t>
            </a:r>
            <a:endParaRPr lang="en-ZA" dirty="0">
              <a:solidFill>
                <a:schemeClr val="bg1"/>
              </a:solidFill>
            </a:endParaRPr>
          </a:p>
        </p:txBody>
      </p:sp>
      <p:sp>
        <p:nvSpPr>
          <p:cNvPr id="7" name="TextBox 6"/>
          <p:cNvSpPr txBox="1"/>
          <p:nvPr/>
        </p:nvSpPr>
        <p:spPr>
          <a:xfrm>
            <a:off x="1266685" y="472895"/>
            <a:ext cx="2257425" cy="393880"/>
          </a:xfrm>
          <a:prstGeom prst="rect">
            <a:avLst/>
          </a:prstGeom>
          <a:noFill/>
        </p:spPr>
        <p:txBody>
          <a:bodyPr vert="horz" wrap="square" lIns="0" tIns="0" rIns="0" bIns="0" rtlCol="0" anchor="ctr">
            <a:noAutofit/>
          </a:bodyPr>
          <a:lstStyle/>
          <a:p>
            <a:pPr indent="-274320">
              <a:spcAft>
                <a:spcPts val="900"/>
              </a:spcAft>
            </a:pPr>
            <a:r>
              <a:rPr lang="en-US" sz="1400" b="1" dirty="0" smtClean="0">
                <a:solidFill>
                  <a:schemeClr val="bg1"/>
                </a:solidFill>
                <a:latin typeface="Georgia" pitchFamily="18" charset="0"/>
              </a:rPr>
              <a:t>Room Revenue</a:t>
            </a:r>
          </a:p>
        </p:txBody>
      </p:sp>
      <p:sp>
        <p:nvSpPr>
          <p:cNvPr id="10" name="Rectangle 9"/>
          <p:cNvSpPr/>
          <p:nvPr/>
        </p:nvSpPr>
        <p:spPr bwMode="ltGray">
          <a:xfrm>
            <a:off x="0" y="-25492"/>
            <a:ext cx="4085864" cy="6883492"/>
          </a:xfrm>
          <a:prstGeom prst="rect">
            <a:avLst/>
          </a:prstGeom>
          <a:solidFill>
            <a:schemeClr val="tx2"/>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288000" rIns="288000" rtlCol="0" anchor="ctr"/>
          <a:lstStyle/>
          <a:p>
            <a:pPr marL="92075" lvl="1">
              <a:lnSpc>
                <a:spcPts val="2400"/>
              </a:lnSpc>
              <a:spcAft>
                <a:spcPts val="1800"/>
              </a:spcAft>
              <a:buClr>
                <a:schemeClr val="bg1"/>
              </a:buClr>
            </a:pPr>
            <a:r>
              <a:rPr lang="en-GB" sz="2000" dirty="0">
                <a:solidFill>
                  <a:schemeClr val="bg1"/>
                </a:solidFill>
                <a:latin typeface="+mj-lt"/>
              </a:rPr>
              <a:t>Tourism contributed 8% to Mauritius GDP in 2017, while providing 10% of active employment in the country and attracting 8% of investments </a:t>
            </a:r>
          </a:p>
          <a:p>
            <a:pPr marL="92075" lvl="1">
              <a:lnSpc>
                <a:spcPts val="2400"/>
              </a:lnSpc>
              <a:spcAft>
                <a:spcPts val="1800"/>
              </a:spcAft>
              <a:buClr>
                <a:schemeClr val="bg1"/>
              </a:buClr>
            </a:pPr>
            <a:r>
              <a:rPr lang="en-GB" sz="2000" dirty="0">
                <a:solidFill>
                  <a:schemeClr val="bg1"/>
                </a:solidFill>
                <a:latin typeface="+mj-lt"/>
              </a:rPr>
              <a:t>Average length of stay was 10.9 nights</a:t>
            </a:r>
          </a:p>
          <a:p>
            <a:pPr marL="92075" lvl="1">
              <a:lnSpc>
                <a:spcPts val="2400"/>
              </a:lnSpc>
              <a:spcAft>
                <a:spcPts val="1800"/>
              </a:spcAft>
              <a:buClr>
                <a:schemeClr val="bg1"/>
              </a:buClr>
            </a:pPr>
            <a:r>
              <a:rPr lang="en-GB" sz="2000" dirty="0">
                <a:solidFill>
                  <a:schemeClr val="bg1"/>
                </a:solidFill>
                <a:latin typeface="+mj-lt"/>
              </a:rPr>
              <a:t>Mauritius has 114 hotels, with a total capacity of 29 656 bed places</a:t>
            </a:r>
          </a:p>
          <a:p>
            <a:pPr marL="92075" lvl="1">
              <a:lnSpc>
                <a:spcPts val="2400"/>
              </a:lnSpc>
              <a:spcAft>
                <a:spcPts val="1800"/>
              </a:spcAft>
              <a:buClr>
                <a:schemeClr val="bg1"/>
              </a:buClr>
            </a:pPr>
            <a:r>
              <a:rPr lang="en-GB" sz="2000" dirty="0">
                <a:solidFill>
                  <a:schemeClr val="bg1"/>
                </a:solidFill>
                <a:latin typeface="+mj-lt"/>
              </a:rPr>
              <a:t>5.2% increase in tourists arrival with a total arrival of 1341.86m tourists</a:t>
            </a:r>
          </a:p>
          <a:p>
            <a:pPr marL="92075" lvl="1">
              <a:lnSpc>
                <a:spcPts val="2400"/>
              </a:lnSpc>
              <a:spcAft>
                <a:spcPts val="1800"/>
              </a:spcAft>
              <a:buClr>
                <a:schemeClr val="bg1"/>
              </a:buClr>
            </a:pPr>
            <a:r>
              <a:rPr lang="en-GB" sz="2000" dirty="0">
                <a:solidFill>
                  <a:schemeClr val="bg1"/>
                </a:solidFill>
                <a:latin typeface="+mj-lt"/>
              </a:rPr>
              <a:t>France remains leading source of tourists, amounting to 20% of total </a:t>
            </a:r>
            <a:r>
              <a:rPr lang="en-GB" sz="2000" dirty="0" smtClean="0">
                <a:solidFill>
                  <a:schemeClr val="bg1"/>
                </a:solidFill>
                <a:latin typeface="+mj-lt"/>
              </a:rPr>
              <a:t>arrival</a:t>
            </a:r>
            <a:endParaRPr lang="en-GB" sz="2000" dirty="0">
              <a:solidFill>
                <a:schemeClr val="bg1"/>
              </a:solidFill>
              <a:latin typeface="+mj-lt"/>
            </a:endParaRPr>
          </a:p>
        </p:txBody>
      </p:sp>
      <p:pic>
        <p:nvPicPr>
          <p:cNvPr id="4" name="Picture 3"/>
          <p:cNvPicPr>
            <a:picLocks noChangeAspect="1"/>
          </p:cNvPicPr>
          <p:nvPr/>
        </p:nvPicPr>
        <p:blipFill>
          <a:blip r:embed="rId3"/>
          <a:stretch>
            <a:fillRect/>
          </a:stretch>
        </p:blipFill>
        <p:spPr>
          <a:xfrm>
            <a:off x="4372303" y="1334241"/>
            <a:ext cx="4640717" cy="3019130"/>
          </a:xfrm>
          <a:prstGeom prst="rect">
            <a:avLst/>
          </a:prstGeom>
        </p:spPr>
      </p:pic>
      <p:pic>
        <p:nvPicPr>
          <p:cNvPr id="8" name="Picture 7"/>
          <p:cNvPicPr>
            <a:picLocks noChangeAspect="1"/>
          </p:cNvPicPr>
          <p:nvPr/>
        </p:nvPicPr>
        <p:blipFill>
          <a:blip r:embed="rId4"/>
          <a:stretch>
            <a:fillRect/>
          </a:stretch>
        </p:blipFill>
        <p:spPr>
          <a:xfrm>
            <a:off x="6258066" y="4353371"/>
            <a:ext cx="1315610" cy="1971229"/>
          </a:xfrm>
          <a:prstGeom prst="rect">
            <a:avLst/>
          </a:prstGeom>
        </p:spPr>
      </p:pic>
      <p:cxnSp>
        <p:nvCxnSpPr>
          <p:cNvPr id="14" name="Shape 29"/>
          <p:cNvCxnSpPr/>
          <p:nvPr/>
        </p:nvCxnSpPr>
        <p:spPr>
          <a:xfrm flipV="1">
            <a:off x="4355184" y="609601"/>
            <a:ext cx="4255417" cy="163397"/>
          </a:xfrm>
          <a:prstGeom prst="bentConnector3">
            <a:avLst>
              <a:gd name="adj1" fmla="val -65"/>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23607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p:cNvSpPr txBox="1"/>
          <p:nvPr/>
        </p:nvSpPr>
        <p:spPr>
          <a:xfrm>
            <a:off x="6766170" y="88541"/>
            <a:ext cx="1818138" cy="270321"/>
          </a:xfrm>
          <a:prstGeom prst="rect">
            <a:avLst/>
          </a:prstGeom>
          <a:solidFill>
            <a:schemeClr val="tx2"/>
          </a:solidFill>
          <a:ln>
            <a:noFill/>
          </a:ln>
        </p:spPr>
        <p:txBody>
          <a:bodyPr wrap="square" lIns="0" tIns="0" rIns="144000" bIns="0" rtlCol="0" anchor="ctr" anchorCtr="0">
            <a:noAutofit/>
          </a:bodyPr>
          <a:lstStyle/>
          <a:p>
            <a:pPr indent="-274320" algn="r">
              <a:spcAft>
                <a:spcPts val="900"/>
              </a:spcAft>
            </a:pPr>
            <a:r>
              <a:rPr lang="en-ZA" sz="1600" i="1" smtClean="0">
                <a:solidFill>
                  <a:schemeClr val="bg1"/>
                </a:solidFill>
                <a:latin typeface="Georgia" pitchFamily="18" charset="0"/>
              </a:rPr>
              <a:t>Mauritius</a:t>
            </a:r>
            <a:endParaRPr lang="en-ZA" sz="1600" i="1" dirty="0" err="1" smtClean="0">
              <a:solidFill>
                <a:schemeClr val="bg1"/>
              </a:solidFill>
              <a:latin typeface="Georgia" pitchFamily="18" charset="0"/>
            </a:endParaRPr>
          </a:p>
        </p:txBody>
      </p:sp>
      <p:sp>
        <p:nvSpPr>
          <p:cNvPr id="2" name="Slide Number Placeholder 1"/>
          <p:cNvSpPr>
            <a:spLocks noGrp="1"/>
          </p:cNvSpPr>
          <p:nvPr>
            <p:ph type="sldNum" sz="quarter" idx="18"/>
          </p:nvPr>
        </p:nvSpPr>
        <p:spPr/>
        <p:txBody>
          <a:bodyPr/>
          <a:lstStyle/>
          <a:p>
            <a:fld id="{EB13C833-464E-4115-95B8-3EB24AEC15D8}" type="slidenum">
              <a:rPr lang="en-ZA" smtClean="0">
                <a:solidFill>
                  <a:schemeClr val="bg1"/>
                </a:solidFill>
              </a:rPr>
              <a:pPr/>
              <a:t>18</a:t>
            </a:fld>
            <a:endParaRPr lang="en-ZA" dirty="0">
              <a:solidFill>
                <a:schemeClr val="bg1"/>
              </a:solidFill>
            </a:endParaRPr>
          </a:p>
        </p:txBody>
      </p:sp>
      <p:sp>
        <p:nvSpPr>
          <p:cNvPr id="3" name="Date Placeholder 2"/>
          <p:cNvSpPr>
            <a:spLocks noGrp="1"/>
          </p:cNvSpPr>
          <p:nvPr>
            <p:ph type="dt" sz="half" idx="16"/>
          </p:nvPr>
        </p:nvSpPr>
        <p:spPr/>
        <p:txBody>
          <a:bodyPr/>
          <a:lstStyle/>
          <a:p>
            <a:r>
              <a:rPr lang="en-ZA" dirty="0" smtClean="0">
                <a:solidFill>
                  <a:schemeClr val="bg1"/>
                </a:solidFill>
              </a:rPr>
              <a:t>July 2018</a:t>
            </a:r>
            <a:endParaRPr lang="en-ZA" dirty="0">
              <a:solidFill>
                <a:schemeClr val="bg1"/>
              </a:solidFill>
            </a:endParaRPr>
          </a:p>
        </p:txBody>
      </p:sp>
      <p:sp>
        <p:nvSpPr>
          <p:cNvPr id="5" name="Footer Placeholder 4"/>
          <p:cNvSpPr>
            <a:spLocks noGrp="1"/>
          </p:cNvSpPr>
          <p:nvPr>
            <p:ph type="ftr" sz="quarter" idx="17"/>
          </p:nvPr>
        </p:nvSpPr>
        <p:spPr>
          <a:xfrm>
            <a:off x="530352" y="6417910"/>
            <a:ext cx="5260848" cy="150876"/>
          </a:xfrm>
        </p:spPr>
        <p:txBody>
          <a:bodyPr/>
          <a:lstStyle/>
          <a:p>
            <a:r>
              <a:rPr lang="en-ZA" dirty="0" smtClean="0">
                <a:solidFill>
                  <a:schemeClr val="bg1"/>
                </a:solidFill>
              </a:rPr>
              <a:t>Hotels Outlook: 2018 - 2022</a:t>
            </a:r>
            <a:endParaRPr lang="en-ZA" dirty="0">
              <a:solidFill>
                <a:schemeClr val="bg1"/>
              </a:solidFill>
            </a:endParaRPr>
          </a:p>
        </p:txBody>
      </p:sp>
      <p:sp>
        <p:nvSpPr>
          <p:cNvPr id="7" name="TextBox 6"/>
          <p:cNvSpPr txBox="1"/>
          <p:nvPr/>
        </p:nvSpPr>
        <p:spPr>
          <a:xfrm>
            <a:off x="1266685" y="472895"/>
            <a:ext cx="2257425" cy="393880"/>
          </a:xfrm>
          <a:prstGeom prst="rect">
            <a:avLst/>
          </a:prstGeom>
          <a:noFill/>
        </p:spPr>
        <p:txBody>
          <a:bodyPr vert="horz" wrap="square" lIns="0" tIns="0" rIns="0" bIns="0" rtlCol="0" anchor="ctr">
            <a:noAutofit/>
          </a:bodyPr>
          <a:lstStyle/>
          <a:p>
            <a:pPr indent="-274320">
              <a:spcAft>
                <a:spcPts val="900"/>
              </a:spcAft>
            </a:pPr>
            <a:r>
              <a:rPr lang="en-US" sz="1400" b="1" dirty="0" smtClean="0">
                <a:solidFill>
                  <a:schemeClr val="bg1"/>
                </a:solidFill>
                <a:latin typeface="Georgia" pitchFamily="18" charset="0"/>
              </a:rPr>
              <a:t>Room Revenue</a:t>
            </a:r>
          </a:p>
        </p:txBody>
      </p:sp>
      <p:sp>
        <p:nvSpPr>
          <p:cNvPr id="250" name="Title 1"/>
          <p:cNvSpPr>
            <a:spLocks noGrp="1"/>
          </p:cNvSpPr>
          <p:nvPr>
            <p:ph type="title"/>
          </p:nvPr>
        </p:nvSpPr>
        <p:spPr>
          <a:xfrm>
            <a:off x="587416" y="546222"/>
            <a:ext cx="8077200" cy="501954"/>
          </a:xfrm>
        </p:spPr>
        <p:txBody>
          <a:bodyPr/>
          <a:lstStyle/>
          <a:p>
            <a:r>
              <a:rPr lang="en-ZA" dirty="0" smtClean="0"/>
              <a:t>Hotel revenue</a:t>
            </a:r>
            <a:endParaRPr lang="en-ZA" dirty="0"/>
          </a:p>
        </p:txBody>
      </p:sp>
      <p:graphicFrame>
        <p:nvGraphicFramePr>
          <p:cNvPr id="251" name="Table 250"/>
          <p:cNvGraphicFramePr>
            <a:graphicFrameLocks noGrp="1"/>
          </p:cNvGraphicFramePr>
          <p:nvPr>
            <p:extLst/>
          </p:nvPr>
        </p:nvGraphicFramePr>
        <p:xfrm>
          <a:off x="508227" y="1668074"/>
          <a:ext cx="7803230" cy="3413739"/>
        </p:xfrm>
        <a:graphic>
          <a:graphicData uri="http://schemas.openxmlformats.org/drawingml/2006/table">
            <a:tbl>
              <a:tblPr firstRow="1" bandRow="1">
                <a:tableStyleId>{69D073F8-1565-44D7-B386-08B59EADF2EE}</a:tableStyleId>
              </a:tblPr>
              <a:tblGrid>
                <a:gridCol w="1584240">
                  <a:extLst>
                    <a:ext uri="{9D8B030D-6E8A-4147-A177-3AD203B41FA5}">
                      <a16:colId xmlns:a16="http://schemas.microsoft.com/office/drawing/2014/main" val="20000"/>
                    </a:ext>
                  </a:extLst>
                </a:gridCol>
                <a:gridCol w="6218990">
                  <a:extLst>
                    <a:ext uri="{9D8B030D-6E8A-4147-A177-3AD203B41FA5}">
                      <a16:colId xmlns:a16="http://schemas.microsoft.com/office/drawing/2014/main" val="20001"/>
                    </a:ext>
                  </a:extLst>
                </a:gridCol>
              </a:tblGrid>
              <a:tr h="1064444">
                <a:tc>
                  <a:txBody>
                    <a:bodyPr/>
                    <a:lstStyle/>
                    <a:p>
                      <a:r>
                        <a:rPr lang="en-ZA" sz="1700" b="0" dirty="0" smtClean="0">
                          <a:solidFill>
                            <a:schemeClr val="tx1"/>
                          </a:solidFill>
                        </a:rPr>
                        <a:t>3*</a:t>
                      </a:r>
                      <a:r>
                        <a:rPr lang="en-ZA" sz="1700" b="0" baseline="0" dirty="0" smtClean="0">
                          <a:solidFill>
                            <a:schemeClr val="tx1"/>
                          </a:solidFill>
                        </a:rPr>
                        <a:t> &amp; 4* </a:t>
                      </a:r>
                      <a:r>
                        <a:rPr lang="en-ZA" sz="1100" b="0" baseline="0" dirty="0" smtClean="0">
                          <a:solidFill>
                            <a:schemeClr val="tx1"/>
                          </a:solidFill>
                        </a:rPr>
                        <a:t>(combined)</a:t>
                      </a:r>
                      <a:endParaRPr lang="en-ZA" sz="1700" b="0" dirty="0">
                        <a:solidFill>
                          <a:schemeClr val="tx1"/>
                        </a:solidFill>
                      </a:endParaRPr>
                    </a:p>
                  </a:txBody>
                  <a:tcP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92075" lvl="1" indent="-7938">
                        <a:spcAft>
                          <a:spcPts val="600"/>
                        </a:spcAft>
                      </a:pPr>
                      <a:endParaRPr lang="en-ZA" sz="1700" b="0" dirty="0" smtClean="0">
                        <a:solidFill>
                          <a:schemeClr val="tx1"/>
                        </a:solidFill>
                      </a:endParaRPr>
                    </a:p>
                    <a:p>
                      <a:pPr marL="92075" lvl="1" indent="-7938">
                        <a:spcAft>
                          <a:spcPts val="600"/>
                        </a:spcAft>
                      </a:pPr>
                      <a:endParaRPr lang="en-ZA" sz="1700" b="0" dirty="0" smtClean="0">
                        <a:solidFill>
                          <a:schemeClr val="tx1"/>
                        </a:solidFill>
                      </a:endParaRPr>
                    </a:p>
                    <a:p>
                      <a:pPr marL="92075" lvl="1" indent="-7938">
                        <a:spcAft>
                          <a:spcPts val="600"/>
                        </a:spcAft>
                      </a:pPr>
                      <a:r>
                        <a:rPr lang="en-ZA" sz="1700" b="0" dirty="0" smtClean="0">
                          <a:solidFill>
                            <a:schemeClr val="tx1"/>
                          </a:solidFill>
                        </a:rPr>
                        <a:t>Revenue of EUR179m in 2017, increase of 11.9%</a:t>
                      </a:r>
                    </a:p>
                    <a:p>
                      <a:pPr marL="92075" lvl="1" indent="-7938">
                        <a:spcAft>
                          <a:spcPts val="600"/>
                        </a:spcAft>
                      </a:pPr>
                      <a:r>
                        <a:rPr lang="en-ZA" sz="1700" b="0" dirty="0" smtClean="0">
                          <a:solidFill>
                            <a:schemeClr val="tx1"/>
                          </a:solidFill>
                        </a:rPr>
                        <a:t>54.0% (2016: 53.1%) occupancy in 2017 &amp; ADR of EUR128</a:t>
                      </a:r>
                      <a:endParaRPr lang="en-ZA" sz="1700" b="0" dirty="0">
                        <a:solidFill>
                          <a:schemeClr val="tx1"/>
                        </a:solidFill>
                      </a:endParaRPr>
                    </a:p>
                  </a:txBody>
                  <a:tcPr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701019">
                <a:tc>
                  <a:txBody>
                    <a:bodyPr/>
                    <a:lstStyle/>
                    <a:p>
                      <a:endParaRPr lang="en-ZA" sz="1700" b="0" dirty="0">
                        <a:solidFill>
                          <a:schemeClr val="tx1"/>
                        </a:solidFill>
                      </a:endParaRPr>
                    </a:p>
                  </a:txBody>
                  <a:tcP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tc>
                  <a:txBody>
                    <a:bodyPr/>
                    <a:lstStyle/>
                    <a:p>
                      <a:pPr marL="92075" lvl="1" indent="-6350">
                        <a:spcAft>
                          <a:spcPts val="600"/>
                        </a:spcAft>
                      </a:pPr>
                      <a:endParaRPr lang="en-ZA" sz="1700" b="0" dirty="0">
                        <a:solidFill>
                          <a:schemeClr val="tx1"/>
                        </a:solidFill>
                      </a:endParaRPr>
                    </a:p>
                  </a:txBody>
                  <a:tcPr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extLst>
                  <a:ext uri="{0D108BD9-81ED-4DB2-BD59-A6C34878D82A}">
                    <a16:rowId xmlns:a16="http://schemas.microsoft.com/office/drawing/2014/main" val="10001"/>
                  </a:ext>
                </a:extLst>
              </a:tr>
              <a:tr h="1064444">
                <a:tc>
                  <a:txBody>
                    <a:bodyPr/>
                    <a:lstStyle/>
                    <a:p>
                      <a:r>
                        <a:rPr lang="en-ZA" sz="1700" b="0" dirty="0" smtClean="0">
                          <a:solidFill>
                            <a:schemeClr val="tx1"/>
                          </a:solidFill>
                        </a:rPr>
                        <a:t>5*</a:t>
                      </a:r>
                      <a:endParaRPr lang="en-ZA" sz="1700" b="0" dirty="0">
                        <a:solidFill>
                          <a:schemeClr val="tx1"/>
                        </a:solidFill>
                      </a:endParaRPr>
                    </a:p>
                  </a:txBody>
                  <a:tcP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tc>
                  <a:txBody>
                    <a:bodyPr/>
                    <a:lstStyle/>
                    <a:p>
                      <a:pPr marL="92075" lvl="1" indent="-7938">
                        <a:spcAft>
                          <a:spcPts val="600"/>
                        </a:spcAft>
                      </a:pPr>
                      <a:endParaRPr lang="en-ZA" sz="1700" b="0" dirty="0" smtClean="0">
                        <a:solidFill>
                          <a:schemeClr val="tx1"/>
                        </a:solidFill>
                      </a:endParaRPr>
                    </a:p>
                    <a:p>
                      <a:pPr marL="92075" lvl="1" indent="-7938">
                        <a:spcAft>
                          <a:spcPts val="600"/>
                        </a:spcAft>
                      </a:pPr>
                      <a:r>
                        <a:rPr lang="en-ZA" sz="1700" b="0" dirty="0" smtClean="0">
                          <a:solidFill>
                            <a:schemeClr val="tx1"/>
                          </a:solidFill>
                        </a:rPr>
                        <a:t>Revenue of EUR354m in 2017, increase of 16.4%</a:t>
                      </a:r>
                    </a:p>
                    <a:p>
                      <a:pPr marL="92075" lvl="1" indent="-7938">
                        <a:spcAft>
                          <a:spcPts val="600"/>
                        </a:spcAft>
                      </a:pPr>
                      <a:r>
                        <a:rPr lang="en-ZA" sz="1700" b="0" dirty="0" smtClean="0">
                          <a:solidFill>
                            <a:schemeClr val="tx1"/>
                          </a:solidFill>
                        </a:rPr>
                        <a:t>72.7% (2016: 64.3%) occupancy in 2017 &amp; ADR of EUR272</a:t>
                      </a:r>
                    </a:p>
                    <a:p>
                      <a:pPr marL="92075" lvl="1" indent="-7938">
                        <a:spcAft>
                          <a:spcPts val="600"/>
                        </a:spcAft>
                      </a:pPr>
                      <a:endParaRPr lang="en-ZA" sz="1700" b="0" dirty="0" smtClean="0">
                        <a:solidFill>
                          <a:schemeClr val="tx1"/>
                        </a:solidFill>
                      </a:endParaRPr>
                    </a:p>
                  </a:txBody>
                  <a:tcPr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extLst>
                  <a:ext uri="{0D108BD9-81ED-4DB2-BD59-A6C34878D82A}">
                    <a16:rowId xmlns:a16="http://schemas.microsoft.com/office/drawing/2014/main" val="10002"/>
                  </a:ext>
                </a:extLst>
              </a:tr>
            </a:tbl>
          </a:graphicData>
        </a:graphic>
      </p:graphicFrame>
      <p:pic>
        <p:nvPicPr>
          <p:cNvPr id="252" name="Picture 251"/>
          <p:cNvPicPr>
            <a:picLocks noChangeAspect="1"/>
          </p:cNvPicPr>
          <p:nvPr/>
        </p:nvPicPr>
        <p:blipFill>
          <a:blip r:embed="rId3"/>
          <a:stretch>
            <a:fillRect/>
          </a:stretch>
        </p:blipFill>
        <p:spPr>
          <a:xfrm>
            <a:off x="472078" y="2333625"/>
            <a:ext cx="859458" cy="757069"/>
          </a:xfrm>
          <a:prstGeom prst="rect">
            <a:avLst/>
          </a:prstGeom>
        </p:spPr>
      </p:pic>
      <p:pic>
        <p:nvPicPr>
          <p:cNvPr id="253" name="Picture 252"/>
          <p:cNvPicPr>
            <a:picLocks noChangeAspect="1"/>
          </p:cNvPicPr>
          <p:nvPr/>
        </p:nvPicPr>
        <p:blipFill>
          <a:blip r:embed="rId4"/>
          <a:stretch>
            <a:fillRect/>
          </a:stretch>
        </p:blipFill>
        <p:spPr>
          <a:xfrm>
            <a:off x="1331536" y="2294701"/>
            <a:ext cx="782340" cy="795993"/>
          </a:xfrm>
          <a:prstGeom prst="rect">
            <a:avLst/>
          </a:prstGeom>
        </p:spPr>
      </p:pic>
      <p:pic>
        <p:nvPicPr>
          <p:cNvPr id="254" name="Picture 253"/>
          <p:cNvPicPr>
            <a:picLocks noChangeAspect="1"/>
          </p:cNvPicPr>
          <p:nvPr/>
        </p:nvPicPr>
        <p:blipFill>
          <a:blip r:embed="rId5"/>
          <a:stretch>
            <a:fillRect/>
          </a:stretch>
        </p:blipFill>
        <p:spPr>
          <a:xfrm>
            <a:off x="940366" y="4111736"/>
            <a:ext cx="813801" cy="803852"/>
          </a:xfrm>
          <a:prstGeom prst="rect">
            <a:avLst/>
          </a:prstGeom>
        </p:spPr>
      </p:pic>
    </p:spTree>
    <p:extLst>
      <p:ext uri="{BB962C8B-B14F-4D97-AF65-F5344CB8AC3E}">
        <p14:creationId xmlns:p14="http://schemas.microsoft.com/office/powerpoint/2010/main" val="9283591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Rectangle 9"/>
          <p:cNvSpPr/>
          <p:nvPr/>
        </p:nvSpPr>
        <p:spPr bwMode="ltGray">
          <a:xfrm>
            <a:off x="0" y="0"/>
            <a:ext cx="3930977" cy="6883492"/>
          </a:xfrm>
          <a:prstGeom prst="rect">
            <a:avLst/>
          </a:prstGeom>
          <a:solidFill>
            <a:srgbClr val="A32020"/>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180000" tIns="457200" rIns="252000" rtlCol="0" anchor="t"/>
          <a:lstStyle/>
          <a:p>
            <a:pPr marL="179388" lvl="1">
              <a:lnSpc>
                <a:spcPts val="2200"/>
              </a:lnSpc>
              <a:spcAft>
                <a:spcPts val="1800"/>
              </a:spcAft>
            </a:pPr>
            <a:endParaRPr lang="en-ZA" b="1" i="1" dirty="0" smtClean="0">
              <a:latin typeface="+mj-lt"/>
            </a:endParaRPr>
          </a:p>
          <a:p>
            <a:pPr marL="179388" lvl="1">
              <a:lnSpc>
                <a:spcPts val="2200"/>
              </a:lnSpc>
              <a:spcAft>
                <a:spcPts val="1800"/>
              </a:spcAft>
            </a:pPr>
            <a:r>
              <a:rPr lang="en-ZA" b="1" i="1" dirty="0" smtClean="0">
                <a:latin typeface="+mj-lt"/>
              </a:rPr>
              <a:t>Looking back: 2017</a:t>
            </a:r>
          </a:p>
          <a:p>
            <a:pPr marL="179388" lvl="1">
              <a:lnSpc>
                <a:spcPts val="2200"/>
              </a:lnSpc>
              <a:spcAft>
                <a:spcPts val="1800"/>
              </a:spcAft>
            </a:pPr>
            <a:endParaRPr lang="en-ZA" b="1" i="1" dirty="0">
              <a:latin typeface="+mj-lt"/>
            </a:endParaRPr>
          </a:p>
          <a:p>
            <a:pPr marL="179388" lvl="1">
              <a:lnSpc>
                <a:spcPts val="2200"/>
              </a:lnSpc>
              <a:spcAft>
                <a:spcPts val="1800"/>
              </a:spcAft>
            </a:pPr>
            <a:r>
              <a:rPr lang="en-ZA" dirty="0" smtClean="0">
                <a:latin typeface="+mj-lt"/>
              </a:rPr>
              <a:t>Guest nights, tourism and occupancy rates were a bit lower than we predicted, but the total room revenue growth of 12.7% was above our 8.0% prediction.</a:t>
            </a:r>
          </a:p>
          <a:p>
            <a:pPr marL="179388" lvl="1">
              <a:lnSpc>
                <a:spcPts val="2200"/>
              </a:lnSpc>
              <a:spcAft>
                <a:spcPts val="1800"/>
              </a:spcAft>
            </a:pPr>
            <a:r>
              <a:rPr lang="en-ZA" dirty="0" smtClean="0">
                <a:latin typeface="+mj-lt"/>
              </a:rPr>
              <a:t>Three-, four- and five-star hotels all exceeded our expectations for room revenue growth.</a:t>
            </a:r>
            <a:endParaRPr lang="en-ZA" dirty="0">
              <a:latin typeface="+mj-lt"/>
            </a:endParaRPr>
          </a:p>
        </p:txBody>
      </p:sp>
      <p:sp>
        <p:nvSpPr>
          <p:cNvPr id="14" name="TextBox 13"/>
          <p:cNvSpPr txBox="1"/>
          <p:nvPr/>
        </p:nvSpPr>
        <p:spPr>
          <a:xfrm>
            <a:off x="6766170" y="88541"/>
            <a:ext cx="1818138" cy="270321"/>
          </a:xfrm>
          <a:prstGeom prst="rect">
            <a:avLst/>
          </a:prstGeom>
          <a:solidFill>
            <a:schemeClr val="tx2"/>
          </a:solidFill>
          <a:ln>
            <a:noFill/>
          </a:ln>
        </p:spPr>
        <p:txBody>
          <a:bodyPr wrap="square" lIns="0" tIns="0" rIns="144000" bIns="0" rtlCol="0" anchor="ctr" anchorCtr="0">
            <a:noAutofit/>
          </a:bodyPr>
          <a:lstStyle/>
          <a:p>
            <a:pPr indent="-274320" algn="r">
              <a:spcAft>
                <a:spcPts val="900"/>
              </a:spcAft>
            </a:pPr>
            <a:r>
              <a:rPr lang="en-ZA" sz="1600" i="1" smtClean="0">
                <a:solidFill>
                  <a:schemeClr val="bg1"/>
                </a:solidFill>
                <a:latin typeface="Georgia" pitchFamily="18" charset="0"/>
              </a:rPr>
              <a:t>Mauritius</a:t>
            </a:r>
            <a:endParaRPr lang="en-ZA" sz="1600" i="1" dirty="0" err="1" smtClean="0">
              <a:solidFill>
                <a:schemeClr val="bg1"/>
              </a:solidFill>
              <a:latin typeface="Georgia" pitchFamily="18" charset="0"/>
            </a:endParaRPr>
          </a:p>
        </p:txBody>
      </p:sp>
      <p:sp>
        <p:nvSpPr>
          <p:cNvPr id="2" name="Slide Number Placeholder 1"/>
          <p:cNvSpPr>
            <a:spLocks noGrp="1"/>
          </p:cNvSpPr>
          <p:nvPr>
            <p:ph type="sldNum" sz="quarter" idx="12"/>
          </p:nvPr>
        </p:nvSpPr>
        <p:spPr/>
        <p:txBody>
          <a:bodyPr/>
          <a:lstStyle/>
          <a:p>
            <a:fld id="{D6812397-039D-4DBF-A7D1-8231908880F6}" type="slidenum">
              <a:rPr lang="en-ZA" smtClean="0"/>
              <a:pPr/>
              <a:t>19</a:t>
            </a:fld>
            <a:endParaRPr lang="en-ZA"/>
          </a:p>
        </p:txBody>
      </p:sp>
      <p:sp>
        <p:nvSpPr>
          <p:cNvPr id="3" name="Date Placeholder 2"/>
          <p:cNvSpPr>
            <a:spLocks noGrp="1"/>
          </p:cNvSpPr>
          <p:nvPr>
            <p:ph type="dt" sz="half" idx="10"/>
          </p:nvPr>
        </p:nvSpPr>
        <p:spPr/>
        <p:txBody>
          <a:bodyPr/>
          <a:lstStyle/>
          <a:p>
            <a:r>
              <a:rPr lang="en-ZA" dirty="0" smtClean="0"/>
              <a:t>July 2018</a:t>
            </a:r>
            <a:endParaRPr lang="en-ZA" dirty="0"/>
          </a:p>
        </p:txBody>
      </p:sp>
      <p:sp>
        <p:nvSpPr>
          <p:cNvPr id="5" name="Footer Placeholder 4"/>
          <p:cNvSpPr>
            <a:spLocks noGrp="1"/>
          </p:cNvSpPr>
          <p:nvPr>
            <p:ph type="ftr" sz="quarter" idx="11"/>
          </p:nvPr>
        </p:nvSpPr>
        <p:spPr/>
        <p:txBody>
          <a:bodyPr/>
          <a:lstStyle/>
          <a:p>
            <a:r>
              <a:rPr lang="en-ZA" dirty="0" smtClean="0">
                <a:solidFill>
                  <a:schemeClr val="bg1"/>
                </a:solidFill>
              </a:rPr>
              <a:t>Hotels Outlook: 2018 - 2022</a:t>
            </a:r>
            <a:endParaRPr lang="en-ZA" dirty="0">
              <a:solidFill>
                <a:schemeClr val="bg1"/>
              </a:solidFill>
            </a:endParaRPr>
          </a:p>
        </p:txBody>
      </p:sp>
      <p:pic>
        <p:nvPicPr>
          <p:cNvPr id="4" name="Picture 3"/>
          <p:cNvPicPr>
            <a:picLocks noChangeAspect="1"/>
          </p:cNvPicPr>
          <p:nvPr/>
        </p:nvPicPr>
        <p:blipFill>
          <a:blip r:embed="rId3"/>
          <a:stretch>
            <a:fillRect/>
          </a:stretch>
        </p:blipFill>
        <p:spPr>
          <a:xfrm>
            <a:off x="4073165" y="904198"/>
            <a:ext cx="4609174" cy="3516971"/>
          </a:xfrm>
          <a:prstGeom prst="rect">
            <a:avLst/>
          </a:prstGeom>
        </p:spPr>
      </p:pic>
    </p:spTree>
    <p:extLst>
      <p:ext uri="{BB962C8B-B14F-4D97-AF65-F5344CB8AC3E}">
        <p14:creationId xmlns:p14="http://schemas.microsoft.com/office/powerpoint/2010/main" val="39776766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8"/>
          </p:nvPr>
        </p:nvSpPr>
        <p:spPr/>
        <p:txBody>
          <a:bodyPr/>
          <a:lstStyle/>
          <a:p>
            <a:fld id="{EB13C833-464E-4115-95B8-3EB24AEC15D8}" type="slidenum">
              <a:rPr lang="en-ZA" smtClean="0">
                <a:solidFill>
                  <a:schemeClr val="bg1"/>
                </a:solidFill>
              </a:rPr>
              <a:pPr/>
              <a:t>2</a:t>
            </a:fld>
            <a:endParaRPr lang="en-ZA" dirty="0">
              <a:solidFill>
                <a:schemeClr val="bg1"/>
              </a:solidFill>
            </a:endParaRPr>
          </a:p>
        </p:txBody>
      </p:sp>
      <p:sp>
        <p:nvSpPr>
          <p:cNvPr id="8" name="Date Placeholder 7"/>
          <p:cNvSpPr>
            <a:spLocks noGrp="1"/>
          </p:cNvSpPr>
          <p:nvPr>
            <p:ph type="dt" sz="half" idx="16"/>
          </p:nvPr>
        </p:nvSpPr>
        <p:spPr/>
        <p:txBody>
          <a:bodyPr/>
          <a:lstStyle/>
          <a:p>
            <a:r>
              <a:rPr lang="en-ZA" dirty="0" smtClean="0">
                <a:solidFill>
                  <a:schemeClr val="bg1"/>
                </a:solidFill>
              </a:rPr>
              <a:t>July 2018</a:t>
            </a:r>
            <a:endParaRPr lang="en-ZA" dirty="0">
              <a:solidFill>
                <a:schemeClr val="bg1"/>
              </a:solidFill>
            </a:endParaRPr>
          </a:p>
        </p:txBody>
      </p:sp>
      <p:sp>
        <p:nvSpPr>
          <p:cNvPr id="9" name="Footer Placeholder 8"/>
          <p:cNvSpPr>
            <a:spLocks noGrp="1"/>
          </p:cNvSpPr>
          <p:nvPr>
            <p:ph type="ftr" sz="quarter" idx="17"/>
          </p:nvPr>
        </p:nvSpPr>
        <p:spPr/>
        <p:txBody>
          <a:bodyPr/>
          <a:lstStyle/>
          <a:p>
            <a:r>
              <a:rPr lang="en-ZA" dirty="0" smtClean="0">
                <a:solidFill>
                  <a:schemeClr val="bg1"/>
                </a:solidFill>
              </a:rPr>
              <a:t>Hotels Outlook: 2018 - 2022</a:t>
            </a:r>
            <a:endParaRPr lang="en-ZA" dirty="0">
              <a:solidFill>
                <a:schemeClr val="bg1"/>
              </a:solidFill>
            </a:endParaRPr>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r="10415"/>
          <a:stretch/>
        </p:blipFill>
        <p:spPr>
          <a:xfrm>
            <a:off x="0" y="0"/>
            <a:ext cx="9162854" cy="6858000"/>
          </a:xfrm>
          <a:prstGeom prst="rect">
            <a:avLst/>
          </a:prstGeom>
        </p:spPr>
      </p:pic>
      <p:pic>
        <p:nvPicPr>
          <p:cNvPr id="6" name="Picture 5"/>
          <p:cNvPicPr>
            <a:picLocks noChangeAspect="1"/>
          </p:cNvPicPr>
          <p:nvPr/>
        </p:nvPicPr>
        <p:blipFill>
          <a:blip r:embed="rId4"/>
          <a:stretch>
            <a:fillRect/>
          </a:stretch>
        </p:blipFill>
        <p:spPr>
          <a:xfrm>
            <a:off x="521207" y="1541587"/>
            <a:ext cx="2304488" cy="1365622"/>
          </a:xfrm>
          <a:prstGeom prst="rect">
            <a:avLst/>
          </a:prstGeom>
        </p:spPr>
      </p:pic>
      <p:pic>
        <p:nvPicPr>
          <p:cNvPr id="7" name="Picture 6"/>
          <p:cNvPicPr>
            <a:picLocks noChangeAspect="1"/>
          </p:cNvPicPr>
          <p:nvPr/>
        </p:nvPicPr>
        <p:blipFill>
          <a:blip r:embed="rId5"/>
          <a:stretch>
            <a:fillRect/>
          </a:stretch>
        </p:blipFill>
        <p:spPr>
          <a:xfrm>
            <a:off x="521207" y="3174991"/>
            <a:ext cx="2298391" cy="1450974"/>
          </a:xfrm>
          <a:prstGeom prst="rect">
            <a:avLst/>
          </a:prstGeom>
        </p:spPr>
      </p:pic>
      <p:pic>
        <p:nvPicPr>
          <p:cNvPr id="10" name="Picture 9"/>
          <p:cNvPicPr>
            <a:picLocks noChangeAspect="1"/>
          </p:cNvPicPr>
          <p:nvPr/>
        </p:nvPicPr>
        <p:blipFill>
          <a:blip r:embed="rId6"/>
          <a:stretch>
            <a:fillRect/>
          </a:stretch>
        </p:blipFill>
        <p:spPr>
          <a:xfrm>
            <a:off x="3419755" y="1541587"/>
            <a:ext cx="2304488" cy="1450974"/>
          </a:xfrm>
          <a:prstGeom prst="rect">
            <a:avLst/>
          </a:prstGeom>
        </p:spPr>
      </p:pic>
      <p:pic>
        <p:nvPicPr>
          <p:cNvPr id="11" name="Picture 10"/>
          <p:cNvPicPr>
            <a:picLocks noChangeAspect="1"/>
          </p:cNvPicPr>
          <p:nvPr/>
        </p:nvPicPr>
        <p:blipFill>
          <a:blip r:embed="rId7"/>
          <a:stretch>
            <a:fillRect/>
          </a:stretch>
        </p:blipFill>
        <p:spPr>
          <a:xfrm>
            <a:off x="521207" y="4958978"/>
            <a:ext cx="2298391" cy="1450974"/>
          </a:xfrm>
          <a:prstGeom prst="rect">
            <a:avLst/>
          </a:prstGeom>
        </p:spPr>
      </p:pic>
      <p:sp>
        <p:nvSpPr>
          <p:cNvPr id="12" name="Title 11"/>
          <p:cNvSpPr>
            <a:spLocks noGrp="1"/>
          </p:cNvSpPr>
          <p:nvPr>
            <p:ph type="title"/>
          </p:nvPr>
        </p:nvSpPr>
        <p:spPr/>
        <p:txBody>
          <a:bodyPr/>
          <a:lstStyle/>
          <a:p>
            <a:r>
              <a:rPr lang="en-US" dirty="0" smtClean="0">
                <a:solidFill>
                  <a:schemeClr val="bg1"/>
                </a:solidFill>
              </a:rPr>
              <a:t>Agenda</a:t>
            </a:r>
            <a:endParaRPr lang="en-US" dirty="0">
              <a:solidFill>
                <a:schemeClr val="bg1"/>
              </a:solidFill>
            </a:endParaRPr>
          </a:p>
        </p:txBody>
      </p:sp>
      <p:pic>
        <p:nvPicPr>
          <p:cNvPr id="16" name="Picture 15"/>
          <p:cNvPicPr>
            <a:picLocks noChangeAspect="1"/>
          </p:cNvPicPr>
          <p:nvPr/>
        </p:nvPicPr>
        <p:blipFill>
          <a:blip r:embed="rId8"/>
          <a:stretch>
            <a:fillRect/>
          </a:stretch>
        </p:blipFill>
        <p:spPr>
          <a:xfrm>
            <a:off x="3419755" y="3174991"/>
            <a:ext cx="2298391" cy="1457070"/>
          </a:xfrm>
          <a:prstGeom prst="rect">
            <a:avLst/>
          </a:prstGeom>
        </p:spPr>
      </p:pic>
      <p:pic>
        <p:nvPicPr>
          <p:cNvPr id="17" name="Picture 16"/>
          <p:cNvPicPr>
            <a:picLocks noChangeAspect="1"/>
          </p:cNvPicPr>
          <p:nvPr/>
        </p:nvPicPr>
        <p:blipFill>
          <a:blip r:embed="rId9"/>
          <a:stretch>
            <a:fillRect/>
          </a:stretch>
        </p:blipFill>
        <p:spPr>
          <a:xfrm>
            <a:off x="3419755" y="4958978"/>
            <a:ext cx="2298391" cy="1450974"/>
          </a:xfrm>
          <a:prstGeom prst="rect">
            <a:avLst/>
          </a:prstGeom>
        </p:spPr>
      </p:pic>
      <p:pic>
        <p:nvPicPr>
          <p:cNvPr id="18" name="Picture 17"/>
          <p:cNvPicPr>
            <a:picLocks noChangeAspect="1"/>
          </p:cNvPicPr>
          <p:nvPr/>
        </p:nvPicPr>
        <p:blipFill>
          <a:blip r:embed="rId10"/>
          <a:stretch>
            <a:fillRect/>
          </a:stretch>
        </p:blipFill>
        <p:spPr>
          <a:xfrm>
            <a:off x="6261090" y="1541587"/>
            <a:ext cx="2402032" cy="1371719"/>
          </a:xfrm>
          <a:prstGeom prst="rect">
            <a:avLst/>
          </a:prstGeom>
        </p:spPr>
      </p:pic>
      <p:pic>
        <p:nvPicPr>
          <p:cNvPr id="19" name="Picture 18"/>
          <p:cNvPicPr>
            <a:picLocks noChangeAspect="1"/>
          </p:cNvPicPr>
          <p:nvPr/>
        </p:nvPicPr>
        <p:blipFill>
          <a:blip r:embed="rId11"/>
          <a:stretch>
            <a:fillRect/>
          </a:stretch>
        </p:blipFill>
        <p:spPr>
          <a:xfrm>
            <a:off x="6309862" y="3174991"/>
            <a:ext cx="2304488" cy="1371719"/>
          </a:xfrm>
          <a:prstGeom prst="rect">
            <a:avLst/>
          </a:prstGeom>
        </p:spPr>
      </p:pic>
      <p:cxnSp>
        <p:nvCxnSpPr>
          <p:cNvPr id="20" name="Shape 14"/>
          <p:cNvCxnSpPr/>
          <p:nvPr/>
        </p:nvCxnSpPr>
        <p:spPr>
          <a:xfrm rot="5400000" flipH="1" flipV="1">
            <a:off x="4419601" y="-3633936"/>
            <a:ext cx="152399" cy="8229600"/>
          </a:xfrm>
          <a:prstGeom prst="bentConnector2">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969374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p:cNvSpPr txBox="1"/>
          <p:nvPr/>
        </p:nvSpPr>
        <p:spPr>
          <a:xfrm>
            <a:off x="6766170" y="88541"/>
            <a:ext cx="1818138" cy="270321"/>
          </a:xfrm>
          <a:prstGeom prst="rect">
            <a:avLst/>
          </a:prstGeom>
          <a:solidFill>
            <a:schemeClr val="tx2"/>
          </a:solidFill>
          <a:ln>
            <a:noFill/>
          </a:ln>
        </p:spPr>
        <p:txBody>
          <a:bodyPr wrap="square" lIns="0" tIns="0" rIns="144000" bIns="0" rtlCol="0" anchor="ctr" anchorCtr="0">
            <a:noAutofit/>
          </a:bodyPr>
          <a:lstStyle/>
          <a:p>
            <a:pPr indent="-274320" algn="r">
              <a:spcAft>
                <a:spcPts val="900"/>
              </a:spcAft>
            </a:pPr>
            <a:r>
              <a:rPr lang="en-ZA" sz="1600" i="1" smtClean="0">
                <a:solidFill>
                  <a:schemeClr val="bg1"/>
                </a:solidFill>
                <a:latin typeface="Georgia" pitchFamily="18" charset="0"/>
              </a:rPr>
              <a:t>Mauritius</a:t>
            </a:r>
            <a:endParaRPr lang="en-ZA" sz="1600" i="1" dirty="0" err="1" smtClean="0">
              <a:solidFill>
                <a:schemeClr val="bg1"/>
              </a:solidFill>
              <a:latin typeface="Georgia" pitchFamily="18" charset="0"/>
            </a:endParaRPr>
          </a:p>
        </p:txBody>
      </p:sp>
      <p:sp>
        <p:nvSpPr>
          <p:cNvPr id="2" name="Slide Number Placeholder 1"/>
          <p:cNvSpPr>
            <a:spLocks noGrp="1"/>
          </p:cNvSpPr>
          <p:nvPr>
            <p:ph type="sldNum" sz="quarter" idx="18"/>
          </p:nvPr>
        </p:nvSpPr>
        <p:spPr/>
        <p:txBody>
          <a:bodyPr/>
          <a:lstStyle/>
          <a:p>
            <a:fld id="{EB13C833-464E-4115-95B8-3EB24AEC15D8}" type="slidenum">
              <a:rPr lang="en-ZA" smtClean="0">
                <a:solidFill>
                  <a:schemeClr val="bg1"/>
                </a:solidFill>
              </a:rPr>
              <a:pPr/>
              <a:t>20</a:t>
            </a:fld>
            <a:endParaRPr lang="en-ZA" dirty="0">
              <a:solidFill>
                <a:schemeClr val="bg1"/>
              </a:solidFill>
            </a:endParaRPr>
          </a:p>
        </p:txBody>
      </p:sp>
      <p:sp>
        <p:nvSpPr>
          <p:cNvPr id="3" name="Date Placeholder 2"/>
          <p:cNvSpPr>
            <a:spLocks noGrp="1"/>
          </p:cNvSpPr>
          <p:nvPr>
            <p:ph type="dt" sz="half" idx="16"/>
          </p:nvPr>
        </p:nvSpPr>
        <p:spPr/>
        <p:txBody>
          <a:bodyPr/>
          <a:lstStyle/>
          <a:p>
            <a:r>
              <a:rPr lang="en-ZA" dirty="0" smtClean="0">
                <a:solidFill>
                  <a:schemeClr val="bg1"/>
                </a:solidFill>
              </a:rPr>
              <a:t>July 2018</a:t>
            </a:r>
            <a:endParaRPr lang="en-ZA" dirty="0">
              <a:solidFill>
                <a:schemeClr val="bg1"/>
              </a:solidFill>
            </a:endParaRPr>
          </a:p>
        </p:txBody>
      </p:sp>
      <p:sp>
        <p:nvSpPr>
          <p:cNvPr id="5" name="Footer Placeholder 4"/>
          <p:cNvSpPr>
            <a:spLocks noGrp="1"/>
          </p:cNvSpPr>
          <p:nvPr>
            <p:ph type="ftr" sz="quarter" idx="17"/>
          </p:nvPr>
        </p:nvSpPr>
        <p:spPr>
          <a:xfrm>
            <a:off x="530352" y="6417910"/>
            <a:ext cx="5260848" cy="150876"/>
          </a:xfrm>
        </p:spPr>
        <p:txBody>
          <a:bodyPr/>
          <a:lstStyle/>
          <a:p>
            <a:r>
              <a:rPr lang="en-ZA" dirty="0" smtClean="0">
                <a:solidFill>
                  <a:schemeClr val="bg1"/>
                </a:solidFill>
              </a:rPr>
              <a:t>Hotels Outlook: 2018 - 2022</a:t>
            </a:r>
            <a:endParaRPr lang="en-ZA" dirty="0">
              <a:solidFill>
                <a:schemeClr val="bg1"/>
              </a:solidFill>
            </a:endParaRPr>
          </a:p>
        </p:txBody>
      </p:sp>
      <p:sp>
        <p:nvSpPr>
          <p:cNvPr id="7" name="TextBox 6"/>
          <p:cNvSpPr txBox="1"/>
          <p:nvPr/>
        </p:nvSpPr>
        <p:spPr>
          <a:xfrm>
            <a:off x="1266685" y="472895"/>
            <a:ext cx="2257425" cy="393880"/>
          </a:xfrm>
          <a:prstGeom prst="rect">
            <a:avLst/>
          </a:prstGeom>
          <a:noFill/>
        </p:spPr>
        <p:txBody>
          <a:bodyPr vert="horz" wrap="square" lIns="0" tIns="0" rIns="0" bIns="0" rtlCol="0" anchor="ctr">
            <a:noAutofit/>
          </a:bodyPr>
          <a:lstStyle/>
          <a:p>
            <a:pPr indent="-274320">
              <a:spcAft>
                <a:spcPts val="900"/>
              </a:spcAft>
            </a:pPr>
            <a:r>
              <a:rPr lang="en-US" sz="1400" b="1" dirty="0" smtClean="0">
                <a:solidFill>
                  <a:schemeClr val="bg1"/>
                </a:solidFill>
                <a:latin typeface="Georgia" pitchFamily="18" charset="0"/>
              </a:rPr>
              <a:t>Room Revenue</a:t>
            </a:r>
          </a:p>
        </p:txBody>
      </p:sp>
      <p:sp>
        <p:nvSpPr>
          <p:cNvPr id="250" name="Title 1"/>
          <p:cNvSpPr>
            <a:spLocks noGrp="1"/>
          </p:cNvSpPr>
          <p:nvPr>
            <p:ph type="title"/>
          </p:nvPr>
        </p:nvSpPr>
        <p:spPr>
          <a:xfrm>
            <a:off x="587416" y="546222"/>
            <a:ext cx="8077200" cy="501954"/>
          </a:xfrm>
        </p:spPr>
        <p:txBody>
          <a:bodyPr/>
          <a:lstStyle/>
          <a:p>
            <a:r>
              <a:rPr lang="en-ZA" dirty="0" smtClean="0"/>
              <a:t>Mauritius destination positioning</a:t>
            </a:r>
            <a:endParaRPr lang="en-ZA" dirty="0"/>
          </a:p>
        </p:txBody>
      </p:sp>
      <p:sp>
        <p:nvSpPr>
          <p:cNvPr id="13" name="Content Placeholder 2"/>
          <p:cNvSpPr>
            <a:spLocks noGrp="1"/>
          </p:cNvSpPr>
          <p:nvPr>
            <p:ph sz="quarter" idx="4294967295"/>
          </p:nvPr>
        </p:nvSpPr>
        <p:spPr>
          <a:xfrm>
            <a:off x="457200" y="1981201"/>
            <a:ext cx="2526432" cy="3222225"/>
          </a:xfrm>
          <a:prstGeom prst="rect">
            <a:avLst/>
          </a:prstGeom>
          <a:ln>
            <a:solidFill>
              <a:schemeClr val="accent3"/>
            </a:solidFill>
          </a:ln>
        </p:spPr>
        <p:txBody>
          <a:bodyPr lIns="108000" tIns="72000" rIns="108000"/>
          <a:lstStyle/>
          <a:p>
            <a:pPr indent="0"/>
            <a:r>
              <a:rPr lang="en-ZA" sz="1400" b="1" dirty="0" smtClean="0">
                <a:solidFill>
                  <a:schemeClr val="accent2"/>
                </a:solidFill>
              </a:rPr>
              <a:t>The Government’s </a:t>
            </a:r>
            <a:r>
              <a:rPr lang="en-ZA" sz="1400" b="1" i="1" dirty="0" smtClean="0">
                <a:solidFill>
                  <a:schemeClr val="accent2"/>
                </a:solidFill>
              </a:rPr>
              <a:t>Three-year Strategic Plan 2018-21</a:t>
            </a:r>
            <a:endParaRPr lang="en-ZA" sz="1400" b="1" dirty="0" smtClean="0">
              <a:solidFill>
                <a:schemeClr val="accent2"/>
              </a:solidFill>
            </a:endParaRPr>
          </a:p>
          <a:p>
            <a:pPr marL="342900" indent="-342900">
              <a:buAutoNum type="arabicPeriod"/>
              <a:tabLst>
                <a:tab pos="171450" algn="l"/>
              </a:tabLst>
            </a:pPr>
            <a:r>
              <a:rPr lang="en-ZA" sz="1400" dirty="0" smtClean="0"/>
              <a:t>Revision of promotional strategy</a:t>
            </a:r>
          </a:p>
          <a:p>
            <a:pPr marL="342900" indent="-342900">
              <a:buAutoNum type="arabicPeriod"/>
              <a:tabLst>
                <a:tab pos="171450" algn="l"/>
              </a:tabLst>
            </a:pPr>
            <a:r>
              <a:rPr lang="en-ZA" sz="1400" dirty="0" smtClean="0"/>
              <a:t>Liberalisation of air access</a:t>
            </a:r>
          </a:p>
          <a:p>
            <a:pPr marL="342900" indent="-342900">
              <a:buAutoNum type="arabicPeriod"/>
              <a:tabLst>
                <a:tab pos="171450" algn="l"/>
              </a:tabLst>
            </a:pPr>
            <a:r>
              <a:rPr lang="en-ZA" sz="1400" dirty="0" smtClean="0"/>
              <a:t>Diversification of offering</a:t>
            </a:r>
          </a:p>
          <a:p>
            <a:pPr marL="342900" indent="-342900">
              <a:buAutoNum type="arabicPeriod"/>
              <a:tabLst>
                <a:tab pos="171450" algn="l"/>
              </a:tabLst>
            </a:pPr>
            <a:r>
              <a:rPr lang="en-ZA" sz="1400" dirty="0" smtClean="0"/>
              <a:t>Upskilling of workforce to uphold quality of service delivery</a:t>
            </a:r>
          </a:p>
          <a:p>
            <a:pPr marL="342900" indent="-342900">
              <a:buAutoNum type="arabicPeriod"/>
              <a:tabLst>
                <a:tab pos="171450" algn="l"/>
              </a:tabLst>
            </a:pPr>
            <a:endParaRPr lang="en-ZA" sz="1400" dirty="0" smtClean="0"/>
          </a:p>
        </p:txBody>
      </p:sp>
      <p:sp>
        <p:nvSpPr>
          <p:cNvPr id="14" name="Content Placeholder 2"/>
          <p:cNvSpPr>
            <a:spLocks noGrp="1"/>
          </p:cNvSpPr>
          <p:nvPr>
            <p:ph sz="quarter" idx="4294967295"/>
          </p:nvPr>
        </p:nvSpPr>
        <p:spPr>
          <a:xfrm>
            <a:off x="3125688" y="1981201"/>
            <a:ext cx="2741712" cy="3222226"/>
          </a:xfrm>
          <a:prstGeom prst="rect">
            <a:avLst/>
          </a:prstGeom>
          <a:ln>
            <a:solidFill>
              <a:schemeClr val="accent1"/>
            </a:solidFill>
          </a:ln>
        </p:spPr>
        <p:txBody>
          <a:bodyPr lIns="108000" tIns="72000" rIns="108000"/>
          <a:lstStyle/>
          <a:p>
            <a:pPr indent="0"/>
            <a:r>
              <a:rPr lang="en-ZA" sz="1400" b="1" dirty="0" smtClean="0">
                <a:solidFill>
                  <a:schemeClr val="accent1"/>
                </a:solidFill>
              </a:rPr>
              <a:t>Cruise Market</a:t>
            </a:r>
            <a:br>
              <a:rPr lang="en-ZA" sz="1400" b="1" dirty="0" smtClean="0">
                <a:solidFill>
                  <a:schemeClr val="accent1"/>
                </a:solidFill>
              </a:rPr>
            </a:br>
            <a:r>
              <a:rPr lang="en-ZA" sz="1400" b="1" dirty="0" smtClean="0">
                <a:solidFill>
                  <a:schemeClr val="accent1"/>
                </a:solidFill>
              </a:rPr>
              <a:t/>
            </a:r>
            <a:br>
              <a:rPr lang="en-ZA" sz="1400" b="1" dirty="0" smtClean="0">
                <a:solidFill>
                  <a:schemeClr val="accent1"/>
                </a:solidFill>
              </a:rPr>
            </a:br>
            <a:endParaRPr lang="en-ZA" sz="1600" b="1" dirty="0" smtClean="0">
              <a:solidFill>
                <a:schemeClr val="accent1"/>
              </a:solidFill>
            </a:endParaRPr>
          </a:p>
          <a:p>
            <a:pPr indent="0"/>
            <a:r>
              <a:rPr lang="en-ZA" sz="1400" dirty="0" smtClean="0"/>
              <a:t>Mauritius targeting the cruise market with the objective of becoming a ‘preferred fly/cruise gateway’ to the Indian Ocean</a:t>
            </a:r>
          </a:p>
        </p:txBody>
      </p:sp>
      <p:sp>
        <p:nvSpPr>
          <p:cNvPr id="15" name="Content Placeholder 2"/>
          <p:cNvSpPr>
            <a:spLocks noGrp="1"/>
          </p:cNvSpPr>
          <p:nvPr>
            <p:ph sz="quarter" idx="4294967295"/>
          </p:nvPr>
        </p:nvSpPr>
        <p:spPr>
          <a:xfrm>
            <a:off x="6084366" y="1987224"/>
            <a:ext cx="2526234" cy="3217758"/>
          </a:xfrm>
          <a:prstGeom prst="rect">
            <a:avLst/>
          </a:prstGeom>
          <a:ln>
            <a:solidFill>
              <a:schemeClr val="accent6"/>
            </a:solidFill>
          </a:ln>
        </p:spPr>
        <p:txBody>
          <a:bodyPr lIns="108000" tIns="72000" rIns="108000"/>
          <a:lstStyle/>
          <a:p>
            <a:pPr indent="0"/>
            <a:r>
              <a:rPr lang="en-ZA" sz="1400" b="1" dirty="0" smtClean="0">
                <a:solidFill>
                  <a:schemeClr val="accent6"/>
                </a:solidFill>
              </a:rPr>
              <a:t>Wedding &amp; High-net worth individuals destination</a:t>
            </a:r>
            <a:endParaRPr lang="en-ZA" sz="1400" b="1" dirty="0">
              <a:solidFill>
                <a:schemeClr val="accent6"/>
              </a:solidFill>
            </a:endParaRPr>
          </a:p>
          <a:p>
            <a:pPr indent="0"/>
            <a:r>
              <a:rPr lang="en-ZA" sz="1400" dirty="0" smtClean="0"/>
              <a:t>Mauritius opening up as a stand-out destination for investors with a growing expatriate community.</a:t>
            </a:r>
            <a:endParaRPr lang="en-ZA" sz="1400" dirty="0"/>
          </a:p>
          <a:p>
            <a:pPr indent="0"/>
            <a:r>
              <a:rPr lang="en-ZA" sz="1400" dirty="0" smtClean="0"/>
              <a:t>The island is also benefitting from the global trend of overseas weddings.</a:t>
            </a:r>
          </a:p>
          <a:p>
            <a:pPr indent="0"/>
            <a:endParaRPr lang="en-ZA" sz="1400" dirty="0" smtClean="0"/>
          </a:p>
          <a:p>
            <a:pPr indent="0"/>
            <a:endParaRPr lang="en-ZA" sz="1400" dirty="0" smtClean="0"/>
          </a:p>
        </p:txBody>
      </p:sp>
      <p:cxnSp>
        <p:nvCxnSpPr>
          <p:cNvPr id="16" name="Straight Connector 15"/>
          <p:cNvCxnSpPr/>
          <p:nvPr/>
        </p:nvCxnSpPr>
        <p:spPr>
          <a:xfrm>
            <a:off x="457200" y="1863916"/>
            <a:ext cx="8153400" cy="0"/>
          </a:xfrm>
          <a:prstGeom prst="line">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7" name="Freeform 4900"/>
          <p:cNvSpPr>
            <a:spLocks noEditPoints="1"/>
          </p:cNvSpPr>
          <p:nvPr/>
        </p:nvSpPr>
        <p:spPr bwMode="auto">
          <a:xfrm flipH="1">
            <a:off x="1266685" y="1255381"/>
            <a:ext cx="536675" cy="632510"/>
          </a:xfrm>
          <a:custGeom>
            <a:avLst/>
            <a:gdLst>
              <a:gd name="T0" fmla="*/ 76 w 336"/>
              <a:gd name="T1" fmla="*/ 356 h 396"/>
              <a:gd name="T2" fmla="*/ 66 w 336"/>
              <a:gd name="T3" fmla="*/ 356 h 396"/>
              <a:gd name="T4" fmla="*/ 62 w 336"/>
              <a:gd name="T5" fmla="*/ 342 h 396"/>
              <a:gd name="T6" fmla="*/ 110 w 336"/>
              <a:gd name="T7" fmla="*/ 266 h 396"/>
              <a:gd name="T8" fmla="*/ 120 w 336"/>
              <a:gd name="T9" fmla="*/ 270 h 396"/>
              <a:gd name="T10" fmla="*/ 120 w 336"/>
              <a:gd name="T11" fmla="*/ 280 h 396"/>
              <a:gd name="T12" fmla="*/ 164 w 336"/>
              <a:gd name="T13" fmla="*/ 296 h 396"/>
              <a:gd name="T14" fmla="*/ 160 w 336"/>
              <a:gd name="T15" fmla="*/ 386 h 396"/>
              <a:gd name="T16" fmla="*/ 170 w 336"/>
              <a:gd name="T17" fmla="*/ 396 h 396"/>
              <a:gd name="T18" fmla="*/ 180 w 336"/>
              <a:gd name="T19" fmla="*/ 390 h 396"/>
              <a:gd name="T20" fmla="*/ 180 w 336"/>
              <a:gd name="T21" fmla="*/ 298 h 396"/>
              <a:gd name="T22" fmla="*/ 170 w 336"/>
              <a:gd name="T23" fmla="*/ 292 h 396"/>
              <a:gd name="T24" fmla="*/ 76 w 336"/>
              <a:gd name="T25" fmla="*/ 18 h 396"/>
              <a:gd name="T26" fmla="*/ 34 w 336"/>
              <a:gd name="T27" fmla="*/ 0 h 396"/>
              <a:gd name="T28" fmla="*/ 2 w 336"/>
              <a:gd name="T29" fmla="*/ 48 h 396"/>
              <a:gd name="T30" fmla="*/ 2 w 336"/>
              <a:gd name="T31" fmla="*/ 66 h 396"/>
              <a:gd name="T32" fmla="*/ 44 w 336"/>
              <a:gd name="T33" fmla="*/ 88 h 396"/>
              <a:gd name="T34" fmla="*/ 82 w 336"/>
              <a:gd name="T35" fmla="*/ 40 h 396"/>
              <a:gd name="T36" fmla="*/ 82 w 336"/>
              <a:gd name="T37" fmla="*/ 28 h 396"/>
              <a:gd name="T38" fmla="*/ 242 w 336"/>
              <a:gd name="T39" fmla="*/ 130 h 396"/>
              <a:gd name="T40" fmla="*/ 238 w 336"/>
              <a:gd name="T41" fmla="*/ 120 h 396"/>
              <a:gd name="T42" fmla="*/ 98 w 336"/>
              <a:gd name="T43" fmla="*/ 42 h 396"/>
              <a:gd name="T44" fmla="*/ 70 w 336"/>
              <a:gd name="T45" fmla="*/ 86 h 396"/>
              <a:gd name="T46" fmla="*/ 70 w 336"/>
              <a:gd name="T47" fmla="*/ 98 h 396"/>
              <a:gd name="T48" fmla="*/ 146 w 336"/>
              <a:gd name="T49" fmla="*/ 132 h 396"/>
              <a:gd name="T50" fmla="*/ 170 w 336"/>
              <a:gd name="T51" fmla="*/ 120 h 396"/>
              <a:gd name="T52" fmla="*/ 194 w 336"/>
              <a:gd name="T53" fmla="*/ 130 h 396"/>
              <a:gd name="T54" fmla="*/ 204 w 336"/>
              <a:gd name="T55" fmla="*/ 154 h 396"/>
              <a:gd name="T56" fmla="*/ 204 w 336"/>
              <a:gd name="T57" fmla="*/ 176 h 396"/>
              <a:gd name="T58" fmla="*/ 214 w 336"/>
              <a:gd name="T59" fmla="*/ 176 h 396"/>
              <a:gd name="T60" fmla="*/ 304 w 336"/>
              <a:gd name="T61" fmla="*/ 180 h 396"/>
              <a:gd name="T62" fmla="*/ 188 w 336"/>
              <a:gd name="T63" fmla="*/ 184 h 396"/>
              <a:gd name="T64" fmla="*/ 162 w 336"/>
              <a:gd name="T65" fmla="*/ 188 h 396"/>
              <a:gd name="T66" fmla="*/ 118 w 336"/>
              <a:gd name="T67" fmla="*/ 248 h 396"/>
              <a:gd name="T68" fmla="*/ 122 w 336"/>
              <a:gd name="T69" fmla="*/ 258 h 396"/>
              <a:gd name="T70" fmla="*/ 136 w 336"/>
              <a:gd name="T71" fmla="*/ 254 h 396"/>
              <a:gd name="T72" fmla="*/ 162 w 336"/>
              <a:gd name="T73" fmla="*/ 274 h 396"/>
              <a:gd name="T74" fmla="*/ 170 w 336"/>
              <a:gd name="T75" fmla="*/ 280 h 396"/>
              <a:gd name="T76" fmla="*/ 180 w 336"/>
              <a:gd name="T77" fmla="*/ 270 h 396"/>
              <a:gd name="T78" fmla="*/ 208 w 336"/>
              <a:gd name="T79" fmla="*/ 258 h 396"/>
              <a:gd name="T80" fmla="*/ 218 w 336"/>
              <a:gd name="T81" fmla="*/ 258 h 396"/>
              <a:gd name="T82" fmla="*/ 222 w 336"/>
              <a:gd name="T83" fmla="*/ 244 h 396"/>
              <a:gd name="T84" fmla="*/ 328 w 336"/>
              <a:gd name="T85" fmla="*/ 172 h 396"/>
              <a:gd name="T86" fmla="*/ 294 w 336"/>
              <a:gd name="T87" fmla="*/ 216 h 396"/>
              <a:gd name="T88" fmla="*/ 296 w 336"/>
              <a:gd name="T89" fmla="*/ 228 h 396"/>
              <a:gd name="T90" fmla="*/ 304 w 336"/>
              <a:gd name="T91" fmla="*/ 232 h 396"/>
              <a:gd name="T92" fmla="*/ 334 w 336"/>
              <a:gd name="T93" fmla="*/ 186 h 396"/>
              <a:gd name="T94" fmla="*/ 332 w 336"/>
              <a:gd name="T95" fmla="*/ 172 h 396"/>
              <a:gd name="T96" fmla="*/ 234 w 336"/>
              <a:gd name="T97" fmla="*/ 268 h 396"/>
              <a:gd name="T98" fmla="*/ 224 w 336"/>
              <a:gd name="T99" fmla="*/ 266 h 396"/>
              <a:gd name="T100" fmla="*/ 220 w 336"/>
              <a:gd name="T101" fmla="*/ 280 h 396"/>
              <a:gd name="T102" fmla="*/ 270 w 336"/>
              <a:gd name="T103" fmla="*/ 358 h 396"/>
              <a:gd name="T104" fmla="*/ 278 w 336"/>
              <a:gd name="T105" fmla="*/ 354 h 396"/>
              <a:gd name="T106" fmla="*/ 238 w 336"/>
              <a:gd name="T107" fmla="*/ 270 h 396"/>
              <a:gd name="T108" fmla="*/ 182 w 336"/>
              <a:gd name="T109" fmla="*/ 168 h 396"/>
              <a:gd name="T110" fmla="*/ 164 w 336"/>
              <a:gd name="T111" fmla="*/ 170 h 396"/>
              <a:gd name="T112" fmla="*/ 152 w 336"/>
              <a:gd name="T113" fmla="*/ 154 h 396"/>
              <a:gd name="T114" fmla="*/ 170 w 336"/>
              <a:gd name="T115" fmla="*/ 136 h 396"/>
              <a:gd name="T116" fmla="*/ 186 w 336"/>
              <a:gd name="T117" fmla="*/ 148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6" h="396">
                <a:moveTo>
                  <a:pt x="120" y="280"/>
                </a:moveTo>
                <a:lnTo>
                  <a:pt x="78" y="352"/>
                </a:lnTo>
                <a:lnTo>
                  <a:pt x="78" y="352"/>
                </a:lnTo>
                <a:lnTo>
                  <a:pt x="76" y="356"/>
                </a:lnTo>
                <a:lnTo>
                  <a:pt x="70" y="358"/>
                </a:lnTo>
                <a:lnTo>
                  <a:pt x="70" y="358"/>
                </a:lnTo>
                <a:lnTo>
                  <a:pt x="66" y="356"/>
                </a:lnTo>
                <a:lnTo>
                  <a:pt x="66" y="356"/>
                </a:lnTo>
                <a:lnTo>
                  <a:pt x="62" y="354"/>
                </a:lnTo>
                <a:lnTo>
                  <a:pt x="60" y="350"/>
                </a:lnTo>
                <a:lnTo>
                  <a:pt x="60" y="346"/>
                </a:lnTo>
                <a:lnTo>
                  <a:pt x="62" y="342"/>
                </a:lnTo>
                <a:lnTo>
                  <a:pt x="104" y="270"/>
                </a:lnTo>
                <a:lnTo>
                  <a:pt x="104" y="270"/>
                </a:lnTo>
                <a:lnTo>
                  <a:pt x="106" y="268"/>
                </a:lnTo>
                <a:lnTo>
                  <a:pt x="110" y="266"/>
                </a:lnTo>
                <a:lnTo>
                  <a:pt x="112" y="266"/>
                </a:lnTo>
                <a:lnTo>
                  <a:pt x="116" y="266"/>
                </a:lnTo>
                <a:lnTo>
                  <a:pt x="116" y="266"/>
                </a:lnTo>
                <a:lnTo>
                  <a:pt x="120" y="270"/>
                </a:lnTo>
                <a:lnTo>
                  <a:pt x="122" y="272"/>
                </a:lnTo>
                <a:lnTo>
                  <a:pt x="122" y="276"/>
                </a:lnTo>
                <a:lnTo>
                  <a:pt x="120" y="280"/>
                </a:lnTo>
                <a:lnTo>
                  <a:pt x="120" y="280"/>
                </a:lnTo>
                <a:close/>
                <a:moveTo>
                  <a:pt x="170" y="292"/>
                </a:moveTo>
                <a:lnTo>
                  <a:pt x="170" y="292"/>
                </a:lnTo>
                <a:lnTo>
                  <a:pt x="166" y="292"/>
                </a:lnTo>
                <a:lnTo>
                  <a:pt x="164" y="296"/>
                </a:lnTo>
                <a:lnTo>
                  <a:pt x="162" y="298"/>
                </a:lnTo>
                <a:lnTo>
                  <a:pt x="160" y="302"/>
                </a:lnTo>
                <a:lnTo>
                  <a:pt x="160" y="386"/>
                </a:lnTo>
                <a:lnTo>
                  <a:pt x="160" y="386"/>
                </a:lnTo>
                <a:lnTo>
                  <a:pt x="162" y="390"/>
                </a:lnTo>
                <a:lnTo>
                  <a:pt x="164" y="394"/>
                </a:lnTo>
                <a:lnTo>
                  <a:pt x="166" y="396"/>
                </a:lnTo>
                <a:lnTo>
                  <a:pt x="170" y="396"/>
                </a:lnTo>
                <a:lnTo>
                  <a:pt x="170" y="396"/>
                </a:lnTo>
                <a:lnTo>
                  <a:pt x="174" y="396"/>
                </a:lnTo>
                <a:lnTo>
                  <a:pt x="178" y="394"/>
                </a:lnTo>
                <a:lnTo>
                  <a:pt x="180" y="390"/>
                </a:lnTo>
                <a:lnTo>
                  <a:pt x="180" y="386"/>
                </a:lnTo>
                <a:lnTo>
                  <a:pt x="180" y="302"/>
                </a:lnTo>
                <a:lnTo>
                  <a:pt x="180" y="302"/>
                </a:lnTo>
                <a:lnTo>
                  <a:pt x="180" y="298"/>
                </a:lnTo>
                <a:lnTo>
                  <a:pt x="178" y="296"/>
                </a:lnTo>
                <a:lnTo>
                  <a:pt x="174" y="292"/>
                </a:lnTo>
                <a:lnTo>
                  <a:pt x="170" y="292"/>
                </a:lnTo>
                <a:lnTo>
                  <a:pt x="170" y="292"/>
                </a:lnTo>
                <a:close/>
                <a:moveTo>
                  <a:pt x="82" y="28"/>
                </a:moveTo>
                <a:lnTo>
                  <a:pt x="82" y="28"/>
                </a:lnTo>
                <a:lnTo>
                  <a:pt x="80" y="22"/>
                </a:lnTo>
                <a:lnTo>
                  <a:pt x="76" y="18"/>
                </a:lnTo>
                <a:lnTo>
                  <a:pt x="46" y="2"/>
                </a:lnTo>
                <a:lnTo>
                  <a:pt x="46" y="2"/>
                </a:lnTo>
                <a:lnTo>
                  <a:pt x="40" y="0"/>
                </a:lnTo>
                <a:lnTo>
                  <a:pt x="34" y="0"/>
                </a:lnTo>
                <a:lnTo>
                  <a:pt x="28" y="2"/>
                </a:lnTo>
                <a:lnTo>
                  <a:pt x="24" y="8"/>
                </a:lnTo>
                <a:lnTo>
                  <a:pt x="2" y="48"/>
                </a:lnTo>
                <a:lnTo>
                  <a:pt x="2" y="48"/>
                </a:lnTo>
                <a:lnTo>
                  <a:pt x="0" y="54"/>
                </a:lnTo>
                <a:lnTo>
                  <a:pt x="0" y="60"/>
                </a:lnTo>
                <a:lnTo>
                  <a:pt x="0" y="60"/>
                </a:lnTo>
                <a:lnTo>
                  <a:pt x="2" y="66"/>
                </a:lnTo>
                <a:lnTo>
                  <a:pt x="8" y="70"/>
                </a:lnTo>
                <a:lnTo>
                  <a:pt x="36" y="86"/>
                </a:lnTo>
                <a:lnTo>
                  <a:pt x="36" y="86"/>
                </a:lnTo>
                <a:lnTo>
                  <a:pt x="44" y="88"/>
                </a:lnTo>
                <a:lnTo>
                  <a:pt x="44" y="88"/>
                </a:lnTo>
                <a:lnTo>
                  <a:pt x="52" y="86"/>
                </a:lnTo>
                <a:lnTo>
                  <a:pt x="58" y="80"/>
                </a:lnTo>
                <a:lnTo>
                  <a:pt x="82" y="40"/>
                </a:lnTo>
                <a:lnTo>
                  <a:pt x="82" y="40"/>
                </a:lnTo>
                <a:lnTo>
                  <a:pt x="84" y="34"/>
                </a:lnTo>
                <a:lnTo>
                  <a:pt x="82" y="28"/>
                </a:lnTo>
                <a:lnTo>
                  <a:pt x="82" y="28"/>
                </a:lnTo>
                <a:close/>
                <a:moveTo>
                  <a:pt x="236" y="140"/>
                </a:moveTo>
                <a:lnTo>
                  <a:pt x="242" y="132"/>
                </a:lnTo>
                <a:lnTo>
                  <a:pt x="242" y="132"/>
                </a:lnTo>
                <a:lnTo>
                  <a:pt x="242" y="130"/>
                </a:lnTo>
                <a:lnTo>
                  <a:pt x="242" y="126"/>
                </a:lnTo>
                <a:lnTo>
                  <a:pt x="242" y="126"/>
                </a:lnTo>
                <a:lnTo>
                  <a:pt x="240" y="122"/>
                </a:lnTo>
                <a:lnTo>
                  <a:pt x="238" y="120"/>
                </a:lnTo>
                <a:lnTo>
                  <a:pt x="106" y="44"/>
                </a:lnTo>
                <a:lnTo>
                  <a:pt x="106" y="44"/>
                </a:lnTo>
                <a:lnTo>
                  <a:pt x="102" y="42"/>
                </a:lnTo>
                <a:lnTo>
                  <a:pt x="98" y="42"/>
                </a:lnTo>
                <a:lnTo>
                  <a:pt x="96" y="44"/>
                </a:lnTo>
                <a:lnTo>
                  <a:pt x="92" y="46"/>
                </a:lnTo>
                <a:lnTo>
                  <a:pt x="70" y="86"/>
                </a:lnTo>
                <a:lnTo>
                  <a:pt x="70" y="86"/>
                </a:lnTo>
                <a:lnTo>
                  <a:pt x="68" y="90"/>
                </a:lnTo>
                <a:lnTo>
                  <a:pt x="68" y="94"/>
                </a:lnTo>
                <a:lnTo>
                  <a:pt x="68" y="94"/>
                </a:lnTo>
                <a:lnTo>
                  <a:pt x="70" y="98"/>
                </a:lnTo>
                <a:lnTo>
                  <a:pt x="72" y="100"/>
                </a:lnTo>
                <a:lnTo>
                  <a:pt x="140" y="138"/>
                </a:lnTo>
                <a:lnTo>
                  <a:pt x="140" y="138"/>
                </a:lnTo>
                <a:lnTo>
                  <a:pt x="146" y="132"/>
                </a:lnTo>
                <a:lnTo>
                  <a:pt x="152" y="126"/>
                </a:lnTo>
                <a:lnTo>
                  <a:pt x="160" y="122"/>
                </a:lnTo>
                <a:lnTo>
                  <a:pt x="170" y="120"/>
                </a:lnTo>
                <a:lnTo>
                  <a:pt x="170" y="120"/>
                </a:lnTo>
                <a:lnTo>
                  <a:pt x="178" y="122"/>
                </a:lnTo>
                <a:lnTo>
                  <a:pt x="184" y="124"/>
                </a:lnTo>
                <a:lnTo>
                  <a:pt x="190" y="126"/>
                </a:lnTo>
                <a:lnTo>
                  <a:pt x="194" y="130"/>
                </a:lnTo>
                <a:lnTo>
                  <a:pt x="198" y="136"/>
                </a:lnTo>
                <a:lnTo>
                  <a:pt x="202" y="142"/>
                </a:lnTo>
                <a:lnTo>
                  <a:pt x="204" y="148"/>
                </a:lnTo>
                <a:lnTo>
                  <a:pt x="204" y="154"/>
                </a:lnTo>
                <a:lnTo>
                  <a:pt x="204" y="154"/>
                </a:lnTo>
                <a:lnTo>
                  <a:pt x="202" y="164"/>
                </a:lnTo>
                <a:lnTo>
                  <a:pt x="198" y="172"/>
                </a:lnTo>
                <a:lnTo>
                  <a:pt x="204" y="176"/>
                </a:lnTo>
                <a:lnTo>
                  <a:pt x="204" y="176"/>
                </a:lnTo>
                <a:lnTo>
                  <a:pt x="210" y="178"/>
                </a:lnTo>
                <a:lnTo>
                  <a:pt x="210" y="178"/>
                </a:lnTo>
                <a:lnTo>
                  <a:pt x="214" y="176"/>
                </a:lnTo>
                <a:lnTo>
                  <a:pt x="218" y="172"/>
                </a:lnTo>
                <a:lnTo>
                  <a:pt x="222" y="164"/>
                </a:lnTo>
                <a:lnTo>
                  <a:pt x="290" y="204"/>
                </a:lnTo>
                <a:lnTo>
                  <a:pt x="304" y="180"/>
                </a:lnTo>
                <a:lnTo>
                  <a:pt x="236" y="140"/>
                </a:lnTo>
                <a:close/>
                <a:moveTo>
                  <a:pt x="222" y="244"/>
                </a:moveTo>
                <a:lnTo>
                  <a:pt x="188" y="184"/>
                </a:lnTo>
                <a:lnTo>
                  <a:pt x="188" y="184"/>
                </a:lnTo>
                <a:lnTo>
                  <a:pt x="180" y="188"/>
                </a:lnTo>
                <a:lnTo>
                  <a:pt x="170" y="188"/>
                </a:lnTo>
                <a:lnTo>
                  <a:pt x="170" y="188"/>
                </a:lnTo>
                <a:lnTo>
                  <a:pt x="162" y="188"/>
                </a:lnTo>
                <a:lnTo>
                  <a:pt x="154" y="184"/>
                </a:lnTo>
                <a:lnTo>
                  <a:pt x="118" y="244"/>
                </a:lnTo>
                <a:lnTo>
                  <a:pt x="118" y="244"/>
                </a:lnTo>
                <a:lnTo>
                  <a:pt x="118" y="248"/>
                </a:lnTo>
                <a:lnTo>
                  <a:pt x="118" y="252"/>
                </a:lnTo>
                <a:lnTo>
                  <a:pt x="120" y="254"/>
                </a:lnTo>
                <a:lnTo>
                  <a:pt x="122" y="258"/>
                </a:lnTo>
                <a:lnTo>
                  <a:pt x="122" y="258"/>
                </a:lnTo>
                <a:lnTo>
                  <a:pt x="126" y="258"/>
                </a:lnTo>
                <a:lnTo>
                  <a:pt x="130" y="258"/>
                </a:lnTo>
                <a:lnTo>
                  <a:pt x="134" y="256"/>
                </a:lnTo>
                <a:lnTo>
                  <a:pt x="136" y="254"/>
                </a:lnTo>
                <a:lnTo>
                  <a:pt x="160" y="212"/>
                </a:lnTo>
                <a:lnTo>
                  <a:pt x="160" y="270"/>
                </a:lnTo>
                <a:lnTo>
                  <a:pt x="160" y="270"/>
                </a:lnTo>
                <a:lnTo>
                  <a:pt x="162" y="274"/>
                </a:lnTo>
                <a:lnTo>
                  <a:pt x="164" y="278"/>
                </a:lnTo>
                <a:lnTo>
                  <a:pt x="166" y="280"/>
                </a:lnTo>
                <a:lnTo>
                  <a:pt x="170" y="280"/>
                </a:lnTo>
                <a:lnTo>
                  <a:pt x="170" y="280"/>
                </a:lnTo>
                <a:lnTo>
                  <a:pt x="174" y="280"/>
                </a:lnTo>
                <a:lnTo>
                  <a:pt x="178" y="278"/>
                </a:lnTo>
                <a:lnTo>
                  <a:pt x="180" y="274"/>
                </a:lnTo>
                <a:lnTo>
                  <a:pt x="180" y="270"/>
                </a:lnTo>
                <a:lnTo>
                  <a:pt x="180" y="212"/>
                </a:lnTo>
                <a:lnTo>
                  <a:pt x="204" y="254"/>
                </a:lnTo>
                <a:lnTo>
                  <a:pt x="204" y="254"/>
                </a:lnTo>
                <a:lnTo>
                  <a:pt x="208" y="258"/>
                </a:lnTo>
                <a:lnTo>
                  <a:pt x="214" y="258"/>
                </a:lnTo>
                <a:lnTo>
                  <a:pt x="214" y="258"/>
                </a:lnTo>
                <a:lnTo>
                  <a:pt x="218" y="258"/>
                </a:lnTo>
                <a:lnTo>
                  <a:pt x="218" y="258"/>
                </a:lnTo>
                <a:lnTo>
                  <a:pt x="222" y="254"/>
                </a:lnTo>
                <a:lnTo>
                  <a:pt x="222" y="252"/>
                </a:lnTo>
                <a:lnTo>
                  <a:pt x="224" y="248"/>
                </a:lnTo>
                <a:lnTo>
                  <a:pt x="222" y="244"/>
                </a:lnTo>
                <a:lnTo>
                  <a:pt x="222" y="244"/>
                </a:lnTo>
                <a:close/>
                <a:moveTo>
                  <a:pt x="332" y="172"/>
                </a:moveTo>
                <a:lnTo>
                  <a:pt x="332" y="172"/>
                </a:lnTo>
                <a:lnTo>
                  <a:pt x="328" y="172"/>
                </a:lnTo>
                <a:lnTo>
                  <a:pt x="324" y="172"/>
                </a:lnTo>
                <a:lnTo>
                  <a:pt x="320" y="174"/>
                </a:lnTo>
                <a:lnTo>
                  <a:pt x="318" y="176"/>
                </a:lnTo>
                <a:lnTo>
                  <a:pt x="294" y="216"/>
                </a:lnTo>
                <a:lnTo>
                  <a:pt x="294" y="216"/>
                </a:lnTo>
                <a:lnTo>
                  <a:pt x="294" y="220"/>
                </a:lnTo>
                <a:lnTo>
                  <a:pt x="294" y="224"/>
                </a:lnTo>
                <a:lnTo>
                  <a:pt x="296" y="228"/>
                </a:lnTo>
                <a:lnTo>
                  <a:pt x="298" y="230"/>
                </a:lnTo>
                <a:lnTo>
                  <a:pt x="298" y="230"/>
                </a:lnTo>
                <a:lnTo>
                  <a:pt x="304" y="232"/>
                </a:lnTo>
                <a:lnTo>
                  <a:pt x="304" y="232"/>
                </a:lnTo>
                <a:lnTo>
                  <a:pt x="308" y="230"/>
                </a:lnTo>
                <a:lnTo>
                  <a:pt x="312" y="226"/>
                </a:lnTo>
                <a:lnTo>
                  <a:pt x="334" y="186"/>
                </a:lnTo>
                <a:lnTo>
                  <a:pt x="334" y="186"/>
                </a:lnTo>
                <a:lnTo>
                  <a:pt x="336" y="182"/>
                </a:lnTo>
                <a:lnTo>
                  <a:pt x="336" y="180"/>
                </a:lnTo>
                <a:lnTo>
                  <a:pt x="334" y="176"/>
                </a:lnTo>
                <a:lnTo>
                  <a:pt x="332" y="172"/>
                </a:lnTo>
                <a:lnTo>
                  <a:pt x="332" y="172"/>
                </a:lnTo>
                <a:close/>
                <a:moveTo>
                  <a:pt x="238" y="270"/>
                </a:moveTo>
                <a:lnTo>
                  <a:pt x="238" y="270"/>
                </a:lnTo>
                <a:lnTo>
                  <a:pt x="234" y="268"/>
                </a:lnTo>
                <a:lnTo>
                  <a:pt x="232" y="266"/>
                </a:lnTo>
                <a:lnTo>
                  <a:pt x="228" y="266"/>
                </a:lnTo>
                <a:lnTo>
                  <a:pt x="224" y="266"/>
                </a:lnTo>
                <a:lnTo>
                  <a:pt x="224" y="266"/>
                </a:lnTo>
                <a:lnTo>
                  <a:pt x="220" y="270"/>
                </a:lnTo>
                <a:lnTo>
                  <a:pt x="220" y="272"/>
                </a:lnTo>
                <a:lnTo>
                  <a:pt x="218" y="276"/>
                </a:lnTo>
                <a:lnTo>
                  <a:pt x="220" y="280"/>
                </a:lnTo>
                <a:lnTo>
                  <a:pt x="262" y="352"/>
                </a:lnTo>
                <a:lnTo>
                  <a:pt x="262" y="352"/>
                </a:lnTo>
                <a:lnTo>
                  <a:pt x="266" y="356"/>
                </a:lnTo>
                <a:lnTo>
                  <a:pt x="270" y="358"/>
                </a:lnTo>
                <a:lnTo>
                  <a:pt x="270" y="358"/>
                </a:lnTo>
                <a:lnTo>
                  <a:pt x="276" y="356"/>
                </a:lnTo>
                <a:lnTo>
                  <a:pt x="276" y="356"/>
                </a:lnTo>
                <a:lnTo>
                  <a:pt x="278" y="354"/>
                </a:lnTo>
                <a:lnTo>
                  <a:pt x="280" y="350"/>
                </a:lnTo>
                <a:lnTo>
                  <a:pt x="280" y="346"/>
                </a:lnTo>
                <a:lnTo>
                  <a:pt x="280" y="342"/>
                </a:lnTo>
                <a:lnTo>
                  <a:pt x="238" y="270"/>
                </a:lnTo>
                <a:close/>
                <a:moveTo>
                  <a:pt x="188" y="154"/>
                </a:moveTo>
                <a:lnTo>
                  <a:pt x="188" y="154"/>
                </a:lnTo>
                <a:lnTo>
                  <a:pt x="186" y="162"/>
                </a:lnTo>
                <a:lnTo>
                  <a:pt x="182" y="168"/>
                </a:lnTo>
                <a:lnTo>
                  <a:pt x="178" y="170"/>
                </a:lnTo>
                <a:lnTo>
                  <a:pt x="170" y="172"/>
                </a:lnTo>
                <a:lnTo>
                  <a:pt x="170" y="172"/>
                </a:lnTo>
                <a:lnTo>
                  <a:pt x="164" y="170"/>
                </a:lnTo>
                <a:lnTo>
                  <a:pt x="158" y="168"/>
                </a:lnTo>
                <a:lnTo>
                  <a:pt x="154" y="162"/>
                </a:lnTo>
                <a:lnTo>
                  <a:pt x="152" y="154"/>
                </a:lnTo>
                <a:lnTo>
                  <a:pt x="152" y="154"/>
                </a:lnTo>
                <a:lnTo>
                  <a:pt x="154" y="148"/>
                </a:lnTo>
                <a:lnTo>
                  <a:pt x="158" y="142"/>
                </a:lnTo>
                <a:lnTo>
                  <a:pt x="164" y="138"/>
                </a:lnTo>
                <a:lnTo>
                  <a:pt x="170" y="136"/>
                </a:lnTo>
                <a:lnTo>
                  <a:pt x="170" y="136"/>
                </a:lnTo>
                <a:lnTo>
                  <a:pt x="178" y="138"/>
                </a:lnTo>
                <a:lnTo>
                  <a:pt x="182" y="142"/>
                </a:lnTo>
                <a:lnTo>
                  <a:pt x="186" y="148"/>
                </a:lnTo>
                <a:lnTo>
                  <a:pt x="188" y="154"/>
                </a:lnTo>
                <a:lnTo>
                  <a:pt x="188" y="154"/>
                </a:lnTo>
                <a:close/>
              </a:path>
            </a:pathLst>
          </a:custGeom>
          <a:solidFill>
            <a:schemeClr val="accent2"/>
          </a:solidFill>
          <a:ln>
            <a:noFill/>
          </a:ln>
          <a:extLst/>
        </p:spPr>
        <p:txBody>
          <a:bodyPr vert="horz" wrap="square" lIns="91440" tIns="45720" rIns="91440" bIns="45720" numCol="1" anchor="t" anchorCtr="0" compatLnSpc="1">
            <a:prstTxWarp prst="textNoShape">
              <a:avLst/>
            </a:prstTxWarp>
          </a:bodyPr>
          <a:lstStyle/>
          <a:p>
            <a:endParaRPr lang="en-GB"/>
          </a:p>
        </p:txBody>
      </p:sp>
      <p:grpSp>
        <p:nvGrpSpPr>
          <p:cNvPr id="18" name="Group 17"/>
          <p:cNvGrpSpPr/>
          <p:nvPr/>
        </p:nvGrpSpPr>
        <p:grpSpPr>
          <a:xfrm rot="20923294" flipH="1">
            <a:off x="3659315" y="1341470"/>
            <a:ext cx="1348722" cy="596549"/>
            <a:chOff x="10463657" y="1636712"/>
            <a:chExt cx="495300" cy="219075"/>
          </a:xfrm>
          <a:solidFill>
            <a:schemeClr val="tx2"/>
          </a:solidFill>
        </p:grpSpPr>
        <p:sp>
          <p:nvSpPr>
            <p:cNvPr id="19" name="Freeform 2424"/>
            <p:cNvSpPr>
              <a:spLocks noEditPoints="1"/>
            </p:cNvSpPr>
            <p:nvPr/>
          </p:nvSpPr>
          <p:spPr bwMode="auto">
            <a:xfrm>
              <a:off x="10463657" y="1712912"/>
              <a:ext cx="495300" cy="142875"/>
            </a:xfrm>
            <a:custGeom>
              <a:avLst/>
              <a:gdLst>
                <a:gd name="T0" fmla="*/ 302 w 312"/>
                <a:gd name="T1" fmla="*/ 28 h 90"/>
                <a:gd name="T2" fmla="*/ 304 w 312"/>
                <a:gd name="T3" fmla="*/ 20 h 90"/>
                <a:gd name="T4" fmla="*/ 304 w 312"/>
                <a:gd name="T5" fmla="*/ 0 h 90"/>
                <a:gd name="T6" fmla="*/ 0 w 312"/>
                <a:gd name="T7" fmla="*/ 56 h 90"/>
                <a:gd name="T8" fmla="*/ 12 w 312"/>
                <a:gd name="T9" fmla="*/ 70 h 90"/>
                <a:gd name="T10" fmla="*/ 30 w 312"/>
                <a:gd name="T11" fmla="*/ 84 h 90"/>
                <a:gd name="T12" fmla="*/ 38 w 312"/>
                <a:gd name="T13" fmla="*/ 86 h 90"/>
                <a:gd name="T14" fmla="*/ 40 w 312"/>
                <a:gd name="T15" fmla="*/ 88 h 90"/>
                <a:gd name="T16" fmla="*/ 308 w 312"/>
                <a:gd name="T17" fmla="*/ 42 h 90"/>
                <a:gd name="T18" fmla="*/ 312 w 312"/>
                <a:gd name="T19" fmla="*/ 40 h 90"/>
                <a:gd name="T20" fmla="*/ 312 w 312"/>
                <a:gd name="T21" fmla="*/ 38 h 90"/>
                <a:gd name="T22" fmla="*/ 310 w 312"/>
                <a:gd name="T23" fmla="*/ 34 h 90"/>
                <a:gd name="T24" fmla="*/ 306 w 312"/>
                <a:gd name="T25" fmla="*/ 32 h 90"/>
                <a:gd name="T26" fmla="*/ 42 w 312"/>
                <a:gd name="T27" fmla="*/ 60 h 90"/>
                <a:gd name="T28" fmla="*/ 48 w 312"/>
                <a:gd name="T29" fmla="*/ 54 h 90"/>
                <a:gd name="T30" fmla="*/ 64 w 312"/>
                <a:gd name="T31" fmla="*/ 56 h 90"/>
                <a:gd name="T32" fmla="*/ 56 w 312"/>
                <a:gd name="T33" fmla="*/ 54 h 90"/>
                <a:gd name="T34" fmla="*/ 64 w 312"/>
                <a:gd name="T35" fmla="*/ 56 h 90"/>
                <a:gd name="T36" fmla="*/ 72 w 312"/>
                <a:gd name="T37" fmla="*/ 54 h 90"/>
                <a:gd name="T38" fmla="*/ 78 w 312"/>
                <a:gd name="T39" fmla="*/ 50 h 90"/>
                <a:gd name="T40" fmla="*/ 94 w 312"/>
                <a:gd name="T41" fmla="*/ 50 h 90"/>
                <a:gd name="T42" fmla="*/ 86 w 312"/>
                <a:gd name="T43" fmla="*/ 48 h 90"/>
                <a:gd name="T44" fmla="*/ 94 w 312"/>
                <a:gd name="T45" fmla="*/ 50 h 90"/>
                <a:gd name="T46" fmla="*/ 102 w 312"/>
                <a:gd name="T47" fmla="*/ 50 h 90"/>
                <a:gd name="T48" fmla="*/ 108 w 312"/>
                <a:gd name="T49" fmla="*/ 44 h 90"/>
                <a:gd name="T50" fmla="*/ 124 w 312"/>
                <a:gd name="T51" fmla="*/ 46 h 90"/>
                <a:gd name="T52" fmla="*/ 116 w 312"/>
                <a:gd name="T53" fmla="*/ 42 h 90"/>
                <a:gd name="T54" fmla="*/ 124 w 312"/>
                <a:gd name="T55" fmla="*/ 46 h 90"/>
                <a:gd name="T56" fmla="*/ 132 w 312"/>
                <a:gd name="T57" fmla="*/ 44 h 90"/>
                <a:gd name="T58" fmla="*/ 140 w 312"/>
                <a:gd name="T59" fmla="*/ 38 h 90"/>
                <a:gd name="T60" fmla="*/ 156 w 312"/>
                <a:gd name="T61" fmla="*/ 40 h 90"/>
                <a:gd name="T62" fmla="*/ 148 w 312"/>
                <a:gd name="T63" fmla="*/ 36 h 90"/>
                <a:gd name="T64" fmla="*/ 156 w 312"/>
                <a:gd name="T65" fmla="*/ 40 h 90"/>
                <a:gd name="T66" fmla="*/ 164 w 312"/>
                <a:gd name="T67" fmla="*/ 38 h 90"/>
                <a:gd name="T68" fmla="*/ 170 w 312"/>
                <a:gd name="T69" fmla="*/ 32 h 90"/>
                <a:gd name="T70" fmla="*/ 186 w 312"/>
                <a:gd name="T71" fmla="*/ 34 h 90"/>
                <a:gd name="T72" fmla="*/ 178 w 312"/>
                <a:gd name="T73" fmla="*/ 30 h 90"/>
                <a:gd name="T74" fmla="*/ 186 w 312"/>
                <a:gd name="T75" fmla="*/ 34 h 90"/>
                <a:gd name="T76" fmla="*/ 194 w 312"/>
                <a:gd name="T77" fmla="*/ 32 h 90"/>
                <a:gd name="T78" fmla="*/ 200 w 312"/>
                <a:gd name="T79" fmla="*/ 26 h 90"/>
                <a:gd name="T80" fmla="*/ 216 w 312"/>
                <a:gd name="T81" fmla="*/ 28 h 90"/>
                <a:gd name="T82" fmla="*/ 208 w 312"/>
                <a:gd name="T83" fmla="*/ 26 h 90"/>
                <a:gd name="T84" fmla="*/ 216 w 312"/>
                <a:gd name="T85" fmla="*/ 28 h 90"/>
                <a:gd name="T86" fmla="*/ 224 w 312"/>
                <a:gd name="T87" fmla="*/ 26 h 90"/>
                <a:gd name="T88" fmla="*/ 230 w 312"/>
                <a:gd name="T89" fmla="*/ 22 h 90"/>
                <a:gd name="T90" fmla="*/ 246 w 312"/>
                <a:gd name="T91" fmla="*/ 22 h 90"/>
                <a:gd name="T92" fmla="*/ 238 w 312"/>
                <a:gd name="T93" fmla="*/ 20 h 90"/>
                <a:gd name="T94" fmla="*/ 246 w 312"/>
                <a:gd name="T95" fmla="*/ 22 h 90"/>
                <a:gd name="T96" fmla="*/ 254 w 312"/>
                <a:gd name="T97" fmla="*/ 22 h 90"/>
                <a:gd name="T98" fmla="*/ 262 w 312"/>
                <a:gd name="T99" fmla="*/ 16 h 90"/>
                <a:gd name="T100" fmla="*/ 278 w 312"/>
                <a:gd name="T101" fmla="*/ 18 h 90"/>
                <a:gd name="T102" fmla="*/ 270 w 312"/>
                <a:gd name="T103" fmla="*/ 14 h 90"/>
                <a:gd name="T104" fmla="*/ 278 w 312"/>
                <a:gd name="T105" fmla="*/ 18 h 90"/>
                <a:gd name="T106" fmla="*/ 286 w 312"/>
                <a:gd name="T107" fmla="*/ 16 h 90"/>
                <a:gd name="T108" fmla="*/ 292 w 312"/>
                <a:gd name="T109" fmla="*/ 1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12" h="90">
                  <a:moveTo>
                    <a:pt x="306" y="32"/>
                  </a:moveTo>
                  <a:lnTo>
                    <a:pt x="302" y="28"/>
                  </a:lnTo>
                  <a:lnTo>
                    <a:pt x="302" y="28"/>
                  </a:lnTo>
                  <a:lnTo>
                    <a:pt x="304" y="20"/>
                  </a:lnTo>
                  <a:lnTo>
                    <a:pt x="304" y="10"/>
                  </a:lnTo>
                  <a:lnTo>
                    <a:pt x="304" y="0"/>
                  </a:lnTo>
                  <a:lnTo>
                    <a:pt x="0" y="56"/>
                  </a:lnTo>
                  <a:lnTo>
                    <a:pt x="0" y="56"/>
                  </a:lnTo>
                  <a:lnTo>
                    <a:pt x="4" y="60"/>
                  </a:lnTo>
                  <a:lnTo>
                    <a:pt x="12" y="70"/>
                  </a:lnTo>
                  <a:lnTo>
                    <a:pt x="24" y="80"/>
                  </a:lnTo>
                  <a:lnTo>
                    <a:pt x="30" y="84"/>
                  </a:lnTo>
                  <a:lnTo>
                    <a:pt x="38" y="84"/>
                  </a:lnTo>
                  <a:lnTo>
                    <a:pt x="38" y="86"/>
                  </a:lnTo>
                  <a:lnTo>
                    <a:pt x="38" y="86"/>
                  </a:lnTo>
                  <a:lnTo>
                    <a:pt x="40" y="88"/>
                  </a:lnTo>
                  <a:lnTo>
                    <a:pt x="44" y="90"/>
                  </a:lnTo>
                  <a:lnTo>
                    <a:pt x="308" y="42"/>
                  </a:lnTo>
                  <a:lnTo>
                    <a:pt x="308" y="42"/>
                  </a:lnTo>
                  <a:lnTo>
                    <a:pt x="312" y="40"/>
                  </a:lnTo>
                  <a:lnTo>
                    <a:pt x="312" y="38"/>
                  </a:lnTo>
                  <a:lnTo>
                    <a:pt x="312" y="38"/>
                  </a:lnTo>
                  <a:lnTo>
                    <a:pt x="312" y="38"/>
                  </a:lnTo>
                  <a:lnTo>
                    <a:pt x="310" y="34"/>
                  </a:lnTo>
                  <a:lnTo>
                    <a:pt x="306" y="32"/>
                  </a:lnTo>
                  <a:lnTo>
                    <a:pt x="306" y="32"/>
                  </a:lnTo>
                  <a:close/>
                  <a:moveTo>
                    <a:pt x="48" y="58"/>
                  </a:moveTo>
                  <a:lnTo>
                    <a:pt x="42" y="60"/>
                  </a:lnTo>
                  <a:lnTo>
                    <a:pt x="40" y="56"/>
                  </a:lnTo>
                  <a:lnTo>
                    <a:pt x="48" y="54"/>
                  </a:lnTo>
                  <a:lnTo>
                    <a:pt x="48" y="58"/>
                  </a:lnTo>
                  <a:close/>
                  <a:moveTo>
                    <a:pt x="64" y="56"/>
                  </a:moveTo>
                  <a:lnTo>
                    <a:pt x="56" y="58"/>
                  </a:lnTo>
                  <a:lnTo>
                    <a:pt x="56" y="54"/>
                  </a:lnTo>
                  <a:lnTo>
                    <a:pt x="64" y="52"/>
                  </a:lnTo>
                  <a:lnTo>
                    <a:pt x="64" y="56"/>
                  </a:lnTo>
                  <a:close/>
                  <a:moveTo>
                    <a:pt x="80" y="54"/>
                  </a:moveTo>
                  <a:lnTo>
                    <a:pt x="72" y="54"/>
                  </a:lnTo>
                  <a:lnTo>
                    <a:pt x="72" y="50"/>
                  </a:lnTo>
                  <a:lnTo>
                    <a:pt x="78" y="50"/>
                  </a:lnTo>
                  <a:lnTo>
                    <a:pt x="80" y="54"/>
                  </a:lnTo>
                  <a:close/>
                  <a:moveTo>
                    <a:pt x="94" y="50"/>
                  </a:moveTo>
                  <a:lnTo>
                    <a:pt x="88" y="52"/>
                  </a:lnTo>
                  <a:lnTo>
                    <a:pt x="86" y="48"/>
                  </a:lnTo>
                  <a:lnTo>
                    <a:pt x="94" y="46"/>
                  </a:lnTo>
                  <a:lnTo>
                    <a:pt x="94" y="50"/>
                  </a:lnTo>
                  <a:close/>
                  <a:moveTo>
                    <a:pt x="110" y="48"/>
                  </a:moveTo>
                  <a:lnTo>
                    <a:pt x="102" y="50"/>
                  </a:lnTo>
                  <a:lnTo>
                    <a:pt x="102" y="44"/>
                  </a:lnTo>
                  <a:lnTo>
                    <a:pt x="108" y="44"/>
                  </a:lnTo>
                  <a:lnTo>
                    <a:pt x="110" y="48"/>
                  </a:lnTo>
                  <a:close/>
                  <a:moveTo>
                    <a:pt x="124" y="46"/>
                  </a:moveTo>
                  <a:lnTo>
                    <a:pt x="118" y="46"/>
                  </a:lnTo>
                  <a:lnTo>
                    <a:pt x="116" y="42"/>
                  </a:lnTo>
                  <a:lnTo>
                    <a:pt x="124" y="40"/>
                  </a:lnTo>
                  <a:lnTo>
                    <a:pt x="124" y="46"/>
                  </a:lnTo>
                  <a:close/>
                  <a:moveTo>
                    <a:pt x="140" y="42"/>
                  </a:moveTo>
                  <a:lnTo>
                    <a:pt x="132" y="44"/>
                  </a:lnTo>
                  <a:lnTo>
                    <a:pt x="132" y="40"/>
                  </a:lnTo>
                  <a:lnTo>
                    <a:pt x="140" y="38"/>
                  </a:lnTo>
                  <a:lnTo>
                    <a:pt x="140" y="42"/>
                  </a:lnTo>
                  <a:close/>
                  <a:moveTo>
                    <a:pt x="156" y="40"/>
                  </a:moveTo>
                  <a:lnTo>
                    <a:pt x="148" y="40"/>
                  </a:lnTo>
                  <a:lnTo>
                    <a:pt x="148" y="36"/>
                  </a:lnTo>
                  <a:lnTo>
                    <a:pt x="154" y="36"/>
                  </a:lnTo>
                  <a:lnTo>
                    <a:pt x="156" y="40"/>
                  </a:lnTo>
                  <a:close/>
                  <a:moveTo>
                    <a:pt x="170" y="36"/>
                  </a:moveTo>
                  <a:lnTo>
                    <a:pt x="164" y="38"/>
                  </a:lnTo>
                  <a:lnTo>
                    <a:pt x="162" y="34"/>
                  </a:lnTo>
                  <a:lnTo>
                    <a:pt x="170" y="32"/>
                  </a:lnTo>
                  <a:lnTo>
                    <a:pt x="170" y="36"/>
                  </a:lnTo>
                  <a:close/>
                  <a:moveTo>
                    <a:pt x="186" y="34"/>
                  </a:moveTo>
                  <a:lnTo>
                    <a:pt x="178" y="36"/>
                  </a:lnTo>
                  <a:lnTo>
                    <a:pt x="178" y="30"/>
                  </a:lnTo>
                  <a:lnTo>
                    <a:pt x="184" y="30"/>
                  </a:lnTo>
                  <a:lnTo>
                    <a:pt x="186" y="34"/>
                  </a:lnTo>
                  <a:close/>
                  <a:moveTo>
                    <a:pt x="200" y="32"/>
                  </a:moveTo>
                  <a:lnTo>
                    <a:pt x="194" y="32"/>
                  </a:lnTo>
                  <a:lnTo>
                    <a:pt x="192" y="28"/>
                  </a:lnTo>
                  <a:lnTo>
                    <a:pt x="200" y="26"/>
                  </a:lnTo>
                  <a:lnTo>
                    <a:pt x="200" y="32"/>
                  </a:lnTo>
                  <a:close/>
                  <a:moveTo>
                    <a:pt x="216" y="28"/>
                  </a:moveTo>
                  <a:lnTo>
                    <a:pt x="210" y="30"/>
                  </a:lnTo>
                  <a:lnTo>
                    <a:pt x="208" y="26"/>
                  </a:lnTo>
                  <a:lnTo>
                    <a:pt x="216" y="24"/>
                  </a:lnTo>
                  <a:lnTo>
                    <a:pt x="216" y="28"/>
                  </a:lnTo>
                  <a:close/>
                  <a:moveTo>
                    <a:pt x="232" y="26"/>
                  </a:moveTo>
                  <a:lnTo>
                    <a:pt x="224" y="26"/>
                  </a:lnTo>
                  <a:lnTo>
                    <a:pt x="224" y="22"/>
                  </a:lnTo>
                  <a:lnTo>
                    <a:pt x="230" y="22"/>
                  </a:lnTo>
                  <a:lnTo>
                    <a:pt x="232" y="26"/>
                  </a:lnTo>
                  <a:close/>
                  <a:moveTo>
                    <a:pt x="246" y="22"/>
                  </a:moveTo>
                  <a:lnTo>
                    <a:pt x="240" y="24"/>
                  </a:lnTo>
                  <a:lnTo>
                    <a:pt x="238" y="20"/>
                  </a:lnTo>
                  <a:lnTo>
                    <a:pt x="246" y="18"/>
                  </a:lnTo>
                  <a:lnTo>
                    <a:pt x="246" y="22"/>
                  </a:lnTo>
                  <a:close/>
                  <a:moveTo>
                    <a:pt x="262" y="20"/>
                  </a:moveTo>
                  <a:lnTo>
                    <a:pt x="254" y="22"/>
                  </a:lnTo>
                  <a:lnTo>
                    <a:pt x="254" y="16"/>
                  </a:lnTo>
                  <a:lnTo>
                    <a:pt x="262" y="16"/>
                  </a:lnTo>
                  <a:lnTo>
                    <a:pt x="262" y="20"/>
                  </a:lnTo>
                  <a:close/>
                  <a:moveTo>
                    <a:pt x="278" y="18"/>
                  </a:moveTo>
                  <a:lnTo>
                    <a:pt x="270" y="18"/>
                  </a:lnTo>
                  <a:lnTo>
                    <a:pt x="270" y="14"/>
                  </a:lnTo>
                  <a:lnTo>
                    <a:pt x="276" y="12"/>
                  </a:lnTo>
                  <a:lnTo>
                    <a:pt x="278" y="18"/>
                  </a:lnTo>
                  <a:close/>
                  <a:moveTo>
                    <a:pt x="292" y="14"/>
                  </a:moveTo>
                  <a:lnTo>
                    <a:pt x="286" y="16"/>
                  </a:lnTo>
                  <a:lnTo>
                    <a:pt x="284" y="12"/>
                  </a:lnTo>
                  <a:lnTo>
                    <a:pt x="292" y="10"/>
                  </a:lnTo>
                  <a:lnTo>
                    <a:pt x="292"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 name="Freeform 2425"/>
            <p:cNvSpPr>
              <a:spLocks noEditPoints="1"/>
            </p:cNvSpPr>
            <p:nvPr/>
          </p:nvSpPr>
          <p:spPr bwMode="auto">
            <a:xfrm>
              <a:off x="10593832" y="1671637"/>
              <a:ext cx="196850" cy="92075"/>
            </a:xfrm>
            <a:custGeom>
              <a:avLst/>
              <a:gdLst>
                <a:gd name="T0" fmla="*/ 106 w 124"/>
                <a:gd name="T1" fmla="*/ 16 h 58"/>
                <a:gd name="T2" fmla="*/ 100 w 124"/>
                <a:gd name="T3" fmla="*/ 14 h 58"/>
                <a:gd name="T4" fmla="*/ 98 w 124"/>
                <a:gd name="T5" fmla="*/ 20 h 58"/>
                <a:gd name="T6" fmla="*/ 88 w 124"/>
                <a:gd name="T7" fmla="*/ 12 h 58"/>
                <a:gd name="T8" fmla="*/ 88 w 124"/>
                <a:gd name="T9" fmla="*/ 22 h 58"/>
                <a:gd name="T10" fmla="*/ 84 w 124"/>
                <a:gd name="T11" fmla="*/ 22 h 58"/>
                <a:gd name="T12" fmla="*/ 80 w 124"/>
                <a:gd name="T13" fmla="*/ 14 h 58"/>
                <a:gd name="T14" fmla="*/ 62 w 124"/>
                <a:gd name="T15" fmla="*/ 16 h 58"/>
                <a:gd name="T16" fmla="*/ 64 w 124"/>
                <a:gd name="T17" fmla="*/ 6 h 58"/>
                <a:gd name="T18" fmla="*/ 66 w 124"/>
                <a:gd name="T19" fmla="*/ 4 h 58"/>
                <a:gd name="T20" fmla="*/ 58 w 124"/>
                <a:gd name="T21" fmla="*/ 2 h 58"/>
                <a:gd name="T22" fmla="*/ 56 w 124"/>
                <a:gd name="T23" fmla="*/ 0 h 58"/>
                <a:gd name="T24" fmla="*/ 58 w 124"/>
                <a:gd name="T25" fmla="*/ 10 h 58"/>
                <a:gd name="T26" fmla="*/ 48 w 124"/>
                <a:gd name="T27" fmla="*/ 12 h 58"/>
                <a:gd name="T28" fmla="*/ 58 w 124"/>
                <a:gd name="T29" fmla="*/ 12 h 58"/>
                <a:gd name="T30" fmla="*/ 50 w 124"/>
                <a:gd name="T31" fmla="*/ 18 h 58"/>
                <a:gd name="T32" fmla="*/ 42 w 124"/>
                <a:gd name="T33" fmla="*/ 26 h 58"/>
                <a:gd name="T34" fmla="*/ 28 w 124"/>
                <a:gd name="T35" fmla="*/ 32 h 58"/>
                <a:gd name="T36" fmla="*/ 10 w 124"/>
                <a:gd name="T37" fmla="*/ 48 h 58"/>
                <a:gd name="T38" fmla="*/ 108 w 124"/>
                <a:gd name="T39" fmla="*/ 34 h 58"/>
                <a:gd name="T40" fmla="*/ 120 w 124"/>
                <a:gd name="T41" fmla="*/ 26 h 58"/>
                <a:gd name="T42" fmla="*/ 124 w 124"/>
                <a:gd name="T43" fmla="*/ 14 h 58"/>
                <a:gd name="T44" fmla="*/ 106 w 124"/>
                <a:gd name="T45" fmla="*/ 18 h 58"/>
                <a:gd name="T46" fmla="*/ 32 w 124"/>
                <a:gd name="T47" fmla="*/ 42 h 58"/>
                <a:gd name="T48" fmla="*/ 28 w 124"/>
                <a:gd name="T49" fmla="*/ 42 h 58"/>
                <a:gd name="T50" fmla="*/ 28 w 124"/>
                <a:gd name="T51" fmla="*/ 40 h 58"/>
                <a:gd name="T52" fmla="*/ 34 w 124"/>
                <a:gd name="T53" fmla="*/ 40 h 58"/>
                <a:gd name="T54" fmla="*/ 44 w 124"/>
                <a:gd name="T55" fmla="*/ 38 h 58"/>
                <a:gd name="T56" fmla="*/ 38 w 124"/>
                <a:gd name="T57" fmla="*/ 42 h 58"/>
                <a:gd name="T58" fmla="*/ 36 w 124"/>
                <a:gd name="T59" fmla="*/ 40 h 58"/>
                <a:gd name="T60" fmla="*/ 42 w 124"/>
                <a:gd name="T61" fmla="*/ 36 h 58"/>
                <a:gd name="T62" fmla="*/ 54 w 124"/>
                <a:gd name="T63" fmla="*/ 36 h 58"/>
                <a:gd name="T64" fmla="*/ 48 w 124"/>
                <a:gd name="T65" fmla="*/ 40 h 58"/>
                <a:gd name="T66" fmla="*/ 46 w 124"/>
                <a:gd name="T67" fmla="*/ 38 h 58"/>
                <a:gd name="T68" fmla="*/ 52 w 124"/>
                <a:gd name="T69" fmla="*/ 34 h 58"/>
                <a:gd name="T70" fmla="*/ 54 w 124"/>
                <a:gd name="T71" fmla="*/ 36 h 58"/>
                <a:gd name="T72" fmla="*/ 62 w 124"/>
                <a:gd name="T73" fmla="*/ 36 h 58"/>
                <a:gd name="T74" fmla="*/ 56 w 124"/>
                <a:gd name="T75" fmla="*/ 36 h 58"/>
                <a:gd name="T76" fmla="*/ 58 w 124"/>
                <a:gd name="T77" fmla="*/ 34 h 58"/>
                <a:gd name="T78" fmla="*/ 64 w 124"/>
                <a:gd name="T79" fmla="*/ 34 h 58"/>
                <a:gd name="T80" fmla="*/ 74 w 124"/>
                <a:gd name="T81" fmla="*/ 34 h 58"/>
                <a:gd name="T82" fmla="*/ 68 w 124"/>
                <a:gd name="T83" fmla="*/ 36 h 58"/>
                <a:gd name="T84" fmla="*/ 66 w 124"/>
                <a:gd name="T85" fmla="*/ 34 h 58"/>
                <a:gd name="T86" fmla="*/ 72 w 124"/>
                <a:gd name="T87" fmla="*/ 32 h 58"/>
                <a:gd name="T88" fmla="*/ 84 w 124"/>
                <a:gd name="T89" fmla="*/ 32 h 58"/>
                <a:gd name="T90" fmla="*/ 78 w 124"/>
                <a:gd name="T91" fmla="*/ 34 h 58"/>
                <a:gd name="T92" fmla="*/ 76 w 124"/>
                <a:gd name="T93" fmla="*/ 32 h 58"/>
                <a:gd name="T94" fmla="*/ 82 w 124"/>
                <a:gd name="T95" fmla="*/ 30 h 58"/>
                <a:gd name="T96" fmla="*/ 84 w 124"/>
                <a:gd name="T97" fmla="*/ 32 h 58"/>
                <a:gd name="T98" fmla="*/ 92 w 124"/>
                <a:gd name="T99" fmla="*/ 32 h 58"/>
                <a:gd name="T100" fmla="*/ 86 w 124"/>
                <a:gd name="T101" fmla="*/ 30 h 58"/>
                <a:gd name="T102" fmla="*/ 88 w 124"/>
                <a:gd name="T103" fmla="*/ 28 h 58"/>
                <a:gd name="T104" fmla="*/ 92 w 124"/>
                <a:gd name="T105" fmla="*/ 28 h 58"/>
                <a:gd name="T106" fmla="*/ 102 w 124"/>
                <a:gd name="T107" fmla="*/ 28 h 58"/>
                <a:gd name="T108" fmla="*/ 98 w 124"/>
                <a:gd name="T109" fmla="*/ 30 h 58"/>
                <a:gd name="T110" fmla="*/ 96 w 124"/>
                <a:gd name="T111" fmla="*/ 28 h 58"/>
                <a:gd name="T112" fmla="*/ 100 w 124"/>
                <a:gd name="T113" fmla="*/ 26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24" h="58">
                  <a:moveTo>
                    <a:pt x="106" y="18"/>
                  </a:moveTo>
                  <a:lnTo>
                    <a:pt x="106" y="16"/>
                  </a:lnTo>
                  <a:lnTo>
                    <a:pt x="106" y="16"/>
                  </a:lnTo>
                  <a:lnTo>
                    <a:pt x="104" y="14"/>
                  </a:lnTo>
                  <a:lnTo>
                    <a:pt x="100" y="14"/>
                  </a:lnTo>
                  <a:lnTo>
                    <a:pt x="100" y="14"/>
                  </a:lnTo>
                  <a:lnTo>
                    <a:pt x="98" y="16"/>
                  </a:lnTo>
                  <a:lnTo>
                    <a:pt x="98" y="18"/>
                  </a:lnTo>
                  <a:lnTo>
                    <a:pt x="98" y="20"/>
                  </a:lnTo>
                  <a:lnTo>
                    <a:pt x="98" y="20"/>
                  </a:lnTo>
                  <a:lnTo>
                    <a:pt x="90" y="22"/>
                  </a:lnTo>
                  <a:lnTo>
                    <a:pt x="88" y="12"/>
                  </a:lnTo>
                  <a:lnTo>
                    <a:pt x="86" y="12"/>
                  </a:lnTo>
                  <a:lnTo>
                    <a:pt x="86" y="14"/>
                  </a:lnTo>
                  <a:lnTo>
                    <a:pt x="88" y="22"/>
                  </a:lnTo>
                  <a:lnTo>
                    <a:pt x="88" y="22"/>
                  </a:lnTo>
                  <a:lnTo>
                    <a:pt x="84" y="22"/>
                  </a:lnTo>
                  <a:lnTo>
                    <a:pt x="84" y="22"/>
                  </a:lnTo>
                  <a:lnTo>
                    <a:pt x="84" y="18"/>
                  </a:lnTo>
                  <a:lnTo>
                    <a:pt x="84" y="18"/>
                  </a:lnTo>
                  <a:lnTo>
                    <a:pt x="80" y="14"/>
                  </a:lnTo>
                  <a:lnTo>
                    <a:pt x="78" y="14"/>
                  </a:lnTo>
                  <a:lnTo>
                    <a:pt x="76" y="14"/>
                  </a:lnTo>
                  <a:lnTo>
                    <a:pt x="62" y="16"/>
                  </a:lnTo>
                  <a:lnTo>
                    <a:pt x="60" y="6"/>
                  </a:lnTo>
                  <a:lnTo>
                    <a:pt x="60" y="6"/>
                  </a:lnTo>
                  <a:lnTo>
                    <a:pt x="64" y="6"/>
                  </a:lnTo>
                  <a:lnTo>
                    <a:pt x="64" y="6"/>
                  </a:lnTo>
                  <a:lnTo>
                    <a:pt x="66" y="4"/>
                  </a:lnTo>
                  <a:lnTo>
                    <a:pt x="66" y="4"/>
                  </a:lnTo>
                  <a:lnTo>
                    <a:pt x="64" y="2"/>
                  </a:lnTo>
                  <a:lnTo>
                    <a:pt x="60" y="2"/>
                  </a:lnTo>
                  <a:lnTo>
                    <a:pt x="58" y="2"/>
                  </a:lnTo>
                  <a:lnTo>
                    <a:pt x="58" y="0"/>
                  </a:lnTo>
                  <a:lnTo>
                    <a:pt x="58" y="0"/>
                  </a:lnTo>
                  <a:lnTo>
                    <a:pt x="56" y="0"/>
                  </a:lnTo>
                  <a:lnTo>
                    <a:pt x="56" y="0"/>
                  </a:lnTo>
                  <a:lnTo>
                    <a:pt x="56" y="2"/>
                  </a:lnTo>
                  <a:lnTo>
                    <a:pt x="58" y="10"/>
                  </a:lnTo>
                  <a:lnTo>
                    <a:pt x="50" y="10"/>
                  </a:lnTo>
                  <a:lnTo>
                    <a:pt x="50" y="10"/>
                  </a:lnTo>
                  <a:lnTo>
                    <a:pt x="48" y="12"/>
                  </a:lnTo>
                  <a:lnTo>
                    <a:pt x="48" y="12"/>
                  </a:lnTo>
                  <a:lnTo>
                    <a:pt x="50" y="14"/>
                  </a:lnTo>
                  <a:lnTo>
                    <a:pt x="58" y="12"/>
                  </a:lnTo>
                  <a:lnTo>
                    <a:pt x="58" y="18"/>
                  </a:lnTo>
                  <a:lnTo>
                    <a:pt x="50" y="18"/>
                  </a:lnTo>
                  <a:lnTo>
                    <a:pt x="50" y="18"/>
                  </a:lnTo>
                  <a:lnTo>
                    <a:pt x="44" y="22"/>
                  </a:lnTo>
                  <a:lnTo>
                    <a:pt x="42" y="24"/>
                  </a:lnTo>
                  <a:lnTo>
                    <a:pt x="42" y="26"/>
                  </a:lnTo>
                  <a:lnTo>
                    <a:pt x="42" y="28"/>
                  </a:lnTo>
                  <a:lnTo>
                    <a:pt x="42" y="28"/>
                  </a:lnTo>
                  <a:lnTo>
                    <a:pt x="28" y="32"/>
                  </a:lnTo>
                  <a:lnTo>
                    <a:pt x="20" y="34"/>
                  </a:lnTo>
                  <a:lnTo>
                    <a:pt x="20" y="34"/>
                  </a:lnTo>
                  <a:lnTo>
                    <a:pt x="10" y="48"/>
                  </a:lnTo>
                  <a:lnTo>
                    <a:pt x="0" y="58"/>
                  </a:lnTo>
                  <a:lnTo>
                    <a:pt x="108" y="38"/>
                  </a:lnTo>
                  <a:lnTo>
                    <a:pt x="108" y="34"/>
                  </a:lnTo>
                  <a:lnTo>
                    <a:pt x="116" y="34"/>
                  </a:lnTo>
                  <a:lnTo>
                    <a:pt x="114" y="28"/>
                  </a:lnTo>
                  <a:lnTo>
                    <a:pt x="120" y="26"/>
                  </a:lnTo>
                  <a:lnTo>
                    <a:pt x="118" y="22"/>
                  </a:lnTo>
                  <a:lnTo>
                    <a:pt x="124" y="20"/>
                  </a:lnTo>
                  <a:lnTo>
                    <a:pt x="124" y="14"/>
                  </a:lnTo>
                  <a:lnTo>
                    <a:pt x="124" y="14"/>
                  </a:lnTo>
                  <a:lnTo>
                    <a:pt x="106" y="18"/>
                  </a:lnTo>
                  <a:lnTo>
                    <a:pt x="106" y="18"/>
                  </a:lnTo>
                  <a:close/>
                  <a:moveTo>
                    <a:pt x="34" y="40"/>
                  </a:moveTo>
                  <a:lnTo>
                    <a:pt x="34" y="40"/>
                  </a:lnTo>
                  <a:lnTo>
                    <a:pt x="32" y="42"/>
                  </a:lnTo>
                  <a:lnTo>
                    <a:pt x="28" y="42"/>
                  </a:lnTo>
                  <a:lnTo>
                    <a:pt x="28" y="42"/>
                  </a:lnTo>
                  <a:lnTo>
                    <a:pt x="28" y="42"/>
                  </a:lnTo>
                  <a:lnTo>
                    <a:pt x="26" y="40"/>
                  </a:lnTo>
                  <a:lnTo>
                    <a:pt x="26" y="40"/>
                  </a:lnTo>
                  <a:lnTo>
                    <a:pt x="28" y="40"/>
                  </a:lnTo>
                  <a:lnTo>
                    <a:pt x="32" y="38"/>
                  </a:lnTo>
                  <a:lnTo>
                    <a:pt x="32" y="38"/>
                  </a:lnTo>
                  <a:lnTo>
                    <a:pt x="34" y="40"/>
                  </a:lnTo>
                  <a:lnTo>
                    <a:pt x="34" y="40"/>
                  </a:lnTo>
                  <a:close/>
                  <a:moveTo>
                    <a:pt x="44" y="38"/>
                  </a:moveTo>
                  <a:lnTo>
                    <a:pt x="44" y="38"/>
                  </a:lnTo>
                  <a:lnTo>
                    <a:pt x="42" y="40"/>
                  </a:lnTo>
                  <a:lnTo>
                    <a:pt x="38" y="42"/>
                  </a:lnTo>
                  <a:lnTo>
                    <a:pt x="38" y="42"/>
                  </a:lnTo>
                  <a:lnTo>
                    <a:pt x="36" y="40"/>
                  </a:lnTo>
                  <a:lnTo>
                    <a:pt x="36" y="40"/>
                  </a:lnTo>
                  <a:lnTo>
                    <a:pt x="36" y="40"/>
                  </a:lnTo>
                  <a:lnTo>
                    <a:pt x="38" y="38"/>
                  </a:lnTo>
                  <a:lnTo>
                    <a:pt x="42" y="36"/>
                  </a:lnTo>
                  <a:lnTo>
                    <a:pt x="42" y="36"/>
                  </a:lnTo>
                  <a:lnTo>
                    <a:pt x="44" y="38"/>
                  </a:lnTo>
                  <a:lnTo>
                    <a:pt x="44" y="38"/>
                  </a:lnTo>
                  <a:close/>
                  <a:moveTo>
                    <a:pt x="54" y="36"/>
                  </a:moveTo>
                  <a:lnTo>
                    <a:pt x="54" y="36"/>
                  </a:lnTo>
                  <a:lnTo>
                    <a:pt x="52" y="38"/>
                  </a:lnTo>
                  <a:lnTo>
                    <a:pt x="48" y="40"/>
                  </a:lnTo>
                  <a:lnTo>
                    <a:pt x="48" y="40"/>
                  </a:lnTo>
                  <a:lnTo>
                    <a:pt x="46" y="38"/>
                  </a:lnTo>
                  <a:lnTo>
                    <a:pt x="46" y="38"/>
                  </a:lnTo>
                  <a:lnTo>
                    <a:pt x="46" y="38"/>
                  </a:lnTo>
                  <a:lnTo>
                    <a:pt x="48" y="36"/>
                  </a:lnTo>
                  <a:lnTo>
                    <a:pt x="52" y="34"/>
                  </a:lnTo>
                  <a:lnTo>
                    <a:pt x="52" y="34"/>
                  </a:lnTo>
                  <a:lnTo>
                    <a:pt x="54" y="36"/>
                  </a:lnTo>
                  <a:lnTo>
                    <a:pt x="54" y="36"/>
                  </a:lnTo>
                  <a:close/>
                  <a:moveTo>
                    <a:pt x="64" y="36"/>
                  </a:moveTo>
                  <a:lnTo>
                    <a:pt x="64" y="36"/>
                  </a:lnTo>
                  <a:lnTo>
                    <a:pt x="62" y="36"/>
                  </a:lnTo>
                  <a:lnTo>
                    <a:pt x="58" y="38"/>
                  </a:lnTo>
                  <a:lnTo>
                    <a:pt x="58" y="38"/>
                  </a:lnTo>
                  <a:lnTo>
                    <a:pt x="56" y="36"/>
                  </a:lnTo>
                  <a:lnTo>
                    <a:pt x="56" y="36"/>
                  </a:lnTo>
                  <a:lnTo>
                    <a:pt x="56" y="36"/>
                  </a:lnTo>
                  <a:lnTo>
                    <a:pt x="58" y="34"/>
                  </a:lnTo>
                  <a:lnTo>
                    <a:pt x="62" y="32"/>
                  </a:lnTo>
                  <a:lnTo>
                    <a:pt x="62" y="32"/>
                  </a:lnTo>
                  <a:lnTo>
                    <a:pt x="64" y="34"/>
                  </a:lnTo>
                  <a:lnTo>
                    <a:pt x="64" y="36"/>
                  </a:lnTo>
                  <a:close/>
                  <a:moveTo>
                    <a:pt x="74" y="34"/>
                  </a:moveTo>
                  <a:lnTo>
                    <a:pt x="74" y="34"/>
                  </a:lnTo>
                  <a:lnTo>
                    <a:pt x="72" y="36"/>
                  </a:lnTo>
                  <a:lnTo>
                    <a:pt x="68" y="36"/>
                  </a:lnTo>
                  <a:lnTo>
                    <a:pt x="68" y="36"/>
                  </a:lnTo>
                  <a:lnTo>
                    <a:pt x="66" y="34"/>
                  </a:lnTo>
                  <a:lnTo>
                    <a:pt x="66" y="34"/>
                  </a:lnTo>
                  <a:lnTo>
                    <a:pt x="66" y="34"/>
                  </a:lnTo>
                  <a:lnTo>
                    <a:pt x="68" y="32"/>
                  </a:lnTo>
                  <a:lnTo>
                    <a:pt x="72" y="32"/>
                  </a:lnTo>
                  <a:lnTo>
                    <a:pt x="72" y="32"/>
                  </a:lnTo>
                  <a:lnTo>
                    <a:pt x="74" y="32"/>
                  </a:lnTo>
                  <a:lnTo>
                    <a:pt x="74" y="34"/>
                  </a:lnTo>
                  <a:close/>
                  <a:moveTo>
                    <a:pt x="84" y="32"/>
                  </a:moveTo>
                  <a:lnTo>
                    <a:pt x="84" y="32"/>
                  </a:lnTo>
                  <a:lnTo>
                    <a:pt x="82" y="34"/>
                  </a:lnTo>
                  <a:lnTo>
                    <a:pt x="78" y="34"/>
                  </a:lnTo>
                  <a:lnTo>
                    <a:pt x="78" y="34"/>
                  </a:lnTo>
                  <a:lnTo>
                    <a:pt x="76" y="32"/>
                  </a:lnTo>
                  <a:lnTo>
                    <a:pt x="76" y="32"/>
                  </a:lnTo>
                  <a:lnTo>
                    <a:pt x="76" y="32"/>
                  </a:lnTo>
                  <a:lnTo>
                    <a:pt x="78" y="30"/>
                  </a:lnTo>
                  <a:lnTo>
                    <a:pt x="82" y="30"/>
                  </a:lnTo>
                  <a:lnTo>
                    <a:pt x="82" y="30"/>
                  </a:lnTo>
                  <a:lnTo>
                    <a:pt x="82" y="30"/>
                  </a:lnTo>
                  <a:lnTo>
                    <a:pt x="84" y="32"/>
                  </a:lnTo>
                  <a:close/>
                  <a:moveTo>
                    <a:pt x="92" y="30"/>
                  </a:moveTo>
                  <a:lnTo>
                    <a:pt x="92" y="30"/>
                  </a:lnTo>
                  <a:lnTo>
                    <a:pt x="92" y="32"/>
                  </a:lnTo>
                  <a:lnTo>
                    <a:pt x="88" y="32"/>
                  </a:lnTo>
                  <a:lnTo>
                    <a:pt x="88" y="32"/>
                  </a:lnTo>
                  <a:lnTo>
                    <a:pt x="86" y="30"/>
                  </a:lnTo>
                  <a:lnTo>
                    <a:pt x="86" y="30"/>
                  </a:lnTo>
                  <a:lnTo>
                    <a:pt x="86" y="30"/>
                  </a:lnTo>
                  <a:lnTo>
                    <a:pt x="88" y="28"/>
                  </a:lnTo>
                  <a:lnTo>
                    <a:pt x="90" y="28"/>
                  </a:lnTo>
                  <a:lnTo>
                    <a:pt x="90" y="28"/>
                  </a:lnTo>
                  <a:lnTo>
                    <a:pt x="92" y="28"/>
                  </a:lnTo>
                  <a:lnTo>
                    <a:pt x="92" y="30"/>
                  </a:lnTo>
                  <a:close/>
                  <a:moveTo>
                    <a:pt x="102" y="28"/>
                  </a:moveTo>
                  <a:lnTo>
                    <a:pt x="102" y="28"/>
                  </a:lnTo>
                  <a:lnTo>
                    <a:pt x="102" y="30"/>
                  </a:lnTo>
                  <a:lnTo>
                    <a:pt x="98" y="30"/>
                  </a:lnTo>
                  <a:lnTo>
                    <a:pt x="98" y="30"/>
                  </a:lnTo>
                  <a:lnTo>
                    <a:pt x="96" y="30"/>
                  </a:lnTo>
                  <a:lnTo>
                    <a:pt x="96" y="28"/>
                  </a:lnTo>
                  <a:lnTo>
                    <a:pt x="96" y="28"/>
                  </a:lnTo>
                  <a:lnTo>
                    <a:pt x="98" y="26"/>
                  </a:lnTo>
                  <a:lnTo>
                    <a:pt x="100" y="26"/>
                  </a:lnTo>
                  <a:lnTo>
                    <a:pt x="100" y="26"/>
                  </a:lnTo>
                  <a:lnTo>
                    <a:pt x="102" y="26"/>
                  </a:lnTo>
                  <a:lnTo>
                    <a:pt x="102" y="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 name="Freeform 2426"/>
            <p:cNvSpPr>
              <a:spLocks/>
            </p:cNvSpPr>
            <p:nvPr/>
          </p:nvSpPr>
          <p:spPr bwMode="auto">
            <a:xfrm>
              <a:off x="10819257" y="1655762"/>
              <a:ext cx="50800" cy="25400"/>
            </a:xfrm>
            <a:custGeom>
              <a:avLst/>
              <a:gdLst>
                <a:gd name="T0" fmla="*/ 32 w 32"/>
                <a:gd name="T1" fmla="*/ 10 h 16"/>
                <a:gd name="T2" fmla="*/ 0 w 32"/>
                <a:gd name="T3" fmla="*/ 16 h 16"/>
                <a:gd name="T4" fmla="*/ 8 w 32"/>
                <a:gd name="T5" fmla="*/ 4 h 16"/>
                <a:gd name="T6" fmla="*/ 30 w 32"/>
                <a:gd name="T7" fmla="*/ 0 h 16"/>
                <a:gd name="T8" fmla="*/ 32 w 32"/>
                <a:gd name="T9" fmla="*/ 10 h 16"/>
              </a:gdLst>
              <a:ahLst/>
              <a:cxnLst>
                <a:cxn ang="0">
                  <a:pos x="T0" y="T1"/>
                </a:cxn>
                <a:cxn ang="0">
                  <a:pos x="T2" y="T3"/>
                </a:cxn>
                <a:cxn ang="0">
                  <a:pos x="T4" y="T5"/>
                </a:cxn>
                <a:cxn ang="0">
                  <a:pos x="T6" y="T7"/>
                </a:cxn>
                <a:cxn ang="0">
                  <a:pos x="T8" y="T9"/>
                </a:cxn>
              </a:cxnLst>
              <a:rect l="0" t="0" r="r" b="b"/>
              <a:pathLst>
                <a:path w="32" h="16">
                  <a:moveTo>
                    <a:pt x="32" y="10"/>
                  </a:moveTo>
                  <a:lnTo>
                    <a:pt x="0" y="16"/>
                  </a:lnTo>
                  <a:lnTo>
                    <a:pt x="8" y="4"/>
                  </a:lnTo>
                  <a:lnTo>
                    <a:pt x="30" y="0"/>
                  </a:lnTo>
                  <a:lnTo>
                    <a:pt x="32" y="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 name="Freeform 2427"/>
            <p:cNvSpPr>
              <a:spLocks/>
            </p:cNvSpPr>
            <p:nvPr/>
          </p:nvSpPr>
          <p:spPr bwMode="auto">
            <a:xfrm>
              <a:off x="10835132" y="1636712"/>
              <a:ext cx="31750" cy="19050"/>
            </a:xfrm>
            <a:custGeom>
              <a:avLst/>
              <a:gdLst>
                <a:gd name="T0" fmla="*/ 20 w 20"/>
                <a:gd name="T1" fmla="*/ 10 h 12"/>
                <a:gd name="T2" fmla="*/ 0 w 20"/>
                <a:gd name="T3" fmla="*/ 12 h 12"/>
                <a:gd name="T4" fmla="*/ 4 w 20"/>
                <a:gd name="T5" fmla="*/ 4 h 12"/>
                <a:gd name="T6" fmla="*/ 18 w 20"/>
                <a:gd name="T7" fmla="*/ 0 h 12"/>
                <a:gd name="T8" fmla="*/ 20 w 20"/>
                <a:gd name="T9" fmla="*/ 10 h 12"/>
              </a:gdLst>
              <a:ahLst/>
              <a:cxnLst>
                <a:cxn ang="0">
                  <a:pos x="T0" y="T1"/>
                </a:cxn>
                <a:cxn ang="0">
                  <a:pos x="T2" y="T3"/>
                </a:cxn>
                <a:cxn ang="0">
                  <a:pos x="T4" y="T5"/>
                </a:cxn>
                <a:cxn ang="0">
                  <a:pos x="T6" y="T7"/>
                </a:cxn>
                <a:cxn ang="0">
                  <a:pos x="T8" y="T9"/>
                </a:cxn>
              </a:cxnLst>
              <a:rect l="0" t="0" r="r" b="b"/>
              <a:pathLst>
                <a:path w="20" h="12">
                  <a:moveTo>
                    <a:pt x="20" y="10"/>
                  </a:moveTo>
                  <a:lnTo>
                    <a:pt x="0" y="12"/>
                  </a:lnTo>
                  <a:lnTo>
                    <a:pt x="4" y="4"/>
                  </a:lnTo>
                  <a:lnTo>
                    <a:pt x="18" y="0"/>
                  </a:lnTo>
                  <a:lnTo>
                    <a:pt x="20" y="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 name="Freeform 2428"/>
            <p:cNvSpPr>
              <a:spLocks noEditPoints="1"/>
            </p:cNvSpPr>
            <p:nvPr/>
          </p:nvSpPr>
          <p:spPr bwMode="auto">
            <a:xfrm>
              <a:off x="10777982" y="1658937"/>
              <a:ext cx="165100" cy="73025"/>
            </a:xfrm>
            <a:custGeom>
              <a:avLst/>
              <a:gdLst>
                <a:gd name="T0" fmla="*/ 96 w 104"/>
                <a:gd name="T1" fmla="*/ 12 h 46"/>
                <a:gd name="T2" fmla="*/ 92 w 104"/>
                <a:gd name="T3" fmla="*/ 8 h 46"/>
                <a:gd name="T4" fmla="*/ 92 w 104"/>
                <a:gd name="T5" fmla="*/ 8 h 46"/>
                <a:gd name="T6" fmla="*/ 90 w 104"/>
                <a:gd name="T7" fmla="*/ 8 h 46"/>
                <a:gd name="T8" fmla="*/ 78 w 104"/>
                <a:gd name="T9" fmla="*/ 10 h 46"/>
                <a:gd name="T10" fmla="*/ 78 w 104"/>
                <a:gd name="T11" fmla="*/ 0 h 46"/>
                <a:gd name="T12" fmla="*/ 78 w 104"/>
                <a:gd name="T13" fmla="*/ 0 h 46"/>
                <a:gd name="T14" fmla="*/ 76 w 104"/>
                <a:gd name="T15" fmla="*/ 0 h 46"/>
                <a:gd name="T16" fmla="*/ 62 w 104"/>
                <a:gd name="T17" fmla="*/ 2 h 46"/>
                <a:gd name="T18" fmla="*/ 62 w 104"/>
                <a:gd name="T19" fmla="*/ 2 h 46"/>
                <a:gd name="T20" fmla="*/ 60 w 104"/>
                <a:gd name="T21" fmla="*/ 4 h 46"/>
                <a:gd name="T22" fmla="*/ 62 w 104"/>
                <a:gd name="T23" fmla="*/ 12 h 46"/>
                <a:gd name="T24" fmla="*/ 20 w 104"/>
                <a:gd name="T25" fmla="*/ 20 h 46"/>
                <a:gd name="T26" fmla="*/ 18 w 104"/>
                <a:gd name="T27" fmla="*/ 20 h 46"/>
                <a:gd name="T28" fmla="*/ 14 w 104"/>
                <a:gd name="T29" fmla="*/ 26 h 46"/>
                <a:gd name="T30" fmla="*/ 0 w 104"/>
                <a:gd name="T31" fmla="*/ 46 h 46"/>
                <a:gd name="T32" fmla="*/ 44 w 104"/>
                <a:gd name="T33" fmla="*/ 38 h 46"/>
                <a:gd name="T34" fmla="*/ 44 w 104"/>
                <a:gd name="T35" fmla="*/ 38 h 46"/>
                <a:gd name="T36" fmla="*/ 104 w 104"/>
                <a:gd name="T37" fmla="*/ 26 h 46"/>
                <a:gd name="T38" fmla="*/ 104 w 104"/>
                <a:gd name="T39" fmla="*/ 26 h 46"/>
                <a:gd name="T40" fmla="*/ 102 w 104"/>
                <a:gd name="T41" fmla="*/ 20 h 46"/>
                <a:gd name="T42" fmla="*/ 96 w 104"/>
                <a:gd name="T43" fmla="*/ 12 h 46"/>
                <a:gd name="T44" fmla="*/ 96 w 104"/>
                <a:gd name="T45" fmla="*/ 12 h 46"/>
                <a:gd name="T46" fmla="*/ 40 w 104"/>
                <a:gd name="T47" fmla="*/ 34 h 46"/>
                <a:gd name="T48" fmla="*/ 30 w 104"/>
                <a:gd name="T49" fmla="*/ 36 h 46"/>
                <a:gd name="T50" fmla="*/ 30 w 104"/>
                <a:gd name="T51" fmla="*/ 36 h 46"/>
                <a:gd name="T52" fmla="*/ 26 w 104"/>
                <a:gd name="T53" fmla="*/ 36 h 46"/>
                <a:gd name="T54" fmla="*/ 24 w 104"/>
                <a:gd name="T55" fmla="*/ 32 h 46"/>
                <a:gd name="T56" fmla="*/ 24 w 104"/>
                <a:gd name="T57" fmla="*/ 32 h 46"/>
                <a:gd name="T58" fmla="*/ 24 w 104"/>
                <a:gd name="T59" fmla="*/ 28 h 46"/>
                <a:gd name="T60" fmla="*/ 28 w 104"/>
                <a:gd name="T61" fmla="*/ 26 h 46"/>
                <a:gd name="T62" fmla="*/ 38 w 104"/>
                <a:gd name="T63" fmla="*/ 24 h 46"/>
                <a:gd name="T64" fmla="*/ 38 w 104"/>
                <a:gd name="T65" fmla="*/ 24 h 46"/>
                <a:gd name="T66" fmla="*/ 42 w 104"/>
                <a:gd name="T67" fmla="*/ 24 h 46"/>
                <a:gd name="T68" fmla="*/ 44 w 104"/>
                <a:gd name="T69" fmla="*/ 28 h 46"/>
                <a:gd name="T70" fmla="*/ 44 w 104"/>
                <a:gd name="T71" fmla="*/ 28 h 46"/>
                <a:gd name="T72" fmla="*/ 44 w 104"/>
                <a:gd name="T73" fmla="*/ 32 h 46"/>
                <a:gd name="T74" fmla="*/ 40 w 104"/>
                <a:gd name="T75" fmla="*/ 34 h 46"/>
                <a:gd name="T76" fmla="*/ 40 w 104"/>
                <a:gd name="T77" fmla="*/ 34 h 46"/>
                <a:gd name="T78" fmla="*/ 88 w 104"/>
                <a:gd name="T79" fmla="*/ 26 h 46"/>
                <a:gd name="T80" fmla="*/ 68 w 104"/>
                <a:gd name="T81" fmla="*/ 30 h 46"/>
                <a:gd name="T82" fmla="*/ 68 w 104"/>
                <a:gd name="T83" fmla="*/ 30 h 46"/>
                <a:gd name="T84" fmla="*/ 64 w 104"/>
                <a:gd name="T85" fmla="*/ 28 h 46"/>
                <a:gd name="T86" fmla="*/ 62 w 104"/>
                <a:gd name="T87" fmla="*/ 26 h 46"/>
                <a:gd name="T88" fmla="*/ 62 w 104"/>
                <a:gd name="T89" fmla="*/ 26 h 46"/>
                <a:gd name="T90" fmla="*/ 62 w 104"/>
                <a:gd name="T91" fmla="*/ 22 h 46"/>
                <a:gd name="T92" fmla="*/ 66 w 104"/>
                <a:gd name="T93" fmla="*/ 18 h 46"/>
                <a:gd name="T94" fmla="*/ 86 w 104"/>
                <a:gd name="T95" fmla="*/ 16 h 46"/>
                <a:gd name="T96" fmla="*/ 86 w 104"/>
                <a:gd name="T97" fmla="*/ 16 h 46"/>
                <a:gd name="T98" fmla="*/ 90 w 104"/>
                <a:gd name="T99" fmla="*/ 16 h 46"/>
                <a:gd name="T100" fmla="*/ 92 w 104"/>
                <a:gd name="T101" fmla="*/ 20 h 46"/>
                <a:gd name="T102" fmla="*/ 92 w 104"/>
                <a:gd name="T103" fmla="*/ 20 h 46"/>
                <a:gd name="T104" fmla="*/ 92 w 104"/>
                <a:gd name="T105" fmla="*/ 24 h 46"/>
                <a:gd name="T106" fmla="*/ 88 w 104"/>
                <a:gd name="T107" fmla="*/ 26 h 46"/>
                <a:gd name="T108" fmla="*/ 88 w 104"/>
                <a:gd name="T109" fmla="*/ 2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04" h="46">
                  <a:moveTo>
                    <a:pt x="96" y="12"/>
                  </a:moveTo>
                  <a:lnTo>
                    <a:pt x="92" y="8"/>
                  </a:lnTo>
                  <a:lnTo>
                    <a:pt x="92" y="8"/>
                  </a:lnTo>
                  <a:lnTo>
                    <a:pt x="90" y="8"/>
                  </a:lnTo>
                  <a:lnTo>
                    <a:pt x="78" y="10"/>
                  </a:lnTo>
                  <a:lnTo>
                    <a:pt x="78" y="0"/>
                  </a:lnTo>
                  <a:lnTo>
                    <a:pt x="78" y="0"/>
                  </a:lnTo>
                  <a:lnTo>
                    <a:pt x="76" y="0"/>
                  </a:lnTo>
                  <a:lnTo>
                    <a:pt x="62" y="2"/>
                  </a:lnTo>
                  <a:lnTo>
                    <a:pt x="62" y="2"/>
                  </a:lnTo>
                  <a:lnTo>
                    <a:pt x="60" y="4"/>
                  </a:lnTo>
                  <a:lnTo>
                    <a:pt x="62" y="12"/>
                  </a:lnTo>
                  <a:lnTo>
                    <a:pt x="20" y="20"/>
                  </a:lnTo>
                  <a:lnTo>
                    <a:pt x="18" y="20"/>
                  </a:lnTo>
                  <a:lnTo>
                    <a:pt x="14" y="26"/>
                  </a:lnTo>
                  <a:lnTo>
                    <a:pt x="0" y="46"/>
                  </a:lnTo>
                  <a:lnTo>
                    <a:pt x="44" y="38"/>
                  </a:lnTo>
                  <a:lnTo>
                    <a:pt x="44" y="38"/>
                  </a:lnTo>
                  <a:lnTo>
                    <a:pt x="104" y="26"/>
                  </a:lnTo>
                  <a:lnTo>
                    <a:pt x="104" y="26"/>
                  </a:lnTo>
                  <a:lnTo>
                    <a:pt x="102" y="20"/>
                  </a:lnTo>
                  <a:lnTo>
                    <a:pt x="96" y="12"/>
                  </a:lnTo>
                  <a:lnTo>
                    <a:pt x="96" y="12"/>
                  </a:lnTo>
                  <a:close/>
                  <a:moveTo>
                    <a:pt x="40" y="34"/>
                  </a:moveTo>
                  <a:lnTo>
                    <a:pt x="30" y="36"/>
                  </a:lnTo>
                  <a:lnTo>
                    <a:pt x="30" y="36"/>
                  </a:lnTo>
                  <a:lnTo>
                    <a:pt x="26" y="36"/>
                  </a:lnTo>
                  <a:lnTo>
                    <a:pt x="24" y="32"/>
                  </a:lnTo>
                  <a:lnTo>
                    <a:pt x="24" y="32"/>
                  </a:lnTo>
                  <a:lnTo>
                    <a:pt x="24" y="28"/>
                  </a:lnTo>
                  <a:lnTo>
                    <a:pt x="28" y="26"/>
                  </a:lnTo>
                  <a:lnTo>
                    <a:pt x="38" y="24"/>
                  </a:lnTo>
                  <a:lnTo>
                    <a:pt x="38" y="24"/>
                  </a:lnTo>
                  <a:lnTo>
                    <a:pt x="42" y="24"/>
                  </a:lnTo>
                  <a:lnTo>
                    <a:pt x="44" y="28"/>
                  </a:lnTo>
                  <a:lnTo>
                    <a:pt x="44" y="28"/>
                  </a:lnTo>
                  <a:lnTo>
                    <a:pt x="44" y="32"/>
                  </a:lnTo>
                  <a:lnTo>
                    <a:pt x="40" y="34"/>
                  </a:lnTo>
                  <a:lnTo>
                    <a:pt x="40" y="34"/>
                  </a:lnTo>
                  <a:close/>
                  <a:moveTo>
                    <a:pt x="88" y="26"/>
                  </a:moveTo>
                  <a:lnTo>
                    <a:pt x="68" y="30"/>
                  </a:lnTo>
                  <a:lnTo>
                    <a:pt x="68" y="30"/>
                  </a:lnTo>
                  <a:lnTo>
                    <a:pt x="64" y="28"/>
                  </a:lnTo>
                  <a:lnTo>
                    <a:pt x="62" y="26"/>
                  </a:lnTo>
                  <a:lnTo>
                    <a:pt x="62" y="26"/>
                  </a:lnTo>
                  <a:lnTo>
                    <a:pt x="62" y="22"/>
                  </a:lnTo>
                  <a:lnTo>
                    <a:pt x="66" y="18"/>
                  </a:lnTo>
                  <a:lnTo>
                    <a:pt x="86" y="16"/>
                  </a:lnTo>
                  <a:lnTo>
                    <a:pt x="86" y="16"/>
                  </a:lnTo>
                  <a:lnTo>
                    <a:pt x="90" y="16"/>
                  </a:lnTo>
                  <a:lnTo>
                    <a:pt x="92" y="20"/>
                  </a:lnTo>
                  <a:lnTo>
                    <a:pt x="92" y="20"/>
                  </a:lnTo>
                  <a:lnTo>
                    <a:pt x="92" y="24"/>
                  </a:lnTo>
                  <a:lnTo>
                    <a:pt x="88" y="26"/>
                  </a:lnTo>
                  <a:lnTo>
                    <a:pt x="88" y="2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26" name="Group 25"/>
          <p:cNvGrpSpPr/>
          <p:nvPr/>
        </p:nvGrpSpPr>
        <p:grpSpPr>
          <a:xfrm>
            <a:off x="7082292" y="997683"/>
            <a:ext cx="249670" cy="841376"/>
            <a:chOff x="2992438" y="6616724"/>
            <a:chExt cx="549275" cy="1851025"/>
          </a:xfrm>
          <a:solidFill>
            <a:schemeClr val="accent6"/>
          </a:solidFill>
        </p:grpSpPr>
        <p:sp>
          <p:nvSpPr>
            <p:cNvPr id="27" name="Freeform 177"/>
            <p:cNvSpPr>
              <a:spLocks noEditPoints="1"/>
            </p:cNvSpPr>
            <p:nvPr/>
          </p:nvSpPr>
          <p:spPr bwMode="auto">
            <a:xfrm>
              <a:off x="2992438" y="6616724"/>
              <a:ext cx="549275" cy="1851025"/>
            </a:xfrm>
            <a:custGeom>
              <a:avLst/>
              <a:gdLst>
                <a:gd name="T0" fmla="*/ 342 w 346"/>
                <a:gd name="T1" fmla="*/ 468 h 1166"/>
                <a:gd name="T2" fmla="*/ 324 w 346"/>
                <a:gd name="T3" fmla="*/ 284 h 1166"/>
                <a:gd name="T4" fmla="*/ 302 w 346"/>
                <a:gd name="T5" fmla="*/ 212 h 1166"/>
                <a:gd name="T6" fmla="*/ 208 w 346"/>
                <a:gd name="T7" fmla="*/ 166 h 1166"/>
                <a:gd name="T8" fmla="*/ 208 w 346"/>
                <a:gd name="T9" fmla="*/ 114 h 1166"/>
                <a:gd name="T10" fmla="*/ 218 w 346"/>
                <a:gd name="T11" fmla="*/ 90 h 1166"/>
                <a:gd name="T12" fmla="*/ 220 w 346"/>
                <a:gd name="T13" fmla="*/ 54 h 1166"/>
                <a:gd name="T14" fmla="*/ 212 w 346"/>
                <a:gd name="T15" fmla="*/ 26 h 1166"/>
                <a:gd name="T16" fmla="*/ 174 w 346"/>
                <a:gd name="T17" fmla="*/ 2 h 1166"/>
                <a:gd name="T18" fmla="*/ 108 w 346"/>
                <a:gd name="T19" fmla="*/ 30 h 1166"/>
                <a:gd name="T20" fmla="*/ 106 w 346"/>
                <a:gd name="T21" fmla="*/ 76 h 1166"/>
                <a:gd name="T22" fmla="*/ 112 w 346"/>
                <a:gd name="T23" fmla="*/ 112 h 1166"/>
                <a:gd name="T24" fmla="*/ 130 w 346"/>
                <a:gd name="T25" fmla="*/ 140 h 1166"/>
                <a:gd name="T26" fmla="*/ 118 w 346"/>
                <a:gd name="T27" fmla="*/ 176 h 1166"/>
                <a:gd name="T28" fmla="*/ 30 w 346"/>
                <a:gd name="T29" fmla="*/ 218 h 1166"/>
                <a:gd name="T30" fmla="*/ 8 w 346"/>
                <a:gd name="T31" fmla="*/ 368 h 1166"/>
                <a:gd name="T32" fmla="*/ 0 w 346"/>
                <a:gd name="T33" fmla="*/ 602 h 1166"/>
                <a:gd name="T34" fmla="*/ 12 w 346"/>
                <a:gd name="T35" fmla="*/ 606 h 1166"/>
                <a:gd name="T36" fmla="*/ 14 w 346"/>
                <a:gd name="T37" fmla="*/ 648 h 1166"/>
                <a:gd name="T38" fmla="*/ 30 w 346"/>
                <a:gd name="T39" fmla="*/ 666 h 1166"/>
                <a:gd name="T40" fmla="*/ 62 w 346"/>
                <a:gd name="T41" fmla="*/ 734 h 1166"/>
                <a:gd name="T42" fmla="*/ 66 w 346"/>
                <a:gd name="T43" fmla="*/ 1026 h 1166"/>
                <a:gd name="T44" fmla="*/ 68 w 346"/>
                <a:gd name="T45" fmla="*/ 1106 h 1166"/>
                <a:gd name="T46" fmla="*/ 72 w 346"/>
                <a:gd name="T47" fmla="*/ 1130 h 1166"/>
                <a:gd name="T48" fmla="*/ 84 w 346"/>
                <a:gd name="T49" fmla="*/ 1162 h 1166"/>
                <a:gd name="T50" fmla="*/ 136 w 346"/>
                <a:gd name="T51" fmla="*/ 1160 h 1166"/>
                <a:gd name="T52" fmla="*/ 134 w 346"/>
                <a:gd name="T53" fmla="*/ 1110 h 1166"/>
                <a:gd name="T54" fmla="*/ 146 w 346"/>
                <a:gd name="T55" fmla="*/ 1082 h 1166"/>
                <a:gd name="T56" fmla="*/ 150 w 346"/>
                <a:gd name="T57" fmla="*/ 858 h 1166"/>
                <a:gd name="T58" fmla="*/ 168 w 346"/>
                <a:gd name="T59" fmla="*/ 682 h 1166"/>
                <a:gd name="T60" fmla="*/ 180 w 346"/>
                <a:gd name="T61" fmla="*/ 848 h 1166"/>
                <a:gd name="T62" fmla="*/ 152 w 346"/>
                <a:gd name="T63" fmla="*/ 1108 h 1166"/>
                <a:gd name="T64" fmla="*/ 174 w 346"/>
                <a:gd name="T65" fmla="*/ 1122 h 1166"/>
                <a:gd name="T66" fmla="*/ 218 w 346"/>
                <a:gd name="T67" fmla="*/ 1148 h 1166"/>
                <a:gd name="T68" fmla="*/ 256 w 346"/>
                <a:gd name="T69" fmla="*/ 1142 h 1166"/>
                <a:gd name="T70" fmla="*/ 224 w 346"/>
                <a:gd name="T71" fmla="*/ 1094 h 1166"/>
                <a:gd name="T72" fmla="*/ 246 w 346"/>
                <a:gd name="T73" fmla="*/ 946 h 1166"/>
                <a:gd name="T74" fmla="*/ 270 w 346"/>
                <a:gd name="T75" fmla="*/ 772 h 1166"/>
                <a:gd name="T76" fmla="*/ 284 w 346"/>
                <a:gd name="T77" fmla="*/ 630 h 1166"/>
                <a:gd name="T78" fmla="*/ 294 w 346"/>
                <a:gd name="T79" fmla="*/ 638 h 1166"/>
                <a:gd name="T80" fmla="*/ 306 w 346"/>
                <a:gd name="T81" fmla="*/ 618 h 1166"/>
                <a:gd name="T82" fmla="*/ 316 w 346"/>
                <a:gd name="T83" fmla="*/ 632 h 1166"/>
                <a:gd name="T84" fmla="*/ 306 w 346"/>
                <a:gd name="T85" fmla="*/ 644 h 1166"/>
                <a:gd name="T86" fmla="*/ 286 w 346"/>
                <a:gd name="T87" fmla="*/ 654 h 1166"/>
                <a:gd name="T88" fmla="*/ 324 w 346"/>
                <a:gd name="T89" fmla="*/ 650 h 1166"/>
                <a:gd name="T90" fmla="*/ 338 w 346"/>
                <a:gd name="T91" fmla="*/ 634 h 1166"/>
                <a:gd name="T92" fmla="*/ 340 w 346"/>
                <a:gd name="T93" fmla="*/ 600 h 1166"/>
                <a:gd name="T94" fmla="*/ 70 w 346"/>
                <a:gd name="T95" fmla="*/ 408 h 1166"/>
                <a:gd name="T96" fmla="*/ 66 w 346"/>
                <a:gd name="T97" fmla="*/ 476 h 1166"/>
                <a:gd name="T98" fmla="*/ 56 w 346"/>
                <a:gd name="T99" fmla="*/ 598 h 1166"/>
                <a:gd name="T100" fmla="*/ 56 w 346"/>
                <a:gd name="T101" fmla="*/ 660 h 1166"/>
                <a:gd name="T102" fmla="*/ 38 w 346"/>
                <a:gd name="T103" fmla="*/ 652 h 1166"/>
                <a:gd name="T104" fmla="*/ 38 w 346"/>
                <a:gd name="T105" fmla="*/ 630 h 1166"/>
                <a:gd name="T106" fmla="*/ 48 w 346"/>
                <a:gd name="T107" fmla="*/ 652 h 1166"/>
                <a:gd name="T108" fmla="*/ 56 w 346"/>
                <a:gd name="T109" fmla="*/ 660 h 1166"/>
                <a:gd name="T110" fmla="*/ 276 w 346"/>
                <a:gd name="T111" fmla="*/ 468 h 1166"/>
                <a:gd name="T112" fmla="*/ 288 w 346"/>
                <a:gd name="T113" fmla="*/ 524 h 1166"/>
                <a:gd name="T114" fmla="*/ 294 w 346"/>
                <a:gd name="T115" fmla="*/ 588 h 1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46" h="1166">
                  <a:moveTo>
                    <a:pt x="342" y="598"/>
                  </a:moveTo>
                  <a:lnTo>
                    <a:pt x="342" y="598"/>
                  </a:lnTo>
                  <a:lnTo>
                    <a:pt x="344" y="560"/>
                  </a:lnTo>
                  <a:lnTo>
                    <a:pt x="346" y="514"/>
                  </a:lnTo>
                  <a:lnTo>
                    <a:pt x="346" y="514"/>
                  </a:lnTo>
                  <a:lnTo>
                    <a:pt x="342" y="468"/>
                  </a:lnTo>
                  <a:lnTo>
                    <a:pt x="338" y="426"/>
                  </a:lnTo>
                  <a:lnTo>
                    <a:pt x="332" y="384"/>
                  </a:lnTo>
                  <a:lnTo>
                    <a:pt x="330" y="344"/>
                  </a:lnTo>
                  <a:lnTo>
                    <a:pt x="330" y="344"/>
                  </a:lnTo>
                  <a:lnTo>
                    <a:pt x="328" y="316"/>
                  </a:lnTo>
                  <a:lnTo>
                    <a:pt x="324" y="284"/>
                  </a:lnTo>
                  <a:lnTo>
                    <a:pt x="318" y="254"/>
                  </a:lnTo>
                  <a:lnTo>
                    <a:pt x="316" y="228"/>
                  </a:lnTo>
                  <a:lnTo>
                    <a:pt x="316" y="228"/>
                  </a:lnTo>
                  <a:lnTo>
                    <a:pt x="316" y="224"/>
                  </a:lnTo>
                  <a:lnTo>
                    <a:pt x="312" y="218"/>
                  </a:lnTo>
                  <a:lnTo>
                    <a:pt x="302" y="212"/>
                  </a:lnTo>
                  <a:lnTo>
                    <a:pt x="280" y="202"/>
                  </a:lnTo>
                  <a:lnTo>
                    <a:pt x="280" y="202"/>
                  </a:lnTo>
                  <a:lnTo>
                    <a:pt x="236" y="186"/>
                  </a:lnTo>
                  <a:lnTo>
                    <a:pt x="222" y="178"/>
                  </a:lnTo>
                  <a:lnTo>
                    <a:pt x="214" y="172"/>
                  </a:lnTo>
                  <a:lnTo>
                    <a:pt x="208" y="166"/>
                  </a:lnTo>
                  <a:lnTo>
                    <a:pt x="204" y="160"/>
                  </a:lnTo>
                  <a:lnTo>
                    <a:pt x="202" y="152"/>
                  </a:lnTo>
                  <a:lnTo>
                    <a:pt x="204" y="144"/>
                  </a:lnTo>
                  <a:lnTo>
                    <a:pt x="204" y="144"/>
                  </a:lnTo>
                  <a:lnTo>
                    <a:pt x="208" y="114"/>
                  </a:lnTo>
                  <a:lnTo>
                    <a:pt x="208" y="114"/>
                  </a:lnTo>
                  <a:lnTo>
                    <a:pt x="210" y="112"/>
                  </a:lnTo>
                  <a:lnTo>
                    <a:pt x="212" y="108"/>
                  </a:lnTo>
                  <a:lnTo>
                    <a:pt x="216" y="104"/>
                  </a:lnTo>
                  <a:lnTo>
                    <a:pt x="216" y="102"/>
                  </a:lnTo>
                  <a:lnTo>
                    <a:pt x="216" y="102"/>
                  </a:lnTo>
                  <a:lnTo>
                    <a:pt x="218" y="90"/>
                  </a:lnTo>
                  <a:lnTo>
                    <a:pt x="220" y="80"/>
                  </a:lnTo>
                  <a:lnTo>
                    <a:pt x="220" y="80"/>
                  </a:lnTo>
                  <a:lnTo>
                    <a:pt x="220" y="74"/>
                  </a:lnTo>
                  <a:lnTo>
                    <a:pt x="218" y="70"/>
                  </a:lnTo>
                  <a:lnTo>
                    <a:pt x="218" y="70"/>
                  </a:lnTo>
                  <a:lnTo>
                    <a:pt x="220" y="54"/>
                  </a:lnTo>
                  <a:lnTo>
                    <a:pt x="222" y="46"/>
                  </a:lnTo>
                  <a:lnTo>
                    <a:pt x="222" y="42"/>
                  </a:lnTo>
                  <a:lnTo>
                    <a:pt x="222" y="42"/>
                  </a:lnTo>
                  <a:lnTo>
                    <a:pt x="220" y="36"/>
                  </a:lnTo>
                  <a:lnTo>
                    <a:pt x="216" y="30"/>
                  </a:lnTo>
                  <a:lnTo>
                    <a:pt x="212" y="26"/>
                  </a:lnTo>
                  <a:lnTo>
                    <a:pt x="208" y="22"/>
                  </a:lnTo>
                  <a:lnTo>
                    <a:pt x="208" y="22"/>
                  </a:lnTo>
                  <a:lnTo>
                    <a:pt x="194" y="12"/>
                  </a:lnTo>
                  <a:lnTo>
                    <a:pt x="184" y="6"/>
                  </a:lnTo>
                  <a:lnTo>
                    <a:pt x="174" y="2"/>
                  </a:lnTo>
                  <a:lnTo>
                    <a:pt x="174" y="2"/>
                  </a:lnTo>
                  <a:lnTo>
                    <a:pt x="160" y="0"/>
                  </a:lnTo>
                  <a:lnTo>
                    <a:pt x="146" y="2"/>
                  </a:lnTo>
                  <a:lnTo>
                    <a:pt x="132" y="8"/>
                  </a:lnTo>
                  <a:lnTo>
                    <a:pt x="118" y="18"/>
                  </a:lnTo>
                  <a:lnTo>
                    <a:pt x="118" y="18"/>
                  </a:lnTo>
                  <a:lnTo>
                    <a:pt x="108" y="30"/>
                  </a:lnTo>
                  <a:lnTo>
                    <a:pt x="102" y="44"/>
                  </a:lnTo>
                  <a:lnTo>
                    <a:pt x="102" y="44"/>
                  </a:lnTo>
                  <a:lnTo>
                    <a:pt x="102" y="52"/>
                  </a:lnTo>
                  <a:lnTo>
                    <a:pt x="102" y="60"/>
                  </a:lnTo>
                  <a:lnTo>
                    <a:pt x="106" y="76"/>
                  </a:lnTo>
                  <a:lnTo>
                    <a:pt x="106" y="76"/>
                  </a:lnTo>
                  <a:lnTo>
                    <a:pt x="108" y="82"/>
                  </a:lnTo>
                  <a:lnTo>
                    <a:pt x="108" y="86"/>
                  </a:lnTo>
                  <a:lnTo>
                    <a:pt x="108" y="86"/>
                  </a:lnTo>
                  <a:lnTo>
                    <a:pt x="108" y="92"/>
                  </a:lnTo>
                  <a:lnTo>
                    <a:pt x="110" y="96"/>
                  </a:lnTo>
                  <a:lnTo>
                    <a:pt x="112" y="112"/>
                  </a:lnTo>
                  <a:lnTo>
                    <a:pt x="112" y="112"/>
                  </a:lnTo>
                  <a:lnTo>
                    <a:pt x="116" y="116"/>
                  </a:lnTo>
                  <a:lnTo>
                    <a:pt x="120" y="120"/>
                  </a:lnTo>
                  <a:lnTo>
                    <a:pt x="126" y="128"/>
                  </a:lnTo>
                  <a:lnTo>
                    <a:pt x="130" y="140"/>
                  </a:lnTo>
                  <a:lnTo>
                    <a:pt x="130" y="140"/>
                  </a:lnTo>
                  <a:lnTo>
                    <a:pt x="130" y="150"/>
                  </a:lnTo>
                  <a:lnTo>
                    <a:pt x="130" y="156"/>
                  </a:lnTo>
                  <a:lnTo>
                    <a:pt x="130" y="162"/>
                  </a:lnTo>
                  <a:lnTo>
                    <a:pt x="130" y="162"/>
                  </a:lnTo>
                  <a:lnTo>
                    <a:pt x="124" y="168"/>
                  </a:lnTo>
                  <a:lnTo>
                    <a:pt x="118" y="176"/>
                  </a:lnTo>
                  <a:lnTo>
                    <a:pt x="104" y="188"/>
                  </a:lnTo>
                  <a:lnTo>
                    <a:pt x="104" y="188"/>
                  </a:lnTo>
                  <a:lnTo>
                    <a:pt x="94" y="192"/>
                  </a:lnTo>
                  <a:lnTo>
                    <a:pt x="82" y="198"/>
                  </a:lnTo>
                  <a:lnTo>
                    <a:pt x="54" y="208"/>
                  </a:lnTo>
                  <a:lnTo>
                    <a:pt x="30" y="218"/>
                  </a:lnTo>
                  <a:lnTo>
                    <a:pt x="22" y="224"/>
                  </a:lnTo>
                  <a:lnTo>
                    <a:pt x="20" y="228"/>
                  </a:lnTo>
                  <a:lnTo>
                    <a:pt x="20" y="228"/>
                  </a:lnTo>
                  <a:lnTo>
                    <a:pt x="18" y="268"/>
                  </a:lnTo>
                  <a:lnTo>
                    <a:pt x="12" y="318"/>
                  </a:lnTo>
                  <a:lnTo>
                    <a:pt x="8" y="368"/>
                  </a:lnTo>
                  <a:lnTo>
                    <a:pt x="4" y="414"/>
                  </a:lnTo>
                  <a:lnTo>
                    <a:pt x="4" y="414"/>
                  </a:lnTo>
                  <a:lnTo>
                    <a:pt x="0" y="568"/>
                  </a:lnTo>
                  <a:lnTo>
                    <a:pt x="0" y="568"/>
                  </a:lnTo>
                  <a:lnTo>
                    <a:pt x="0" y="592"/>
                  </a:lnTo>
                  <a:lnTo>
                    <a:pt x="0" y="602"/>
                  </a:lnTo>
                  <a:lnTo>
                    <a:pt x="0" y="602"/>
                  </a:lnTo>
                  <a:lnTo>
                    <a:pt x="2" y="604"/>
                  </a:lnTo>
                  <a:lnTo>
                    <a:pt x="6" y="604"/>
                  </a:lnTo>
                  <a:lnTo>
                    <a:pt x="10" y="606"/>
                  </a:lnTo>
                  <a:lnTo>
                    <a:pt x="12" y="606"/>
                  </a:lnTo>
                  <a:lnTo>
                    <a:pt x="12" y="606"/>
                  </a:lnTo>
                  <a:lnTo>
                    <a:pt x="12" y="608"/>
                  </a:lnTo>
                  <a:lnTo>
                    <a:pt x="12" y="608"/>
                  </a:lnTo>
                  <a:lnTo>
                    <a:pt x="12" y="630"/>
                  </a:lnTo>
                  <a:lnTo>
                    <a:pt x="12" y="630"/>
                  </a:lnTo>
                  <a:lnTo>
                    <a:pt x="12" y="642"/>
                  </a:lnTo>
                  <a:lnTo>
                    <a:pt x="14" y="648"/>
                  </a:lnTo>
                  <a:lnTo>
                    <a:pt x="14" y="648"/>
                  </a:lnTo>
                  <a:lnTo>
                    <a:pt x="20" y="654"/>
                  </a:lnTo>
                  <a:lnTo>
                    <a:pt x="22" y="660"/>
                  </a:lnTo>
                  <a:lnTo>
                    <a:pt x="22" y="660"/>
                  </a:lnTo>
                  <a:lnTo>
                    <a:pt x="26" y="664"/>
                  </a:lnTo>
                  <a:lnTo>
                    <a:pt x="30" y="666"/>
                  </a:lnTo>
                  <a:lnTo>
                    <a:pt x="40" y="670"/>
                  </a:lnTo>
                  <a:lnTo>
                    <a:pt x="56" y="674"/>
                  </a:lnTo>
                  <a:lnTo>
                    <a:pt x="58" y="674"/>
                  </a:lnTo>
                  <a:lnTo>
                    <a:pt x="58" y="674"/>
                  </a:lnTo>
                  <a:lnTo>
                    <a:pt x="60" y="714"/>
                  </a:lnTo>
                  <a:lnTo>
                    <a:pt x="62" y="734"/>
                  </a:lnTo>
                  <a:lnTo>
                    <a:pt x="62" y="754"/>
                  </a:lnTo>
                  <a:lnTo>
                    <a:pt x="62" y="754"/>
                  </a:lnTo>
                  <a:lnTo>
                    <a:pt x="60" y="812"/>
                  </a:lnTo>
                  <a:lnTo>
                    <a:pt x="62" y="890"/>
                  </a:lnTo>
                  <a:lnTo>
                    <a:pt x="66" y="1026"/>
                  </a:lnTo>
                  <a:lnTo>
                    <a:pt x="66" y="1026"/>
                  </a:lnTo>
                  <a:lnTo>
                    <a:pt x="66" y="1046"/>
                  </a:lnTo>
                  <a:lnTo>
                    <a:pt x="68" y="1066"/>
                  </a:lnTo>
                  <a:lnTo>
                    <a:pt x="70" y="1086"/>
                  </a:lnTo>
                  <a:lnTo>
                    <a:pt x="68" y="1102"/>
                  </a:lnTo>
                  <a:lnTo>
                    <a:pt x="68" y="1102"/>
                  </a:lnTo>
                  <a:lnTo>
                    <a:pt x="68" y="1106"/>
                  </a:lnTo>
                  <a:lnTo>
                    <a:pt x="70" y="1108"/>
                  </a:lnTo>
                  <a:lnTo>
                    <a:pt x="74" y="1110"/>
                  </a:lnTo>
                  <a:lnTo>
                    <a:pt x="76" y="1114"/>
                  </a:lnTo>
                  <a:lnTo>
                    <a:pt x="76" y="1116"/>
                  </a:lnTo>
                  <a:lnTo>
                    <a:pt x="76" y="1122"/>
                  </a:lnTo>
                  <a:lnTo>
                    <a:pt x="72" y="1130"/>
                  </a:lnTo>
                  <a:lnTo>
                    <a:pt x="72" y="1130"/>
                  </a:lnTo>
                  <a:lnTo>
                    <a:pt x="68" y="1144"/>
                  </a:lnTo>
                  <a:lnTo>
                    <a:pt x="70" y="1152"/>
                  </a:lnTo>
                  <a:lnTo>
                    <a:pt x="72" y="1156"/>
                  </a:lnTo>
                  <a:lnTo>
                    <a:pt x="74" y="1158"/>
                  </a:lnTo>
                  <a:lnTo>
                    <a:pt x="84" y="1162"/>
                  </a:lnTo>
                  <a:lnTo>
                    <a:pt x="84" y="1162"/>
                  </a:lnTo>
                  <a:lnTo>
                    <a:pt x="98" y="1166"/>
                  </a:lnTo>
                  <a:lnTo>
                    <a:pt x="112" y="1166"/>
                  </a:lnTo>
                  <a:lnTo>
                    <a:pt x="134" y="1162"/>
                  </a:lnTo>
                  <a:lnTo>
                    <a:pt x="134" y="1162"/>
                  </a:lnTo>
                  <a:lnTo>
                    <a:pt x="136" y="1160"/>
                  </a:lnTo>
                  <a:lnTo>
                    <a:pt x="136" y="1154"/>
                  </a:lnTo>
                  <a:lnTo>
                    <a:pt x="134" y="1142"/>
                  </a:lnTo>
                  <a:lnTo>
                    <a:pt x="134" y="1142"/>
                  </a:lnTo>
                  <a:lnTo>
                    <a:pt x="130" y="1120"/>
                  </a:lnTo>
                  <a:lnTo>
                    <a:pt x="132" y="1112"/>
                  </a:lnTo>
                  <a:lnTo>
                    <a:pt x="134" y="1110"/>
                  </a:lnTo>
                  <a:lnTo>
                    <a:pt x="138" y="1110"/>
                  </a:lnTo>
                  <a:lnTo>
                    <a:pt x="138" y="1110"/>
                  </a:lnTo>
                  <a:lnTo>
                    <a:pt x="140" y="1108"/>
                  </a:lnTo>
                  <a:lnTo>
                    <a:pt x="142" y="1106"/>
                  </a:lnTo>
                  <a:lnTo>
                    <a:pt x="144" y="1098"/>
                  </a:lnTo>
                  <a:lnTo>
                    <a:pt x="146" y="1082"/>
                  </a:lnTo>
                  <a:lnTo>
                    <a:pt x="146" y="1064"/>
                  </a:lnTo>
                  <a:lnTo>
                    <a:pt x="146" y="970"/>
                  </a:lnTo>
                  <a:lnTo>
                    <a:pt x="146" y="970"/>
                  </a:lnTo>
                  <a:lnTo>
                    <a:pt x="148" y="898"/>
                  </a:lnTo>
                  <a:lnTo>
                    <a:pt x="150" y="858"/>
                  </a:lnTo>
                  <a:lnTo>
                    <a:pt x="150" y="858"/>
                  </a:lnTo>
                  <a:lnTo>
                    <a:pt x="152" y="810"/>
                  </a:lnTo>
                  <a:lnTo>
                    <a:pt x="156" y="752"/>
                  </a:lnTo>
                  <a:lnTo>
                    <a:pt x="162" y="702"/>
                  </a:lnTo>
                  <a:lnTo>
                    <a:pt x="166" y="686"/>
                  </a:lnTo>
                  <a:lnTo>
                    <a:pt x="168" y="682"/>
                  </a:lnTo>
                  <a:lnTo>
                    <a:pt x="168" y="682"/>
                  </a:lnTo>
                  <a:lnTo>
                    <a:pt x="170" y="686"/>
                  </a:lnTo>
                  <a:lnTo>
                    <a:pt x="172" y="700"/>
                  </a:lnTo>
                  <a:lnTo>
                    <a:pt x="176" y="744"/>
                  </a:lnTo>
                  <a:lnTo>
                    <a:pt x="180" y="830"/>
                  </a:lnTo>
                  <a:lnTo>
                    <a:pt x="180" y="830"/>
                  </a:lnTo>
                  <a:lnTo>
                    <a:pt x="180" y="848"/>
                  </a:lnTo>
                  <a:lnTo>
                    <a:pt x="176" y="880"/>
                  </a:lnTo>
                  <a:lnTo>
                    <a:pt x="166" y="968"/>
                  </a:lnTo>
                  <a:lnTo>
                    <a:pt x="156" y="1056"/>
                  </a:lnTo>
                  <a:lnTo>
                    <a:pt x="152" y="1102"/>
                  </a:lnTo>
                  <a:lnTo>
                    <a:pt x="152" y="1102"/>
                  </a:lnTo>
                  <a:lnTo>
                    <a:pt x="152" y="1108"/>
                  </a:lnTo>
                  <a:lnTo>
                    <a:pt x="152" y="1112"/>
                  </a:lnTo>
                  <a:lnTo>
                    <a:pt x="154" y="1116"/>
                  </a:lnTo>
                  <a:lnTo>
                    <a:pt x="158" y="1118"/>
                  </a:lnTo>
                  <a:lnTo>
                    <a:pt x="166" y="1122"/>
                  </a:lnTo>
                  <a:lnTo>
                    <a:pt x="174" y="1122"/>
                  </a:lnTo>
                  <a:lnTo>
                    <a:pt x="174" y="1122"/>
                  </a:lnTo>
                  <a:lnTo>
                    <a:pt x="182" y="1122"/>
                  </a:lnTo>
                  <a:lnTo>
                    <a:pt x="188" y="1126"/>
                  </a:lnTo>
                  <a:lnTo>
                    <a:pt x="196" y="1136"/>
                  </a:lnTo>
                  <a:lnTo>
                    <a:pt x="200" y="1140"/>
                  </a:lnTo>
                  <a:lnTo>
                    <a:pt x="206" y="1146"/>
                  </a:lnTo>
                  <a:lnTo>
                    <a:pt x="218" y="1148"/>
                  </a:lnTo>
                  <a:lnTo>
                    <a:pt x="232" y="1150"/>
                  </a:lnTo>
                  <a:lnTo>
                    <a:pt x="232" y="1150"/>
                  </a:lnTo>
                  <a:lnTo>
                    <a:pt x="248" y="1150"/>
                  </a:lnTo>
                  <a:lnTo>
                    <a:pt x="252" y="1148"/>
                  </a:lnTo>
                  <a:lnTo>
                    <a:pt x="256" y="1146"/>
                  </a:lnTo>
                  <a:lnTo>
                    <a:pt x="256" y="1142"/>
                  </a:lnTo>
                  <a:lnTo>
                    <a:pt x="252" y="1134"/>
                  </a:lnTo>
                  <a:lnTo>
                    <a:pt x="246" y="1126"/>
                  </a:lnTo>
                  <a:lnTo>
                    <a:pt x="234" y="1114"/>
                  </a:lnTo>
                  <a:lnTo>
                    <a:pt x="234" y="1114"/>
                  </a:lnTo>
                  <a:lnTo>
                    <a:pt x="226" y="1104"/>
                  </a:lnTo>
                  <a:lnTo>
                    <a:pt x="224" y="1094"/>
                  </a:lnTo>
                  <a:lnTo>
                    <a:pt x="224" y="1086"/>
                  </a:lnTo>
                  <a:lnTo>
                    <a:pt x="224" y="1086"/>
                  </a:lnTo>
                  <a:lnTo>
                    <a:pt x="228" y="1058"/>
                  </a:lnTo>
                  <a:lnTo>
                    <a:pt x="234" y="1018"/>
                  </a:lnTo>
                  <a:lnTo>
                    <a:pt x="242" y="978"/>
                  </a:lnTo>
                  <a:lnTo>
                    <a:pt x="246" y="946"/>
                  </a:lnTo>
                  <a:lnTo>
                    <a:pt x="246" y="946"/>
                  </a:lnTo>
                  <a:lnTo>
                    <a:pt x="258" y="884"/>
                  </a:lnTo>
                  <a:lnTo>
                    <a:pt x="264" y="846"/>
                  </a:lnTo>
                  <a:lnTo>
                    <a:pt x="268" y="802"/>
                  </a:lnTo>
                  <a:lnTo>
                    <a:pt x="268" y="802"/>
                  </a:lnTo>
                  <a:lnTo>
                    <a:pt x="270" y="772"/>
                  </a:lnTo>
                  <a:lnTo>
                    <a:pt x="274" y="722"/>
                  </a:lnTo>
                  <a:lnTo>
                    <a:pt x="278" y="674"/>
                  </a:lnTo>
                  <a:lnTo>
                    <a:pt x="278" y="644"/>
                  </a:lnTo>
                  <a:lnTo>
                    <a:pt x="278" y="644"/>
                  </a:lnTo>
                  <a:lnTo>
                    <a:pt x="280" y="638"/>
                  </a:lnTo>
                  <a:lnTo>
                    <a:pt x="284" y="630"/>
                  </a:lnTo>
                  <a:lnTo>
                    <a:pt x="288" y="624"/>
                  </a:lnTo>
                  <a:lnTo>
                    <a:pt x="292" y="614"/>
                  </a:lnTo>
                  <a:lnTo>
                    <a:pt x="292" y="614"/>
                  </a:lnTo>
                  <a:lnTo>
                    <a:pt x="292" y="634"/>
                  </a:lnTo>
                  <a:lnTo>
                    <a:pt x="292" y="634"/>
                  </a:lnTo>
                  <a:lnTo>
                    <a:pt x="294" y="638"/>
                  </a:lnTo>
                  <a:lnTo>
                    <a:pt x="298" y="638"/>
                  </a:lnTo>
                  <a:lnTo>
                    <a:pt x="302" y="636"/>
                  </a:lnTo>
                  <a:lnTo>
                    <a:pt x="306" y="630"/>
                  </a:lnTo>
                  <a:lnTo>
                    <a:pt x="306" y="630"/>
                  </a:lnTo>
                  <a:lnTo>
                    <a:pt x="306" y="618"/>
                  </a:lnTo>
                  <a:lnTo>
                    <a:pt x="306" y="618"/>
                  </a:lnTo>
                  <a:lnTo>
                    <a:pt x="310" y="614"/>
                  </a:lnTo>
                  <a:lnTo>
                    <a:pt x="314" y="614"/>
                  </a:lnTo>
                  <a:lnTo>
                    <a:pt x="316" y="616"/>
                  </a:lnTo>
                  <a:lnTo>
                    <a:pt x="316" y="620"/>
                  </a:lnTo>
                  <a:lnTo>
                    <a:pt x="316" y="620"/>
                  </a:lnTo>
                  <a:lnTo>
                    <a:pt x="316" y="632"/>
                  </a:lnTo>
                  <a:lnTo>
                    <a:pt x="316" y="632"/>
                  </a:lnTo>
                  <a:lnTo>
                    <a:pt x="314" y="638"/>
                  </a:lnTo>
                  <a:lnTo>
                    <a:pt x="312" y="640"/>
                  </a:lnTo>
                  <a:lnTo>
                    <a:pt x="310" y="642"/>
                  </a:lnTo>
                  <a:lnTo>
                    <a:pt x="310" y="642"/>
                  </a:lnTo>
                  <a:lnTo>
                    <a:pt x="306" y="644"/>
                  </a:lnTo>
                  <a:lnTo>
                    <a:pt x="298" y="646"/>
                  </a:lnTo>
                  <a:lnTo>
                    <a:pt x="298" y="646"/>
                  </a:lnTo>
                  <a:lnTo>
                    <a:pt x="288" y="648"/>
                  </a:lnTo>
                  <a:lnTo>
                    <a:pt x="286" y="650"/>
                  </a:lnTo>
                  <a:lnTo>
                    <a:pt x="286" y="654"/>
                  </a:lnTo>
                  <a:lnTo>
                    <a:pt x="286" y="654"/>
                  </a:lnTo>
                  <a:lnTo>
                    <a:pt x="290" y="656"/>
                  </a:lnTo>
                  <a:lnTo>
                    <a:pt x="292" y="656"/>
                  </a:lnTo>
                  <a:lnTo>
                    <a:pt x="300" y="656"/>
                  </a:lnTo>
                  <a:lnTo>
                    <a:pt x="300" y="656"/>
                  </a:lnTo>
                  <a:lnTo>
                    <a:pt x="314" y="654"/>
                  </a:lnTo>
                  <a:lnTo>
                    <a:pt x="324" y="650"/>
                  </a:lnTo>
                  <a:lnTo>
                    <a:pt x="328" y="648"/>
                  </a:lnTo>
                  <a:lnTo>
                    <a:pt x="330" y="644"/>
                  </a:lnTo>
                  <a:lnTo>
                    <a:pt x="330" y="644"/>
                  </a:lnTo>
                  <a:lnTo>
                    <a:pt x="332" y="640"/>
                  </a:lnTo>
                  <a:lnTo>
                    <a:pt x="338" y="634"/>
                  </a:lnTo>
                  <a:lnTo>
                    <a:pt x="338" y="634"/>
                  </a:lnTo>
                  <a:lnTo>
                    <a:pt x="340" y="626"/>
                  </a:lnTo>
                  <a:lnTo>
                    <a:pt x="340" y="614"/>
                  </a:lnTo>
                  <a:lnTo>
                    <a:pt x="340" y="614"/>
                  </a:lnTo>
                  <a:lnTo>
                    <a:pt x="340" y="600"/>
                  </a:lnTo>
                  <a:lnTo>
                    <a:pt x="340" y="600"/>
                  </a:lnTo>
                  <a:lnTo>
                    <a:pt x="340" y="600"/>
                  </a:lnTo>
                  <a:lnTo>
                    <a:pt x="342" y="598"/>
                  </a:lnTo>
                  <a:lnTo>
                    <a:pt x="342" y="598"/>
                  </a:lnTo>
                  <a:close/>
                  <a:moveTo>
                    <a:pt x="62" y="446"/>
                  </a:moveTo>
                  <a:lnTo>
                    <a:pt x="62" y="446"/>
                  </a:lnTo>
                  <a:lnTo>
                    <a:pt x="68" y="416"/>
                  </a:lnTo>
                  <a:lnTo>
                    <a:pt x="70" y="408"/>
                  </a:lnTo>
                  <a:lnTo>
                    <a:pt x="70" y="404"/>
                  </a:lnTo>
                  <a:lnTo>
                    <a:pt x="70" y="404"/>
                  </a:lnTo>
                  <a:lnTo>
                    <a:pt x="72" y="406"/>
                  </a:lnTo>
                  <a:lnTo>
                    <a:pt x="72" y="412"/>
                  </a:lnTo>
                  <a:lnTo>
                    <a:pt x="72" y="430"/>
                  </a:lnTo>
                  <a:lnTo>
                    <a:pt x="66" y="476"/>
                  </a:lnTo>
                  <a:lnTo>
                    <a:pt x="66" y="476"/>
                  </a:lnTo>
                  <a:lnTo>
                    <a:pt x="64" y="456"/>
                  </a:lnTo>
                  <a:lnTo>
                    <a:pt x="62" y="446"/>
                  </a:lnTo>
                  <a:lnTo>
                    <a:pt x="62" y="446"/>
                  </a:lnTo>
                  <a:close/>
                  <a:moveTo>
                    <a:pt x="56" y="598"/>
                  </a:moveTo>
                  <a:lnTo>
                    <a:pt x="56" y="598"/>
                  </a:lnTo>
                  <a:lnTo>
                    <a:pt x="56" y="596"/>
                  </a:lnTo>
                  <a:lnTo>
                    <a:pt x="56" y="596"/>
                  </a:lnTo>
                  <a:lnTo>
                    <a:pt x="56" y="596"/>
                  </a:lnTo>
                  <a:lnTo>
                    <a:pt x="56" y="598"/>
                  </a:lnTo>
                  <a:lnTo>
                    <a:pt x="56" y="598"/>
                  </a:lnTo>
                  <a:close/>
                  <a:moveTo>
                    <a:pt x="56" y="660"/>
                  </a:moveTo>
                  <a:lnTo>
                    <a:pt x="56" y="660"/>
                  </a:lnTo>
                  <a:lnTo>
                    <a:pt x="48" y="660"/>
                  </a:lnTo>
                  <a:lnTo>
                    <a:pt x="42" y="656"/>
                  </a:lnTo>
                  <a:lnTo>
                    <a:pt x="42" y="656"/>
                  </a:lnTo>
                  <a:lnTo>
                    <a:pt x="40" y="654"/>
                  </a:lnTo>
                  <a:lnTo>
                    <a:pt x="38" y="652"/>
                  </a:lnTo>
                  <a:lnTo>
                    <a:pt x="36" y="646"/>
                  </a:lnTo>
                  <a:lnTo>
                    <a:pt x="36" y="646"/>
                  </a:lnTo>
                  <a:lnTo>
                    <a:pt x="36" y="636"/>
                  </a:lnTo>
                  <a:lnTo>
                    <a:pt x="36" y="636"/>
                  </a:lnTo>
                  <a:lnTo>
                    <a:pt x="36" y="632"/>
                  </a:lnTo>
                  <a:lnTo>
                    <a:pt x="38" y="630"/>
                  </a:lnTo>
                  <a:lnTo>
                    <a:pt x="42" y="630"/>
                  </a:lnTo>
                  <a:lnTo>
                    <a:pt x="46" y="632"/>
                  </a:lnTo>
                  <a:lnTo>
                    <a:pt x="46" y="632"/>
                  </a:lnTo>
                  <a:lnTo>
                    <a:pt x="46" y="648"/>
                  </a:lnTo>
                  <a:lnTo>
                    <a:pt x="46" y="648"/>
                  </a:lnTo>
                  <a:lnTo>
                    <a:pt x="48" y="652"/>
                  </a:lnTo>
                  <a:lnTo>
                    <a:pt x="50" y="654"/>
                  </a:lnTo>
                  <a:lnTo>
                    <a:pt x="54" y="654"/>
                  </a:lnTo>
                  <a:lnTo>
                    <a:pt x="56" y="654"/>
                  </a:lnTo>
                  <a:lnTo>
                    <a:pt x="56" y="654"/>
                  </a:lnTo>
                  <a:lnTo>
                    <a:pt x="56" y="660"/>
                  </a:lnTo>
                  <a:lnTo>
                    <a:pt x="56" y="660"/>
                  </a:lnTo>
                  <a:close/>
                  <a:moveTo>
                    <a:pt x="292" y="590"/>
                  </a:moveTo>
                  <a:lnTo>
                    <a:pt x="292" y="590"/>
                  </a:lnTo>
                  <a:lnTo>
                    <a:pt x="288" y="552"/>
                  </a:lnTo>
                  <a:lnTo>
                    <a:pt x="288" y="552"/>
                  </a:lnTo>
                  <a:lnTo>
                    <a:pt x="276" y="468"/>
                  </a:lnTo>
                  <a:lnTo>
                    <a:pt x="276" y="468"/>
                  </a:lnTo>
                  <a:lnTo>
                    <a:pt x="278" y="468"/>
                  </a:lnTo>
                  <a:lnTo>
                    <a:pt x="278" y="470"/>
                  </a:lnTo>
                  <a:lnTo>
                    <a:pt x="280" y="484"/>
                  </a:lnTo>
                  <a:lnTo>
                    <a:pt x="284" y="502"/>
                  </a:lnTo>
                  <a:lnTo>
                    <a:pt x="288" y="524"/>
                  </a:lnTo>
                  <a:lnTo>
                    <a:pt x="288" y="524"/>
                  </a:lnTo>
                  <a:lnTo>
                    <a:pt x="290" y="540"/>
                  </a:lnTo>
                  <a:lnTo>
                    <a:pt x="290" y="558"/>
                  </a:lnTo>
                  <a:lnTo>
                    <a:pt x="292" y="574"/>
                  </a:lnTo>
                  <a:lnTo>
                    <a:pt x="294" y="582"/>
                  </a:lnTo>
                  <a:lnTo>
                    <a:pt x="294" y="582"/>
                  </a:lnTo>
                  <a:lnTo>
                    <a:pt x="294" y="588"/>
                  </a:lnTo>
                  <a:lnTo>
                    <a:pt x="294" y="588"/>
                  </a:lnTo>
                  <a:lnTo>
                    <a:pt x="292" y="590"/>
                  </a:lnTo>
                  <a:lnTo>
                    <a:pt x="292" y="59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8" name="Freeform 178"/>
            <p:cNvSpPr>
              <a:spLocks/>
            </p:cNvSpPr>
            <p:nvPr/>
          </p:nvSpPr>
          <p:spPr bwMode="auto">
            <a:xfrm>
              <a:off x="3189288" y="6867549"/>
              <a:ext cx="139700" cy="377825"/>
            </a:xfrm>
            <a:custGeom>
              <a:avLst/>
              <a:gdLst>
                <a:gd name="T0" fmla="*/ 74 w 88"/>
                <a:gd name="T1" fmla="*/ 20 h 238"/>
                <a:gd name="T2" fmla="*/ 78 w 88"/>
                <a:gd name="T3" fmla="*/ 12 h 238"/>
                <a:gd name="T4" fmla="*/ 80 w 88"/>
                <a:gd name="T5" fmla="*/ 0 h 238"/>
                <a:gd name="T6" fmla="*/ 82 w 88"/>
                <a:gd name="T7" fmla="*/ 0 h 238"/>
                <a:gd name="T8" fmla="*/ 86 w 88"/>
                <a:gd name="T9" fmla="*/ 24 h 238"/>
                <a:gd name="T10" fmla="*/ 88 w 88"/>
                <a:gd name="T11" fmla="*/ 44 h 238"/>
                <a:gd name="T12" fmla="*/ 86 w 88"/>
                <a:gd name="T13" fmla="*/ 78 h 238"/>
                <a:gd name="T14" fmla="*/ 80 w 88"/>
                <a:gd name="T15" fmla="*/ 126 h 238"/>
                <a:gd name="T16" fmla="*/ 70 w 88"/>
                <a:gd name="T17" fmla="*/ 176 h 238"/>
                <a:gd name="T18" fmla="*/ 66 w 88"/>
                <a:gd name="T19" fmla="*/ 216 h 238"/>
                <a:gd name="T20" fmla="*/ 60 w 88"/>
                <a:gd name="T21" fmla="*/ 238 h 238"/>
                <a:gd name="T22" fmla="*/ 60 w 88"/>
                <a:gd name="T23" fmla="*/ 238 h 238"/>
                <a:gd name="T24" fmla="*/ 46 w 88"/>
                <a:gd name="T25" fmla="*/ 180 h 238"/>
                <a:gd name="T26" fmla="*/ 42 w 88"/>
                <a:gd name="T27" fmla="*/ 166 h 238"/>
                <a:gd name="T28" fmla="*/ 28 w 88"/>
                <a:gd name="T29" fmla="*/ 126 h 238"/>
                <a:gd name="T30" fmla="*/ 16 w 88"/>
                <a:gd name="T31" fmla="*/ 78 h 238"/>
                <a:gd name="T32" fmla="*/ 4 w 88"/>
                <a:gd name="T33" fmla="*/ 42 h 238"/>
                <a:gd name="T34" fmla="*/ 0 w 88"/>
                <a:gd name="T35" fmla="*/ 22 h 238"/>
                <a:gd name="T36" fmla="*/ 0 w 88"/>
                <a:gd name="T37" fmla="*/ 18 h 238"/>
                <a:gd name="T38" fmla="*/ 6 w 88"/>
                <a:gd name="T39" fmla="*/ 0 h 238"/>
                <a:gd name="T40" fmla="*/ 16 w 88"/>
                <a:gd name="T41" fmla="*/ 16 h 238"/>
                <a:gd name="T42" fmla="*/ 26 w 88"/>
                <a:gd name="T43" fmla="*/ 32 h 238"/>
                <a:gd name="T44" fmla="*/ 38 w 88"/>
                <a:gd name="T45" fmla="*/ 40 h 238"/>
                <a:gd name="T46" fmla="*/ 42 w 88"/>
                <a:gd name="T47" fmla="*/ 40 h 238"/>
                <a:gd name="T48" fmla="*/ 46 w 88"/>
                <a:gd name="T49" fmla="*/ 42 h 238"/>
                <a:gd name="T50" fmla="*/ 48 w 88"/>
                <a:gd name="T51" fmla="*/ 46 h 238"/>
                <a:gd name="T52" fmla="*/ 50 w 88"/>
                <a:gd name="T53" fmla="*/ 48 h 238"/>
                <a:gd name="T54" fmla="*/ 54 w 88"/>
                <a:gd name="T55" fmla="*/ 70 h 238"/>
                <a:gd name="T56" fmla="*/ 58 w 88"/>
                <a:gd name="T57" fmla="*/ 94 h 238"/>
                <a:gd name="T58" fmla="*/ 58 w 88"/>
                <a:gd name="T59" fmla="*/ 70 h 238"/>
                <a:gd name="T60" fmla="*/ 58 w 88"/>
                <a:gd name="T61" fmla="*/ 46 h 238"/>
                <a:gd name="T62" fmla="*/ 62 w 88"/>
                <a:gd name="T63" fmla="*/ 42 h 238"/>
                <a:gd name="T64" fmla="*/ 70 w 88"/>
                <a:gd name="T65" fmla="*/ 28 h 238"/>
                <a:gd name="T66" fmla="*/ 74 w 88"/>
                <a:gd name="T67" fmla="*/ 20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8" h="238">
                  <a:moveTo>
                    <a:pt x="74" y="20"/>
                  </a:moveTo>
                  <a:lnTo>
                    <a:pt x="74" y="20"/>
                  </a:lnTo>
                  <a:lnTo>
                    <a:pt x="76" y="16"/>
                  </a:lnTo>
                  <a:lnTo>
                    <a:pt x="78" y="12"/>
                  </a:lnTo>
                  <a:lnTo>
                    <a:pt x="80" y="4"/>
                  </a:lnTo>
                  <a:lnTo>
                    <a:pt x="80" y="0"/>
                  </a:lnTo>
                  <a:lnTo>
                    <a:pt x="82" y="0"/>
                  </a:lnTo>
                  <a:lnTo>
                    <a:pt x="82" y="0"/>
                  </a:lnTo>
                  <a:lnTo>
                    <a:pt x="86" y="10"/>
                  </a:lnTo>
                  <a:lnTo>
                    <a:pt x="86" y="24"/>
                  </a:lnTo>
                  <a:lnTo>
                    <a:pt x="86" y="24"/>
                  </a:lnTo>
                  <a:lnTo>
                    <a:pt x="88" y="44"/>
                  </a:lnTo>
                  <a:lnTo>
                    <a:pt x="86" y="78"/>
                  </a:lnTo>
                  <a:lnTo>
                    <a:pt x="86" y="78"/>
                  </a:lnTo>
                  <a:lnTo>
                    <a:pt x="84" y="104"/>
                  </a:lnTo>
                  <a:lnTo>
                    <a:pt x="80" y="126"/>
                  </a:lnTo>
                  <a:lnTo>
                    <a:pt x="74" y="148"/>
                  </a:lnTo>
                  <a:lnTo>
                    <a:pt x="70" y="176"/>
                  </a:lnTo>
                  <a:lnTo>
                    <a:pt x="70" y="176"/>
                  </a:lnTo>
                  <a:lnTo>
                    <a:pt x="66" y="216"/>
                  </a:lnTo>
                  <a:lnTo>
                    <a:pt x="62" y="234"/>
                  </a:lnTo>
                  <a:lnTo>
                    <a:pt x="60" y="238"/>
                  </a:lnTo>
                  <a:lnTo>
                    <a:pt x="60" y="238"/>
                  </a:lnTo>
                  <a:lnTo>
                    <a:pt x="60" y="238"/>
                  </a:lnTo>
                  <a:lnTo>
                    <a:pt x="52" y="200"/>
                  </a:lnTo>
                  <a:lnTo>
                    <a:pt x="46" y="180"/>
                  </a:lnTo>
                  <a:lnTo>
                    <a:pt x="42" y="166"/>
                  </a:lnTo>
                  <a:lnTo>
                    <a:pt x="42" y="166"/>
                  </a:lnTo>
                  <a:lnTo>
                    <a:pt x="34" y="146"/>
                  </a:lnTo>
                  <a:lnTo>
                    <a:pt x="28" y="126"/>
                  </a:lnTo>
                  <a:lnTo>
                    <a:pt x="24" y="104"/>
                  </a:lnTo>
                  <a:lnTo>
                    <a:pt x="16" y="78"/>
                  </a:lnTo>
                  <a:lnTo>
                    <a:pt x="16" y="78"/>
                  </a:lnTo>
                  <a:lnTo>
                    <a:pt x="4" y="42"/>
                  </a:lnTo>
                  <a:lnTo>
                    <a:pt x="0" y="28"/>
                  </a:lnTo>
                  <a:lnTo>
                    <a:pt x="0" y="22"/>
                  </a:lnTo>
                  <a:lnTo>
                    <a:pt x="0" y="18"/>
                  </a:lnTo>
                  <a:lnTo>
                    <a:pt x="0" y="18"/>
                  </a:lnTo>
                  <a:lnTo>
                    <a:pt x="4" y="2"/>
                  </a:lnTo>
                  <a:lnTo>
                    <a:pt x="6" y="0"/>
                  </a:lnTo>
                  <a:lnTo>
                    <a:pt x="10" y="4"/>
                  </a:lnTo>
                  <a:lnTo>
                    <a:pt x="16" y="16"/>
                  </a:lnTo>
                  <a:lnTo>
                    <a:pt x="16" y="16"/>
                  </a:lnTo>
                  <a:lnTo>
                    <a:pt x="26" y="32"/>
                  </a:lnTo>
                  <a:lnTo>
                    <a:pt x="34" y="38"/>
                  </a:lnTo>
                  <a:lnTo>
                    <a:pt x="38" y="40"/>
                  </a:lnTo>
                  <a:lnTo>
                    <a:pt x="42" y="40"/>
                  </a:lnTo>
                  <a:lnTo>
                    <a:pt x="42" y="40"/>
                  </a:lnTo>
                  <a:lnTo>
                    <a:pt x="44" y="40"/>
                  </a:lnTo>
                  <a:lnTo>
                    <a:pt x="46" y="42"/>
                  </a:lnTo>
                  <a:lnTo>
                    <a:pt x="46" y="44"/>
                  </a:lnTo>
                  <a:lnTo>
                    <a:pt x="48" y="46"/>
                  </a:lnTo>
                  <a:lnTo>
                    <a:pt x="48" y="46"/>
                  </a:lnTo>
                  <a:lnTo>
                    <a:pt x="50" y="48"/>
                  </a:lnTo>
                  <a:lnTo>
                    <a:pt x="52" y="54"/>
                  </a:lnTo>
                  <a:lnTo>
                    <a:pt x="54" y="70"/>
                  </a:lnTo>
                  <a:lnTo>
                    <a:pt x="56" y="88"/>
                  </a:lnTo>
                  <a:lnTo>
                    <a:pt x="58" y="94"/>
                  </a:lnTo>
                  <a:lnTo>
                    <a:pt x="58" y="94"/>
                  </a:lnTo>
                  <a:lnTo>
                    <a:pt x="58" y="70"/>
                  </a:lnTo>
                  <a:lnTo>
                    <a:pt x="56" y="54"/>
                  </a:lnTo>
                  <a:lnTo>
                    <a:pt x="58" y="46"/>
                  </a:lnTo>
                  <a:lnTo>
                    <a:pt x="58" y="46"/>
                  </a:lnTo>
                  <a:lnTo>
                    <a:pt x="62" y="42"/>
                  </a:lnTo>
                  <a:lnTo>
                    <a:pt x="66" y="34"/>
                  </a:lnTo>
                  <a:lnTo>
                    <a:pt x="70" y="28"/>
                  </a:lnTo>
                  <a:lnTo>
                    <a:pt x="74" y="20"/>
                  </a:lnTo>
                  <a:lnTo>
                    <a:pt x="74"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29" name="Content Placeholder 2"/>
          <p:cNvSpPr>
            <a:spLocks noGrp="1"/>
          </p:cNvSpPr>
          <p:nvPr>
            <p:ph sz="quarter" idx="15"/>
          </p:nvPr>
        </p:nvSpPr>
        <p:spPr>
          <a:xfrm>
            <a:off x="457200" y="5453961"/>
            <a:ext cx="8153400" cy="640079"/>
          </a:xfrm>
          <a:solidFill>
            <a:schemeClr val="accent4"/>
          </a:solidFill>
        </p:spPr>
        <p:txBody>
          <a:bodyPr lIns="72000" tIns="72000" rIns="72000" bIns="72000"/>
          <a:lstStyle/>
          <a:p>
            <a:pPr indent="0">
              <a:lnSpc>
                <a:spcPct val="100000"/>
              </a:lnSpc>
            </a:pPr>
            <a:r>
              <a:rPr lang="en-US" sz="1400" dirty="0" smtClean="0">
                <a:solidFill>
                  <a:schemeClr val="bg1"/>
                </a:solidFill>
              </a:rPr>
              <a:t>Impact of GDPR </a:t>
            </a:r>
            <a:r>
              <a:rPr lang="en-US" sz="1400" i="1" dirty="0" smtClean="0">
                <a:solidFill>
                  <a:schemeClr val="bg1"/>
                </a:solidFill>
              </a:rPr>
              <a:t>A number of large hotel groups have started their compliance journey and are making substantial investments to achieve compliance in a sustainable and demonstrable manner.</a:t>
            </a:r>
            <a:endParaRPr lang="en-US" sz="1400" dirty="0" smtClean="0">
              <a:solidFill>
                <a:schemeClr val="bg1"/>
              </a:solidFill>
            </a:endParaRPr>
          </a:p>
        </p:txBody>
      </p:sp>
    </p:spTree>
    <p:extLst>
      <p:ext uri="{BB962C8B-B14F-4D97-AF65-F5344CB8AC3E}">
        <p14:creationId xmlns:p14="http://schemas.microsoft.com/office/powerpoint/2010/main" val="416150028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ZA" sz="4000" dirty="0" smtClean="0"/>
              <a:t>Hotel accommodation in Nigeria</a:t>
            </a:r>
            <a:endParaRPr lang="en-ZA" sz="4000" dirty="0"/>
          </a:p>
        </p:txBody>
      </p:sp>
      <p:sp>
        <p:nvSpPr>
          <p:cNvPr id="3" name="Slide Number Placeholder 2"/>
          <p:cNvSpPr>
            <a:spLocks noGrp="1"/>
          </p:cNvSpPr>
          <p:nvPr>
            <p:ph type="sldNum" sz="quarter" idx="12"/>
          </p:nvPr>
        </p:nvSpPr>
        <p:spPr/>
        <p:txBody>
          <a:bodyPr/>
          <a:lstStyle/>
          <a:p>
            <a:fld id="{7AB3B583-2969-4016-8335-93D97B8F7171}" type="slidenum">
              <a:rPr lang="en-ZA" smtClean="0"/>
              <a:pPr/>
              <a:t>21</a:t>
            </a:fld>
            <a:endParaRPr lang="en-ZA"/>
          </a:p>
        </p:txBody>
      </p:sp>
      <p:sp>
        <p:nvSpPr>
          <p:cNvPr id="7" name="Date Placeholder 6"/>
          <p:cNvSpPr>
            <a:spLocks noGrp="1"/>
          </p:cNvSpPr>
          <p:nvPr>
            <p:ph type="dt" sz="half" idx="10"/>
          </p:nvPr>
        </p:nvSpPr>
        <p:spPr/>
        <p:txBody>
          <a:bodyPr/>
          <a:lstStyle/>
          <a:p>
            <a:r>
              <a:rPr lang="en-ZA" dirty="0" smtClean="0"/>
              <a:t>July 2018</a:t>
            </a:r>
            <a:endParaRPr lang="en-ZA" dirty="0"/>
          </a:p>
        </p:txBody>
      </p:sp>
      <p:sp>
        <p:nvSpPr>
          <p:cNvPr id="8" name="Footer Placeholder 7"/>
          <p:cNvSpPr>
            <a:spLocks noGrp="1"/>
          </p:cNvSpPr>
          <p:nvPr>
            <p:ph type="ftr" sz="quarter" idx="11"/>
          </p:nvPr>
        </p:nvSpPr>
        <p:spPr/>
        <p:txBody>
          <a:bodyPr/>
          <a:lstStyle/>
          <a:p>
            <a:r>
              <a:rPr lang="en-ZA" dirty="0" smtClean="0"/>
              <a:t>Hotels Outlook: 2018 - 2022</a:t>
            </a:r>
            <a:endParaRPr lang="en-ZA" dirty="0"/>
          </a:p>
        </p:txBody>
      </p:sp>
    </p:spTree>
    <p:extLst>
      <p:ext uri="{BB962C8B-B14F-4D97-AF65-F5344CB8AC3E}">
        <p14:creationId xmlns:p14="http://schemas.microsoft.com/office/powerpoint/2010/main" val="112692268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bwMode="ltGray">
          <a:xfrm>
            <a:off x="-2" y="0"/>
            <a:ext cx="9144001" cy="6858000"/>
          </a:xfrm>
          <a:prstGeom prst="rect">
            <a:avLst/>
          </a:prstGeom>
          <a:solidFill>
            <a:schemeClr val="accent4"/>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288000" rIns="288000" rtlCol="0" anchor="ctr"/>
          <a:lstStyle/>
          <a:p>
            <a:r>
              <a:rPr lang="en-ZA" sz="1900" dirty="0">
                <a:latin typeface="+mj-lt"/>
              </a:rPr>
              <a:t>S</a:t>
            </a:r>
            <a:r>
              <a:rPr lang="en-ZA" sz="1900" dirty="0" smtClean="0">
                <a:latin typeface="+mj-lt"/>
              </a:rPr>
              <a:t>econd </a:t>
            </a:r>
            <a:r>
              <a:rPr lang="en-ZA" sz="1900" dirty="0">
                <a:latin typeface="+mj-lt"/>
              </a:rPr>
              <a:t>quarter of </a:t>
            </a:r>
            <a:r>
              <a:rPr lang="en-ZA" sz="1900" dirty="0" smtClean="0">
                <a:latin typeface="+mj-lt"/>
              </a:rPr>
              <a:t>2017, </a:t>
            </a:r>
            <a:r>
              <a:rPr lang="en-ZA" sz="1900" dirty="0">
                <a:latin typeface="+mj-lt"/>
              </a:rPr>
              <a:t>the Nigerian economy began to </a:t>
            </a:r>
            <a:r>
              <a:rPr lang="en-ZA" sz="1900" dirty="0" smtClean="0">
                <a:latin typeface="+mj-lt"/>
              </a:rPr>
              <a:t>recover. </a:t>
            </a:r>
            <a:r>
              <a:rPr lang="en-ZA" sz="1900" dirty="0">
                <a:latin typeface="+mj-lt"/>
              </a:rPr>
              <a:t>Real GDP rose 0.8% for 2017 as a </a:t>
            </a:r>
            <a:r>
              <a:rPr lang="en-ZA" sz="1900" dirty="0" smtClean="0">
                <a:latin typeface="+mj-lt"/>
              </a:rPr>
              <a:t>whole.</a:t>
            </a:r>
          </a:p>
          <a:p>
            <a:endParaRPr lang="en-ZA" sz="1900" dirty="0">
              <a:latin typeface="+mj-lt"/>
            </a:endParaRPr>
          </a:p>
          <a:p>
            <a:r>
              <a:rPr lang="en-ZA" sz="1900" dirty="0" smtClean="0">
                <a:latin typeface="+mj-lt"/>
              </a:rPr>
              <a:t>97</a:t>
            </a:r>
            <a:r>
              <a:rPr lang="en-ZA" sz="1900" dirty="0">
                <a:latin typeface="+mj-lt"/>
              </a:rPr>
              <a:t>% of tourist spending in Nigeria in 2017</a:t>
            </a:r>
          </a:p>
          <a:p>
            <a:r>
              <a:rPr lang="en-ZA" sz="1900" dirty="0">
                <a:latin typeface="+mj-lt"/>
              </a:rPr>
              <a:t>having been generated by domestic </a:t>
            </a:r>
            <a:r>
              <a:rPr lang="en-ZA" sz="1900" dirty="0" smtClean="0">
                <a:latin typeface="+mj-lt"/>
              </a:rPr>
              <a:t>travellers.</a:t>
            </a:r>
          </a:p>
          <a:p>
            <a:endParaRPr lang="en-ZA" sz="1900" dirty="0">
              <a:latin typeface="+mj-lt"/>
            </a:endParaRPr>
          </a:p>
          <a:p>
            <a:r>
              <a:rPr lang="en-ZA" sz="1900" dirty="0" smtClean="0">
                <a:latin typeface="+mj-lt"/>
              </a:rPr>
              <a:t>Guest </a:t>
            </a:r>
            <a:r>
              <a:rPr lang="en-ZA" sz="1900" dirty="0">
                <a:latin typeface="+mj-lt"/>
              </a:rPr>
              <a:t>nights rose 6.7% in 2017, the first increase since </a:t>
            </a:r>
            <a:r>
              <a:rPr lang="en-ZA" sz="1900" dirty="0" smtClean="0">
                <a:latin typeface="+mj-lt"/>
              </a:rPr>
              <a:t>2013.</a:t>
            </a:r>
          </a:p>
          <a:p>
            <a:endParaRPr lang="en-ZA" sz="1900" dirty="0">
              <a:latin typeface="+mj-lt"/>
            </a:endParaRPr>
          </a:p>
          <a:p>
            <a:r>
              <a:rPr lang="en-US" sz="1900" dirty="0">
                <a:latin typeface="+mj-lt"/>
              </a:rPr>
              <a:t>Nigeria remains an attractive</a:t>
            </a:r>
          </a:p>
          <a:p>
            <a:r>
              <a:rPr lang="en-ZA" sz="1900" dirty="0">
                <a:latin typeface="+mj-lt"/>
              </a:rPr>
              <a:t>market for international hotel brands because of its large</a:t>
            </a:r>
          </a:p>
          <a:p>
            <a:r>
              <a:rPr lang="en-US" sz="1900" dirty="0">
                <a:latin typeface="+mj-lt"/>
              </a:rPr>
              <a:t>e</a:t>
            </a:r>
            <a:r>
              <a:rPr lang="en-US" sz="1900" dirty="0" smtClean="0">
                <a:latin typeface="+mj-lt"/>
              </a:rPr>
              <a:t>conomy.</a:t>
            </a:r>
            <a:endParaRPr lang="en-ZA" sz="1900" dirty="0" smtClean="0">
              <a:latin typeface="+mj-lt"/>
            </a:endParaRPr>
          </a:p>
        </p:txBody>
      </p:sp>
      <p:sp>
        <p:nvSpPr>
          <p:cNvPr id="3" name="Slide Number Placeholder 2"/>
          <p:cNvSpPr>
            <a:spLocks noGrp="1"/>
          </p:cNvSpPr>
          <p:nvPr>
            <p:ph type="sldNum" sz="quarter" idx="18"/>
          </p:nvPr>
        </p:nvSpPr>
        <p:spPr/>
        <p:txBody>
          <a:bodyPr/>
          <a:lstStyle/>
          <a:p>
            <a:fld id="{EB13C833-464E-4115-95B8-3EB24AEC15D8}" type="slidenum">
              <a:rPr lang="en-ZA" smtClean="0">
                <a:solidFill>
                  <a:schemeClr val="bg1"/>
                </a:solidFill>
              </a:rPr>
              <a:pPr/>
              <a:t>22</a:t>
            </a:fld>
            <a:endParaRPr lang="en-ZA" dirty="0">
              <a:solidFill>
                <a:schemeClr val="bg1"/>
              </a:solidFill>
            </a:endParaRPr>
          </a:p>
        </p:txBody>
      </p:sp>
      <p:sp>
        <p:nvSpPr>
          <p:cNvPr id="5" name="Date Placeholder 4"/>
          <p:cNvSpPr>
            <a:spLocks noGrp="1"/>
          </p:cNvSpPr>
          <p:nvPr>
            <p:ph type="dt" sz="half" idx="16"/>
          </p:nvPr>
        </p:nvSpPr>
        <p:spPr/>
        <p:txBody>
          <a:bodyPr/>
          <a:lstStyle/>
          <a:p>
            <a:r>
              <a:rPr lang="en-ZA" dirty="0" smtClean="0">
                <a:solidFill>
                  <a:schemeClr val="bg1"/>
                </a:solidFill>
              </a:rPr>
              <a:t>July 2018</a:t>
            </a:r>
            <a:endParaRPr lang="en-ZA" dirty="0">
              <a:solidFill>
                <a:schemeClr val="bg1"/>
              </a:solidFill>
            </a:endParaRPr>
          </a:p>
        </p:txBody>
      </p:sp>
    </p:spTree>
    <p:extLst>
      <p:ext uri="{BB962C8B-B14F-4D97-AF65-F5344CB8AC3E}">
        <p14:creationId xmlns:p14="http://schemas.microsoft.com/office/powerpoint/2010/main" val="48016461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6766170" y="88541"/>
            <a:ext cx="1818138" cy="270321"/>
          </a:xfrm>
          <a:prstGeom prst="rect">
            <a:avLst/>
          </a:prstGeom>
          <a:solidFill>
            <a:schemeClr val="tx2"/>
          </a:solidFill>
          <a:ln>
            <a:noFill/>
          </a:ln>
        </p:spPr>
        <p:txBody>
          <a:bodyPr wrap="square" lIns="0" tIns="0" rIns="144000" bIns="0" rtlCol="0" anchor="ctr" anchorCtr="0">
            <a:noAutofit/>
          </a:bodyPr>
          <a:lstStyle/>
          <a:p>
            <a:pPr indent="-274320" algn="r">
              <a:spcAft>
                <a:spcPts val="900"/>
              </a:spcAft>
            </a:pPr>
            <a:r>
              <a:rPr lang="en-ZA" sz="1600" i="1" smtClean="0">
                <a:solidFill>
                  <a:schemeClr val="bg1"/>
                </a:solidFill>
                <a:latin typeface="Georgia" pitchFamily="18" charset="0"/>
              </a:rPr>
              <a:t>Nigeria</a:t>
            </a:r>
            <a:endParaRPr lang="en-ZA" sz="1600" i="1" dirty="0" err="1" smtClean="0">
              <a:solidFill>
                <a:schemeClr val="bg1"/>
              </a:solidFill>
              <a:latin typeface="Georgia" pitchFamily="18" charset="0"/>
            </a:endParaRPr>
          </a:p>
        </p:txBody>
      </p:sp>
      <p:sp>
        <p:nvSpPr>
          <p:cNvPr id="11" name="Rectangle 10"/>
          <p:cNvSpPr/>
          <p:nvPr/>
        </p:nvSpPr>
        <p:spPr bwMode="ltGray">
          <a:xfrm>
            <a:off x="0" y="3886200"/>
            <a:ext cx="9144001" cy="2971800"/>
          </a:xfrm>
          <a:prstGeom prst="rect">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288000" tIns="108000" rIns="972000" rtlCol="0" anchor="t" anchorCtr="0"/>
          <a:lstStyle/>
          <a:p>
            <a:r>
              <a:rPr lang="en-ZA" sz="1500" dirty="0">
                <a:latin typeface="+mj-lt"/>
              </a:rPr>
              <a:t>P</a:t>
            </a:r>
            <a:r>
              <a:rPr lang="en-ZA" sz="1500" dirty="0" smtClean="0">
                <a:latin typeface="+mj-lt"/>
              </a:rPr>
              <a:t>ast </a:t>
            </a:r>
            <a:r>
              <a:rPr lang="en-ZA" sz="1500" dirty="0">
                <a:latin typeface="+mj-lt"/>
              </a:rPr>
              <a:t>five years, the </a:t>
            </a:r>
            <a:r>
              <a:rPr lang="en-ZA" sz="1500" dirty="0" smtClean="0">
                <a:latin typeface="+mj-lt"/>
              </a:rPr>
              <a:t>total number </a:t>
            </a:r>
            <a:r>
              <a:rPr lang="en-ZA" sz="1500" dirty="0">
                <a:latin typeface="+mj-lt"/>
              </a:rPr>
              <a:t>of available rooms rose a cumulative 21</a:t>
            </a:r>
            <a:r>
              <a:rPr lang="en-ZA" sz="1500" dirty="0" smtClean="0">
                <a:latin typeface="+mj-lt"/>
              </a:rPr>
              <a:t>%</a:t>
            </a:r>
          </a:p>
          <a:p>
            <a:endParaRPr lang="en-ZA" sz="1500" dirty="0" smtClean="0">
              <a:latin typeface="+mj-lt"/>
            </a:endParaRPr>
          </a:p>
          <a:p>
            <a:r>
              <a:rPr lang="en-ZA" sz="1500" dirty="0" smtClean="0">
                <a:latin typeface="+mj-lt"/>
              </a:rPr>
              <a:t>Forecast </a:t>
            </a:r>
            <a:r>
              <a:rPr lang="en-ZA" sz="1500" dirty="0">
                <a:latin typeface="+mj-lt"/>
              </a:rPr>
              <a:t>period as a whole, the number </a:t>
            </a:r>
            <a:r>
              <a:rPr lang="en-ZA" sz="1500" dirty="0" smtClean="0">
                <a:latin typeface="+mj-lt"/>
              </a:rPr>
              <a:t>of available </a:t>
            </a:r>
            <a:r>
              <a:rPr lang="en-ZA" sz="1500" dirty="0">
                <a:latin typeface="+mj-lt"/>
              </a:rPr>
              <a:t>rooms will rise from 9 700 in 2017 to </a:t>
            </a:r>
            <a:endParaRPr lang="en-ZA" sz="1500" dirty="0" smtClean="0">
              <a:latin typeface="+mj-lt"/>
            </a:endParaRPr>
          </a:p>
          <a:p>
            <a:r>
              <a:rPr lang="en-ZA" sz="1500" dirty="0" smtClean="0">
                <a:latin typeface="+mj-lt"/>
              </a:rPr>
              <a:t>12 600 in 2022</a:t>
            </a:r>
            <a:r>
              <a:rPr lang="en-ZA" sz="1500" dirty="0">
                <a:latin typeface="+mj-lt"/>
              </a:rPr>
              <a:t>, a 5.4% compound annual </a:t>
            </a:r>
            <a:r>
              <a:rPr lang="en-ZA" sz="1500" dirty="0" smtClean="0">
                <a:latin typeface="+mj-lt"/>
              </a:rPr>
              <a:t>increase</a:t>
            </a:r>
          </a:p>
          <a:p>
            <a:endParaRPr lang="en-ZA" sz="1500" dirty="0">
              <a:latin typeface="+mj-lt"/>
            </a:endParaRPr>
          </a:p>
          <a:p>
            <a:r>
              <a:rPr lang="en-ZA" sz="1500" dirty="0">
                <a:latin typeface="+mj-lt"/>
              </a:rPr>
              <a:t>Nigeria’s overall hotel market outperformed </a:t>
            </a:r>
            <a:r>
              <a:rPr lang="en-ZA" sz="1500" dirty="0" smtClean="0">
                <a:latin typeface="+mj-lt"/>
              </a:rPr>
              <a:t>our </a:t>
            </a:r>
            <a:r>
              <a:rPr lang="en-US" sz="1500" dirty="0" smtClean="0">
                <a:latin typeface="+mj-lt"/>
              </a:rPr>
              <a:t>expectations </a:t>
            </a:r>
            <a:r>
              <a:rPr lang="en-US" sz="1500" dirty="0">
                <a:latin typeface="+mj-lt"/>
              </a:rPr>
              <a:t>in 2017</a:t>
            </a:r>
            <a:r>
              <a:rPr lang="en-US" sz="1500" dirty="0" smtClean="0">
                <a:latin typeface="+mj-lt"/>
              </a:rPr>
              <a:t>.</a:t>
            </a:r>
          </a:p>
          <a:p>
            <a:endParaRPr lang="en-US" sz="1500" dirty="0" smtClean="0">
              <a:latin typeface="+mj-lt"/>
            </a:endParaRPr>
          </a:p>
          <a:p>
            <a:r>
              <a:rPr lang="en-ZA" sz="1500" dirty="0" smtClean="0">
                <a:latin typeface="+mj-lt"/>
              </a:rPr>
              <a:t>The </a:t>
            </a:r>
            <a:r>
              <a:rPr lang="en-ZA" sz="1500" dirty="0">
                <a:latin typeface="+mj-lt"/>
              </a:rPr>
              <a:t>average room rate increased 4.8% in </a:t>
            </a:r>
            <a:r>
              <a:rPr lang="en-ZA" sz="1500" dirty="0" smtClean="0">
                <a:latin typeface="+mj-lt"/>
              </a:rPr>
              <a:t>2017. Overall </a:t>
            </a:r>
            <a:r>
              <a:rPr lang="en-ZA" sz="1500" dirty="0">
                <a:latin typeface="+mj-lt"/>
              </a:rPr>
              <a:t>hotel room revenue is expected to expand at a 12.6% compound annual rate to $380 million (N136.8 billion) </a:t>
            </a:r>
            <a:r>
              <a:rPr lang="en-ZA" sz="1500" dirty="0" smtClean="0">
                <a:latin typeface="+mj-lt"/>
              </a:rPr>
              <a:t>in </a:t>
            </a:r>
            <a:r>
              <a:rPr lang="en-US" sz="1500" dirty="0" smtClean="0">
                <a:latin typeface="+mj-lt"/>
              </a:rPr>
              <a:t>2022 </a:t>
            </a:r>
            <a:r>
              <a:rPr lang="en-US" sz="1500" dirty="0">
                <a:latin typeface="+mj-lt"/>
              </a:rPr>
              <a:t>from $210 million (N75.6 billion) in 2017.</a:t>
            </a:r>
            <a:endParaRPr lang="en-ZA" sz="1500" dirty="0" smtClean="0">
              <a:latin typeface="+mj-lt"/>
            </a:endParaRPr>
          </a:p>
        </p:txBody>
      </p:sp>
      <p:sp>
        <p:nvSpPr>
          <p:cNvPr id="2" name="Slide Number Placeholder 1"/>
          <p:cNvSpPr>
            <a:spLocks noGrp="1"/>
          </p:cNvSpPr>
          <p:nvPr>
            <p:ph type="sldNum" sz="quarter" idx="12"/>
          </p:nvPr>
        </p:nvSpPr>
        <p:spPr>
          <a:xfrm>
            <a:off x="7086600" y="6636930"/>
            <a:ext cx="1527048" cy="152400"/>
          </a:xfrm>
        </p:spPr>
        <p:txBody>
          <a:bodyPr/>
          <a:lstStyle/>
          <a:p>
            <a:fld id="{D6812397-039D-4DBF-A7D1-8231908880F6}" type="slidenum">
              <a:rPr lang="en-ZA" smtClean="0">
                <a:solidFill>
                  <a:schemeClr val="bg1"/>
                </a:solidFill>
              </a:rPr>
              <a:pPr/>
              <a:t>23</a:t>
            </a:fld>
            <a:endParaRPr lang="en-ZA" dirty="0">
              <a:solidFill>
                <a:schemeClr val="bg1"/>
              </a:solidFill>
            </a:endParaRPr>
          </a:p>
        </p:txBody>
      </p:sp>
      <p:sp>
        <p:nvSpPr>
          <p:cNvPr id="3" name="Date Placeholder 2"/>
          <p:cNvSpPr>
            <a:spLocks noGrp="1"/>
          </p:cNvSpPr>
          <p:nvPr>
            <p:ph type="dt" sz="half" idx="10"/>
          </p:nvPr>
        </p:nvSpPr>
        <p:spPr>
          <a:xfrm>
            <a:off x="7089648" y="6472121"/>
            <a:ext cx="1524000" cy="152400"/>
          </a:xfrm>
        </p:spPr>
        <p:txBody>
          <a:bodyPr/>
          <a:lstStyle/>
          <a:p>
            <a:r>
              <a:rPr lang="en-ZA" dirty="0" smtClean="0">
                <a:solidFill>
                  <a:schemeClr val="bg1"/>
                </a:solidFill>
              </a:rPr>
              <a:t>July 2018</a:t>
            </a:r>
            <a:endParaRPr lang="en-ZA" dirty="0">
              <a:solidFill>
                <a:schemeClr val="bg1"/>
              </a:solidFill>
            </a:endParaRPr>
          </a:p>
        </p:txBody>
      </p:sp>
      <p:sp>
        <p:nvSpPr>
          <p:cNvPr id="8" name="Footer Placeholder 7"/>
          <p:cNvSpPr>
            <a:spLocks noGrp="1"/>
          </p:cNvSpPr>
          <p:nvPr>
            <p:ph type="ftr" sz="quarter" idx="11"/>
          </p:nvPr>
        </p:nvSpPr>
        <p:spPr>
          <a:xfrm>
            <a:off x="175789" y="6626929"/>
            <a:ext cx="5260848" cy="150876"/>
          </a:xfrm>
        </p:spPr>
        <p:txBody>
          <a:bodyPr/>
          <a:lstStyle/>
          <a:p>
            <a:r>
              <a:rPr lang="en-ZA" dirty="0" smtClean="0">
                <a:solidFill>
                  <a:schemeClr val="bg1"/>
                </a:solidFill>
              </a:rPr>
              <a:t>Hotels Outlook: 2018 - 2022</a:t>
            </a:r>
            <a:endParaRPr lang="en-ZA" dirty="0">
              <a:solidFill>
                <a:schemeClr val="bg1"/>
              </a:solidFill>
            </a:endParaRPr>
          </a:p>
        </p:txBody>
      </p:sp>
      <p:pic>
        <p:nvPicPr>
          <p:cNvPr id="5" name="Picture 4"/>
          <p:cNvPicPr>
            <a:picLocks noChangeAspect="1"/>
          </p:cNvPicPr>
          <p:nvPr/>
        </p:nvPicPr>
        <p:blipFill>
          <a:blip r:embed="rId3"/>
          <a:stretch>
            <a:fillRect/>
          </a:stretch>
        </p:blipFill>
        <p:spPr>
          <a:xfrm>
            <a:off x="472091" y="228600"/>
            <a:ext cx="4176109" cy="3492012"/>
          </a:xfrm>
          <a:prstGeom prst="rect">
            <a:avLst/>
          </a:prstGeom>
        </p:spPr>
      </p:pic>
      <p:pic>
        <p:nvPicPr>
          <p:cNvPr id="7" name="Picture 6"/>
          <p:cNvPicPr>
            <a:picLocks noChangeAspect="1"/>
          </p:cNvPicPr>
          <p:nvPr/>
        </p:nvPicPr>
        <p:blipFill>
          <a:blip r:embed="rId4"/>
          <a:stretch>
            <a:fillRect/>
          </a:stretch>
        </p:blipFill>
        <p:spPr>
          <a:xfrm>
            <a:off x="4572000" y="1304948"/>
            <a:ext cx="4194964" cy="2498458"/>
          </a:xfrm>
          <a:prstGeom prst="rect">
            <a:avLst/>
          </a:prstGeom>
        </p:spPr>
      </p:pic>
    </p:spTree>
    <p:extLst>
      <p:ext uri="{BB962C8B-B14F-4D97-AF65-F5344CB8AC3E}">
        <p14:creationId xmlns:p14="http://schemas.microsoft.com/office/powerpoint/2010/main" val="85294765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ZA" sz="4400" dirty="0" smtClean="0"/>
              <a:t>Hotel accommodation in Kenya</a:t>
            </a:r>
            <a:endParaRPr lang="en-ZA" sz="4400" dirty="0"/>
          </a:p>
        </p:txBody>
      </p:sp>
      <p:sp>
        <p:nvSpPr>
          <p:cNvPr id="3" name="Slide Number Placeholder 2"/>
          <p:cNvSpPr>
            <a:spLocks noGrp="1"/>
          </p:cNvSpPr>
          <p:nvPr>
            <p:ph type="sldNum" sz="quarter" idx="12"/>
          </p:nvPr>
        </p:nvSpPr>
        <p:spPr/>
        <p:txBody>
          <a:bodyPr/>
          <a:lstStyle/>
          <a:p>
            <a:fld id="{7AB3B583-2969-4016-8335-93D97B8F7171}" type="slidenum">
              <a:rPr lang="en-ZA" smtClean="0"/>
              <a:pPr/>
              <a:t>24</a:t>
            </a:fld>
            <a:endParaRPr lang="en-ZA"/>
          </a:p>
        </p:txBody>
      </p:sp>
      <p:sp>
        <p:nvSpPr>
          <p:cNvPr id="7" name="Date Placeholder 6"/>
          <p:cNvSpPr>
            <a:spLocks noGrp="1"/>
          </p:cNvSpPr>
          <p:nvPr>
            <p:ph type="dt" sz="half" idx="10"/>
          </p:nvPr>
        </p:nvSpPr>
        <p:spPr/>
        <p:txBody>
          <a:bodyPr/>
          <a:lstStyle/>
          <a:p>
            <a:r>
              <a:rPr lang="en-ZA" dirty="0" smtClean="0"/>
              <a:t>July 2018</a:t>
            </a:r>
            <a:endParaRPr lang="en-ZA" dirty="0"/>
          </a:p>
        </p:txBody>
      </p:sp>
      <p:sp>
        <p:nvSpPr>
          <p:cNvPr id="8" name="Footer Placeholder 7"/>
          <p:cNvSpPr>
            <a:spLocks noGrp="1"/>
          </p:cNvSpPr>
          <p:nvPr>
            <p:ph type="ftr" sz="quarter" idx="11"/>
          </p:nvPr>
        </p:nvSpPr>
        <p:spPr/>
        <p:txBody>
          <a:bodyPr/>
          <a:lstStyle/>
          <a:p>
            <a:r>
              <a:rPr lang="en-ZA" dirty="0" smtClean="0"/>
              <a:t>Hotels Outlook: 2018 - 2022</a:t>
            </a:r>
            <a:endParaRPr lang="en-ZA" dirty="0"/>
          </a:p>
        </p:txBody>
      </p:sp>
    </p:spTree>
    <p:extLst>
      <p:ext uri="{BB962C8B-B14F-4D97-AF65-F5344CB8AC3E}">
        <p14:creationId xmlns:p14="http://schemas.microsoft.com/office/powerpoint/2010/main" val="137006862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10"/>
          <p:cNvSpPr txBox="1"/>
          <p:nvPr/>
        </p:nvSpPr>
        <p:spPr>
          <a:xfrm>
            <a:off x="6766170" y="88541"/>
            <a:ext cx="1818138" cy="270321"/>
          </a:xfrm>
          <a:prstGeom prst="rect">
            <a:avLst/>
          </a:prstGeom>
          <a:solidFill>
            <a:schemeClr val="tx2"/>
          </a:solidFill>
          <a:ln>
            <a:noFill/>
          </a:ln>
        </p:spPr>
        <p:txBody>
          <a:bodyPr wrap="square" lIns="0" tIns="0" rIns="144000" bIns="0" rtlCol="0" anchor="ctr" anchorCtr="0">
            <a:noAutofit/>
          </a:bodyPr>
          <a:lstStyle/>
          <a:p>
            <a:pPr indent="-274320" algn="r">
              <a:spcAft>
                <a:spcPts val="900"/>
              </a:spcAft>
            </a:pPr>
            <a:r>
              <a:rPr lang="en-ZA" sz="1600" i="1" smtClean="0">
                <a:solidFill>
                  <a:schemeClr val="bg1"/>
                </a:solidFill>
                <a:latin typeface="Georgia" pitchFamily="18" charset="0"/>
              </a:rPr>
              <a:t>Kenya</a:t>
            </a:r>
            <a:endParaRPr lang="en-ZA" sz="1600" i="1" dirty="0" err="1" smtClean="0">
              <a:solidFill>
                <a:schemeClr val="bg1"/>
              </a:solidFill>
              <a:latin typeface="Georgia" pitchFamily="18" charset="0"/>
            </a:endParaRPr>
          </a:p>
        </p:txBody>
      </p:sp>
      <p:sp>
        <p:nvSpPr>
          <p:cNvPr id="2" name="Slide Number Placeholder 1"/>
          <p:cNvSpPr>
            <a:spLocks noGrp="1"/>
          </p:cNvSpPr>
          <p:nvPr>
            <p:ph type="sldNum" sz="quarter" idx="18"/>
          </p:nvPr>
        </p:nvSpPr>
        <p:spPr/>
        <p:txBody>
          <a:bodyPr/>
          <a:lstStyle/>
          <a:p>
            <a:fld id="{A605FC7B-1DF7-45D4-BBAA-0D843619C571}" type="slidenum">
              <a:rPr lang="en-ZA" smtClean="0">
                <a:solidFill>
                  <a:schemeClr val="bg1"/>
                </a:solidFill>
              </a:rPr>
              <a:pPr/>
              <a:t>25</a:t>
            </a:fld>
            <a:endParaRPr lang="en-ZA" dirty="0">
              <a:solidFill>
                <a:schemeClr val="bg1"/>
              </a:solidFill>
            </a:endParaRPr>
          </a:p>
        </p:txBody>
      </p:sp>
      <p:sp>
        <p:nvSpPr>
          <p:cNvPr id="3" name="Date Placeholder 2"/>
          <p:cNvSpPr>
            <a:spLocks noGrp="1"/>
          </p:cNvSpPr>
          <p:nvPr>
            <p:ph type="dt" sz="half" idx="16"/>
          </p:nvPr>
        </p:nvSpPr>
        <p:spPr/>
        <p:txBody>
          <a:bodyPr/>
          <a:lstStyle/>
          <a:p>
            <a:r>
              <a:rPr lang="en-ZA" dirty="0" smtClean="0">
                <a:solidFill>
                  <a:schemeClr val="bg1"/>
                </a:solidFill>
              </a:rPr>
              <a:t>July 2018</a:t>
            </a:r>
            <a:endParaRPr lang="en-ZA" dirty="0">
              <a:solidFill>
                <a:schemeClr val="bg1"/>
              </a:solidFill>
            </a:endParaRPr>
          </a:p>
        </p:txBody>
      </p:sp>
      <p:sp>
        <p:nvSpPr>
          <p:cNvPr id="7" name="Footer Placeholder 6"/>
          <p:cNvSpPr>
            <a:spLocks noGrp="1"/>
          </p:cNvSpPr>
          <p:nvPr>
            <p:ph type="ftr" sz="quarter" idx="17"/>
          </p:nvPr>
        </p:nvSpPr>
        <p:spPr/>
        <p:txBody>
          <a:bodyPr/>
          <a:lstStyle/>
          <a:p>
            <a:r>
              <a:rPr lang="en-ZA" dirty="0" smtClean="0">
                <a:solidFill>
                  <a:schemeClr val="bg1"/>
                </a:solidFill>
              </a:rPr>
              <a:t>Hotels Outlook: 2018 - 2022</a:t>
            </a:r>
            <a:endParaRPr lang="en-ZA" dirty="0">
              <a:solidFill>
                <a:schemeClr val="bg1"/>
              </a:solidFill>
            </a:endParaRPr>
          </a:p>
        </p:txBody>
      </p:sp>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r="24631"/>
          <a:stretch/>
        </p:blipFill>
        <p:spPr>
          <a:xfrm>
            <a:off x="2997724" y="1116785"/>
            <a:ext cx="6146276" cy="5055415"/>
          </a:xfrm>
          <a:prstGeom prst="rect">
            <a:avLst/>
          </a:prstGeom>
        </p:spPr>
      </p:pic>
      <p:pic>
        <p:nvPicPr>
          <p:cNvPr id="8" name="Picture 7"/>
          <p:cNvPicPr>
            <a:picLocks noChangeAspect="1"/>
          </p:cNvPicPr>
          <p:nvPr/>
        </p:nvPicPr>
        <p:blipFill>
          <a:blip r:embed="rId4"/>
          <a:stretch>
            <a:fillRect/>
          </a:stretch>
        </p:blipFill>
        <p:spPr>
          <a:xfrm>
            <a:off x="0" y="0"/>
            <a:ext cx="4572000" cy="6864080"/>
          </a:xfrm>
          <a:prstGeom prst="rect">
            <a:avLst/>
          </a:prstGeom>
        </p:spPr>
      </p:pic>
    </p:spTree>
    <p:extLst>
      <p:ext uri="{BB962C8B-B14F-4D97-AF65-F5344CB8AC3E}">
        <p14:creationId xmlns:p14="http://schemas.microsoft.com/office/powerpoint/2010/main" val="126824374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bwMode="ltGray">
          <a:xfrm>
            <a:off x="3403077" y="692151"/>
            <a:ext cx="4138367" cy="1532575"/>
          </a:xfrm>
          <a:prstGeom prst="rect">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36000" rIns="72000" rtlCol="0" anchor="t" anchorCtr="0"/>
          <a:lstStyle/>
          <a:p>
            <a:pPr marL="84138" lvl="1">
              <a:spcAft>
                <a:spcPts val="1800"/>
              </a:spcAft>
            </a:pPr>
            <a:r>
              <a:rPr lang="en-ZA" sz="1700" dirty="0" smtClean="0">
                <a:latin typeface="+mj-lt"/>
              </a:rPr>
              <a:t>Projected number of available rooms to increase from 19,100 in 2017 to 21,700 in 2022, a 2.6% compound annual increase.</a:t>
            </a:r>
          </a:p>
        </p:txBody>
      </p:sp>
      <p:sp>
        <p:nvSpPr>
          <p:cNvPr id="13" name="TextBox 12"/>
          <p:cNvSpPr txBox="1"/>
          <p:nvPr/>
        </p:nvSpPr>
        <p:spPr>
          <a:xfrm>
            <a:off x="6766170" y="88541"/>
            <a:ext cx="1818138" cy="270321"/>
          </a:xfrm>
          <a:prstGeom prst="rect">
            <a:avLst/>
          </a:prstGeom>
          <a:solidFill>
            <a:schemeClr val="tx2"/>
          </a:solidFill>
          <a:ln>
            <a:noFill/>
          </a:ln>
        </p:spPr>
        <p:txBody>
          <a:bodyPr wrap="square" lIns="0" tIns="0" rIns="144000" bIns="0" rtlCol="0" anchor="ctr" anchorCtr="0">
            <a:noAutofit/>
          </a:bodyPr>
          <a:lstStyle/>
          <a:p>
            <a:pPr indent="-274320" algn="r">
              <a:spcAft>
                <a:spcPts val="900"/>
              </a:spcAft>
            </a:pPr>
            <a:r>
              <a:rPr lang="en-ZA" sz="1600" i="1" smtClean="0">
                <a:solidFill>
                  <a:schemeClr val="bg1"/>
                </a:solidFill>
                <a:latin typeface="Georgia" pitchFamily="18" charset="0"/>
              </a:rPr>
              <a:t>Kenya</a:t>
            </a:r>
            <a:endParaRPr lang="en-ZA" sz="1600" i="1" dirty="0" err="1" smtClean="0">
              <a:solidFill>
                <a:schemeClr val="bg1"/>
              </a:solidFill>
              <a:latin typeface="Georgia" pitchFamily="18" charset="0"/>
            </a:endParaRPr>
          </a:p>
        </p:txBody>
      </p:sp>
      <p:sp>
        <p:nvSpPr>
          <p:cNvPr id="2" name="Slide Number Placeholder 1"/>
          <p:cNvSpPr>
            <a:spLocks noGrp="1"/>
          </p:cNvSpPr>
          <p:nvPr>
            <p:ph type="sldNum" sz="quarter" idx="12"/>
          </p:nvPr>
        </p:nvSpPr>
        <p:spPr>
          <a:xfrm>
            <a:off x="7086600" y="6630955"/>
            <a:ext cx="1527048" cy="152400"/>
          </a:xfrm>
        </p:spPr>
        <p:txBody>
          <a:bodyPr/>
          <a:lstStyle/>
          <a:p>
            <a:fld id="{D6812397-039D-4DBF-A7D1-8231908880F6}" type="slidenum">
              <a:rPr lang="en-ZA" smtClean="0">
                <a:solidFill>
                  <a:schemeClr val="bg1"/>
                </a:solidFill>
              </a:rPr>
              <a:pPr/>
              <a:t>26</a:t>
            </a:fld>
            <a:endParaRPr lang="en-ZA" dirty="0">
              <a:solidFill>
                <a:schemeClr val="bg1"/>
              </a:solidFill>
            </a:endParaRPr>
          </a:p>
        </p:txBody>
      </p:sp>
      <p:sp>
        <p:nvSpPr>
          <p:cNvPr id="3" name="Date Placeholder 2"/>
          <p:cNvSpPr>
            <a:spLocks noGrp="1"/>
          </p:cNvSpPr>
          <p:nvPr>
            <p:ph type="dt" sz="half" idx="10"/>
          </p:nvPr>
        </p:nvSpPr>
        <p:spPr>
          <a:xfrm>
            <a:off x="7088124" y="6466114"/>
            <a:ext cx="1524000" cy="152400"/>
          </a:xfrm>
        </p:spPr>
        <p:txBody>
          <a:bodyPr/>
          <a:lstStyle/>
          <a:p>
            <a:r>
              <a:rPr lang="en-ZA" dirty="0" smtClean="0">
                <a:solidFill>
                  <a:schemeClr val="bg1"/>
                </a:solidFill>
              </a:rPr>
              <a:t>July 2018</a:t>
            </a:r>
            <a:endParaRPr lang="en-ZA" dirty="0">
              <a:solidFill>
                <a:schemeClr val="bg1"/>
              </a:solidFill>
            </a:endParaRPr>
          </a:p>
        </p:txBody>
      </p:sp>
      <p:sp>
        <p:nvSpPr>
          <p:cNvPr id="5" name="Footer Placeholder 4"/>
          <p:cNvSpPr>
            <a:spLocks noGrp="1"/>
          </p:cNvSpPr>
          <p:nvPr>
            <p:ph type="ftr" sz="quarter" idx="11"/>
          </p:nvPr>
        </p:nvSpPr>
        <p:spPr>
          <a:xfrm>
            <a:off x="530352" y="6630955"/>
            <a:ext cx="5260848" cy="150876"/>
          </a:xfrm>
        </p:spPr>
        <p:txBody>
          <a:bodyPr/>
          <a:lstStyle/>
          <a:p>
            <a:r>
              <a:rPr lang="en-ZA" dirty="0" smtClean="0">
                <a:solidFill>
                  <a:schemeClr val="bg1"/>
                </a:solidFill>
              </a:rPr>
              <a:t>Hotels Outlook: 2018 - 2022</a:t>
            </a:r>
            <a:endParaRPr lang="en-ZA" dirty="0">
              <a:solidFill>
                <a:schemeClr val="bg1"/>
              </a:solidFill>
            </a:endParaRPr>
          </a:p>
        </p:txBody>
      </p:sp>
      <p:pic>
        <p:nvPicPr>
          <p:cNvPr id="6" name="Picture 5"/>
          <p:cNvPicPr>
            <a:picLocks noChangeAspect="1"/>
          </p:cNvPicPr>
          <p:nvPr/>
        </p:nvPicPr>
        <p:blipFill>
          <a:blip r:embed="rId3"/>
          <a:stretch>
            <a:fillRect/>
          </a:stretch>
        </p:blipFill>
        <p:spPr>
          <a:xfrm>
            <a:off x="490218" y="2318586"/>
            <a:ext cx="4169777" cy="3554721"/>
          </a:xfrm>
          <a:prstGeom prst="rect">
            <a:avLst/>
          </a:prstGeom>
        </p:spPr>
      </p:pic>
      <p:sp>
        <p:nvSpPr>
          <p:cNvPr id="10" name="Rectangle 9"/>
          <p:cNvSpPr/>
          <p:nvPr/>
        </p:nvSpPr>
        <p:spPr bwMode="ltGray">
          <a:xfrm>
            <a:off x="4646676" y="1773238"/>
            <a:ext cx="3963924" cy="4212783"/>
          </a:xfrm>
          <a:prstGeom prst="rect">
            <a:avLst/>
          </a:prstGeom>
          <a:solidFill>
            <a:schemeClr val="tx2"/>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144000" tIns="72000" rIns="72000" rtlCol="0" anchor="t" anchorCtr="0"/>
          <a:lstStyle/>
          <a:p>
            <a:pPr marL="0" lvl="1">
              <a:spcAft>
                <a:spcPts val="1800"/>
              </a:spcAft>
            </a:pPr>
            <a:r>
              <a:rPr lang="en-ZA" sz="1700" dirty="0" smtClean="0">
                <a:latin typeface="+mj-lt"/>
              </a:rPr>
              <a:t>Guest nights will total an estimated 4.6 million in 2022, a 6.9% compound annual increase from 3.3 million in 2017. It is projected the Average Daily Rate (ADR) to increase from $132 (R1 630) in 2017 to $150 (R1 852) in 2022, a 2.6% compound annual increase.</a:t>
            </a:r>
          </a:p>
          <a:p>
            <a:pPr marL="0" lvl="1">
              <a:spcAft>
                <a:spcPts val="1800"/>
              </a:spcAft>
            </a:pPr>
            <a:r>
              <a:rPr lang="en-ZA" sz="1700" dirty="0" smtClean="0">
                <a:latin typeface="+mj-lt"/>
              </a:rPr>
              <a:t>Total room revenue will expand by 9.6%, compounded annually, rising to $690 million (R8.5 billion) in 2022 from $436 million (R5.4 billion) in 2017.</a:t>
            </a:r>
          </a:p>
        </p:txBody>
      </p:sp>
    </p:spTree>
    <p:extLst>
      <p:ext uri="{BB962C8B-B14F-4D97-AF65-F5344CB8AC3E}">
        <p14:creationId xmlns:p14="http://schemas.microsoft.com/office/powerpoint/2010/main" val="201936936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ZA" sz="4400" dirty="0" smtClean="0"/>
              <a:t>Hotel accommodation in Tanzania</a:t>
            </a:r>
            <a:endParaRPr lang="en-ZA" sz="4400" dirty="0"/>
          </a:p>
        </p:txBody>
      </p:sp>
      <p:sp>
        <p:nvSpPr>
          <p:cNvPr id="3" name="Slide Number Placeholder 2"/>
          <p:cNvSpPr>
            <a:spLocks noGrp="1"/>
          </p:cNvSpPr>
          <p:nvPr>
            <p:ph type="sldNum" sz="quarter" idx="12"/>
          </p:nvPr>
        </p:nvSpPr>
        <p:spPr/>
        <p:txBody>
          <a:bodyPr/>
          <a:lstStyle/>
          <a:p>
            <a:fld id="{7AB3B583-2969-4016-8335-93D97B8F7171}" type="slidenum">
              <a:rPr lang="en-ZA" smtClean="0"/>
              <a:pPr/>
              <a:t>27</a:t>
            </a:fld>
            <a:endParaRPr lang="en-ZA"/>
          </a:p>
        </p:txBody>
      </p:sp>
      <p:sp>
        <p:nvSpPr>
          <p:cNvPr id="7" name="Date Placeholder 6"/>
          <p:cNvSpPr>
            <a:spLocks noGrp="1"/>
          </p:cNvSpPr>
          <p:nvPr>
            <p:ph type="dt" sz="half" idx="10"/>
          </p:nvPr>
        </p:nvSpPr>
        <p:spPr/>
        <p:txBody>
          <a:bodyPr/>
          <a:lstStyle/>
          <a:p>
            <a:r>
              <a:rPr lang="en-ZA" dirty="0" smtClean="0"/>
              <a:t>July 2018</a:t>
            </a:r>
            <a:endParaRPr lang="en-ZA" dirty="0"/>
          </a:p>
        </p:txBody>
      </p:sp>
      <p:sp>
        <p:nvSpPr>
          <p:cNvPr id="8" name="Footer Placeholder 7"/>
          <p:cNvSpPr>
            <a:spLocks noGrp="1"/>
          </p:cNvSpPr>
          <p:nvPr>
            <p:ph type="ftr" sz="quarter" idx="11"/>
          </p:nvPr>
        </p:nvSpPr>
        <p:spPr/>
        <p:txBody>
          <a:bodyPr/>
          <a:lstStyle/>
          <a:p>
            <a:r>
              <a:rPr lang="en-ZA" dirty="0" smtClean="0"/>
              <a:t>Hotels Outlook: 2018 - 2022</a:t>
            </a:r>
            <a:endParaRPr lang="en-ZA" dirty="0"/>
          </a:p>
        </p:txBody>
      </p:sp>
    </p:spTree>
    <p:extLst>
      <p:ext uri="{BB962C8B-B14F-4D97-AF65-F5344CB8AC3E}">
        <p14:creationId xmlns:p14="http://schemas.microsoft.com/office/powerpoint/2010/main" val="237234589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TextBox 13"/>
          <p:cNvSpPr txBox="1"/>
          <p:nvPr/>
        </p:nvSpPr>
        <p:spPr>
          <a:xfrm>
            <a:off x="6766170" y="88541"/>
            <a:ext cx="1818138" cy="270321"/>
          </a:xfrm>
          <a:prstGeom prst="rect">
            <a:avLst/>
          </a:prstGeom>
          <a:solidFill>
            <a:schemeClr val="tx2"/>
          </a:solidFill>
          <a:ln>
            <a:noFill/>
          </a:ln>
        </p:spPr>
        <p:txBody>
          <a:bodyPr wrap="square" lIns="0" tIns="0" rIns="144000" bIns="0" rtlCol="0" anchor="ctr" anchorCtr="0">
            <a:noAutofit/>
          </a:bodyPr>
          <a:lstStyle/>
          <a:p>
            <a:pPr indent="-274320" algn="r">
              <a:spcAft>
                <a:spcPts val="900"/>
              </a:spcAft>
            </a:pPr>
            <a:r>
              <a:rPr lang="en-ZA" sz="1600" i="1" smtClean="0">
                <a:solidFill>
                  <a:schemeClr val="bg1"/>
                </a:solidFill>
                <a:latin typeface="Georgia" pitchFamily="18" charset="0"/>
              </a:rPr>
              <a:t>Tanzania</a:t>
            </a:r>
            <a:endParaRPr lang="en-ZA" sz="1600" i="1" dirty="0" err="1" smtClean="0">
              <a:solidFill>
                <a:schemeClr val="bg1"/>
              </a:solidFill>
              <a:latin typeface="Georgia" pitchFamily="18" charset="0"/>
            </a:endParaRPr>
          </a:p>
        </p:txBody>
      </p:sp>
      <p:sp>
        <p:nvSpPr>
          <p:cNvPr id="2" name="Slide Number Placeholder 1"/>
          <p:cNvSpPr>
            <a:spLocks noGrp="1"/>
          </p:cNvSpPr>
          <p:nvPr>
            <p:ph type="sldNum" sz="quarter" idx="18"/>
          </p:nvPr>
        </p:nvSpPr>
        <p:spPr/>
        <p:txBody>
          <a:bodyPr/>
          <a:lstStyle/>
          <a:p>
            <a:fld id="{A605FC7B-1DF7-45D4-BBAA-0D843619C571}" type="slidenum">
              <a:rPr lang="en-ZA" smtClean="0">
                <a:solidFill>
                  <a:schemeClr val="bg1"/>
                </a:solidFill>
              </a:rPr>
              <a:pPr/>
              <a:t>28</a:t>
            </a:fld>
            <a:endParaRPr lang="en-ZA" dirty="0">
              <a:solidFill>
                <a:schemeClr val="bg1"/>
              </a:solidFill>
            </a:endParaRPr>
          </a:p>
        </p:txBody>
      </p:sp>
      <p:sp>
        <p:nvSpPr>
          <p:cNvPr id="3" name="Date Placeholder 2"/>
          <p:cNvSpPr>
            <a:spLocks noGrp="1"/>
          </p:cNvSpPr>
          <p:nvPr>
            <p:ph type="dt" sz="half" idx="16"/>
          </p:nvPr>
        </p:nvSpPr>
        <p:spPr/>
        <p:txBody>
          <a:bodyPr/>
          <a:lstStyle/>
          <a:p>
            <a:r>
              <a:rPr lang="en-ZA" dirty="0" smtClean="0">
                <a:solidFill>
                  <a:schemeClr val="bg1"/>
                </a:solidFill>
              </a:rPr>
              <a:t>July 2018</a:t>
            </a:r>
            <a:endParaRPr lang="en-ZA" dirty="0">
              <a:solidFill>
                <a:schemeClr val="bg1"/>
              </a:solidFill>
            </a:endParaRPr>
          </a:p>
        </p:txBody>
      </p:sp>
      <p:sp>
        <p:nvSpPr>
          <p:cNvPr id="7" name="Footer Placeholder 6"/>
          <p:cNvSpPr>
            <a:spLocks noGrp="1"/>
          </p:cNvSpPr>
          <p:nvPr>
            <p:ph type="ftr" sz="quarter" idx="17"/>
          </p:nvPr>
        </p:nvSpPr>
        <p:spPr/>
        <p:txBody>
          <a:bodyPr/>
          <a:lstStyle/>
          <a:p>
            <a:r>
              <a:rPr lang="en-ZA" dirty="0" smtClean="0">
                <a:solidFill>
                  <a:schemeClr val="bg1"/>
                </a:solidFill>
              </a:rPr>
              <a:t>Hotels Outlook: 2018 - 2022</a:t>
            </a:r>
            <a:endParaRPr lang="en-ZA" dirty="0">
              <a:solidFill>
                <a:schemeClr val="bg1"/>
              </a:solidFill>
            </a:endParaRPr>
          </a:p>
        </p:txBody>
      </p:sp>
      <p:pic>
        <p:nvPicPr>
          <p:cNvPr id="8" name="Picture 7"/>
          <p:cNvPicPr>
            <a:picLocks noChangeAspect="1"/>
          </p:cNvPicPr>
          <p:nvPr/>
        </p:nvPicPr>
        <p:blipFill rotWithShape="1">
          <a:blip r:embed="rId3"/>
          <a:srcRect t="18305" b="28693"/>
          <a:stretch/>
        </p:blipFill>
        <p:spPr>
          <a:xfrm>
            <a:off x="0" y="533400"/>
            <a:ext cx="4248171" cy="3029932"/>
          </a:xfrm>
          <a:prstGeom prst="rect">
            <a:avLst/>
          </a:prstGeom>
        </p:spPr>
      </p:pic>
      <p:pic>
        <p:nvPicPr>
          <p:cNvPr id="4" name="Picture 3"/>
          <p:cNvPicPr>
            <a:picLocks noChangeAspect="1"/>
          </p:cNvPicPr>
          <p:nvPr/>
        </p:nvPicPr>
        <p:blipFill rotWithShape="1">
          <a:blip r:embed="rId4" cstate="print">
            <a:extLst>
              <a:ext uri="{28A0092B-C50C-407E-A947-70E740481C1C}">
                <a14:useLocalDpi xmlns:a14="http://schemas.microsoft.com/office/drawing/2010/main" val="0"/>
              </a:ext>
            </a:extLst>
          </a:blip>
          <a:srcRect l="11800" t="7900" r="11254" b="9611"/>
          <a:stretch/>
        </p:blipFill>
        <p:spPr>
          <a:xfrm>
            <a:off x="4332955" y="533400"/>
            <a:ext cx="4277646" cy="3029932"/>
          </a:xfrm>
          <a:prstGeom prst="rect">
            <a:avLst/>
          </a:prstGeom>
        </p:spPr>
      </p:pic>
      <p:pic>
        <p:nvPicPr>
          <p:cNvPr id="6" name="Picture 5"/>
          <p:cNvPicPr>
            <a:picLocks noChangeAspect="1"/>
          </p:cNvPicPr>
          <p:nvPr/>
        </p:nvPicPr>
        <p:blipFill rotWithShape="1">
          <a:blip r:embed="rId5">
            <a:extLst>
              <a:ext uri="{28A0092B-C50C-407E-A947-70E740481C1C}">
                <a14:useLocalDpi xmlns:a14="http://schemas.microsoft.com/office/drawing/2010/main" val="0"/>
              </a:ext>
            </a:extLst>
          </a:blip>
          <a:srcRect l="11499" t="12519" r="12498" b="11232"/>
          <a:stretch/>
        </p:blipFill>
        <p:spPr>
          <a:xfrm>
            <a:off x="4336880" y="3652545"/>
            <a:ext cx="4273720" cy="2981618"/>
          </a:xfrm>
          <a:prstGeom prst="rect">
            <a:avLst/>
          </a:prstGeom>
        </p:spPr>
      </p:pic>
      <p:pic>
        <p:nvPicPr>
          <p:cNvPr id="5" name="Picture 4"/>
          <p:cNvPicPr>
            <a:picLocks noChangeAspect="1"/>
          </p:cNvPicPr>
          <p:nvPr/>
        </p:nvPicPr>
        <p:blipFill rotWithShape="1">
          <a:blip r:embed="rId6">
            <a:extLst>
              <a:ext uri="{28A0092B-C50C-407E-A947-70E740481C1C}">
                <a14:useLocalDpi xmlns:a14="http://schemas.microsoft.com/office/drawing/2010/main" val="0"/>
              </a:ext>
            </a:extLst>
          </a:blip>
          <a:srcRect l="10888" t="12260" r="18175" b="13611"/>
          <a:stretch/>
        </p:blipFill>
        <p:spPr>
          <a:xfrm>
            <a:off x="0" y="3652544"/>
            <a:ext cx="4248171" cy="2981619"/>
          </a:xfrm>
          <a:prstGeom prst="rect">
            <a:avLst/>
          </a:prstGeom>
        </p:spPr>
      </p:pic>
    </p:spTree>
    <p:extLst>
      <p:ext uri="{BB962C8B-B14F-4D97-AF65-F5344CB8AC3E}">
        <p14:creationId xmlns:p14="http://schemas.microsoft.com/office/powerpoint/2010/main" val="272567262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6766170" y="88541"/>
            <a:ext cx="1818138" cy="270321"/>
          </a:xfrm>
          <a:prstGeom prst="rect">
            <a:avLst/>
          </a:prstGeom>
          <a:solidFill>
            <a:schemeClr val="tx2"/>
          </a:solidFill>
          <a:ln>
            <a:noFill/>
          </a:ln>
        </p:spPr>
        <p:txBody>
          <a:bodyPr wrap="square" lIns="0" tIns="0" rIns="144000" bIns="0" rtlCol="0" anchor="ctr" anchorCtr="0">
            <a:noAutofit/>
          </a:bodyPr>
          <a:lstStyle/>
          <a:p>
            <a:pPr indent="-274320" algn="r">
              <a:spcAft>
                <a:spcPts val="900"/>
              </a:spcAft>
            </a:pPr>
            <a:r>
              <a:rPr lang="en-ZA" sz="1600" i="1" smtClean="0">
                <a:solidFill>
                  <a:schemeClr val="bg1"/>
                </a:solidFill>
                <a:latin typeface="Georgia" pitchFamily="18" charset="0"/>
              </a:rPr>
              <a:t>Tanzania</a:t>
            </a:r>
            <a:endParaRPr lang="en-ZA" sz="1600" i="1" dirty="0" err="1" smtClean="0">
              <a:solidFill>
                <a:schemeClr val="bg1"/>
              </a:solidFill>
              <a:latin typeface="Georgia" pitchFamily="18" charset="0"/>
            </a:endParaRPr>
          </a:p>
        </p:txBody>
      </p:sp>
      <p:sp>
        <p:nvSpPr>
          <p:cNvPr id="12" name="Rectangle 11"/>
          <p:cNvSpPr/>
          <p:nvPr/>
        </p:nvSpPr>
        <p:spPr bwMode="ltGray">
          <a:xfrm>
            <a:off x="-1" y="3442996"/>
            <a:ext cx="9144001" cy="3415004"/>
          </a:xfrm>
          <a:prstGeom prst="rect">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288000" tIns="144000" rIns="1008000" rtlCol="0" anchor="t" anchorCtr="0"/>
          <a:lstStyle/>
          <a:p>
            <a:pPr marL="263525" lvl="1">
              <a:spcAft>
                <a:spcPts val="1800"/>
              </a:spcAft>
            </a:pPr>
            <a:r>
              <a:rPr lang="en-GB" dirty="0" smtClean="0">
                <a:latin typeface="+mj-lt"/>
              </a:rPr>
              <a:t>Seven </a:t>
            </a:r>
            <a:r>
              <a:rPr lang="en-GB" dirty="0">
                <a:latin typeface="+mj-lt"/>
              </a:rPr>
              <a:t>new hotels in Tanzania, most of which will be opened in the next two </a:t>
            </a:r>
            <a:r>
              <a:rPr lang="en-GB" dirty="0" smtClean="0">
                <a:latin typeface="+mj-lt"/>
              </a:rPr>
              <a:t>years</a:t>
            </a:r>
            <a:endParaRPr lang="en-ZA" dirty="0" smtClean="0">
              <a:latin typeface="+mj-lt"/>
            </a:endParaRPr>
          </a:p>
          <a:p>
            <a:pPr marL="263525" lvl="1">
              <a:spcAft>
                <a:spcPts val="1800"/>
              </a:spcAft>
            </a:pPr>
            <a:r>
              <a:rPr lang="en-ZA" dirty="0">
                <a:latin typeface="+mj-lt"/>
              </a:rPr>
              <a:t>After rising by </a:t>
            </a:r>
            <a:r>
              <a:rPr lang="en-ZA" dirty="0" smtClean="0">
                <a:latin typeface="+mj-lt"/>
              </a:rPr>
              <a:t>22.6% </a:t>
            </a:r>
            <a:r>
              <a:rPr lang="en-ZA" dirty="0">
                <a:latin typeface="+mj-lt"/>
              </a:rPr>
              <a:t>in </a:t>
            </a:r>
            <a:r>
              <a:rPr lang="en-ZA" dirty="0" smtClean="0">
                <a:latin typeface="+mj-lt"/>
              </a:rPr>
              <a:t>2015, and 7.7% in 2016, the average </a:t>
            </a:r>
            <a:r>
              <a:rPr lang="en-ZA" dirty="0">
                <a:latin typeface="+mj-lt"/>
              </a:rPr>
              <a:t>room rate growth </a:t>
            </a:r>
            <a:r>
              <a:rPr lang="en-ZA" dirty="0" smtClean="0">
                <a:latin typeface="+mj-lt"/>
              </a:rPr>
              <a:t>was flat in 2017. </a:t>
            </a:r>
            <a:r>
              <a:rPr lang="en-ZA" dirty="0">
                <a:latin typeface="+mj-lt"/>
              </a:rPr>
              <a:t>Room revenue </a:t>
            </a:r>
            <a:r>
              <a:rPr lang="en-ZA" dirty="0" smtClean="0">
                <a:latin typeface="+mj-lt"/>
              </a:rPr>
              <a:t>fell by  5.5% </a:t>
            </a:r>
            <a:r>
              <a:rPr lang="en-ZA" dirty="0">
                <a:latin typeface="+mj-lt"/>
              </a:rPr>
              <a:t>in </a:t>
            </a:r>
            <a:r>
              <a:rPr lang="en-ZA" dirty="0" smtClean="0">
                <a:latin typeface="+mj-lt"/>
              </a:rPr>
              <a:t>2017, </a:t>
            </a:r>
            <a:r>
              <a:rPr lang="en-ZA" dirty="0">
                <a:latin typeface="+mj-lt"/>
              </a:rPr>
              <a:t>down from the </a:t>
            </a:r>
            <a:r>
              <a:rPr lang="en-ZA" dirty="0" smtClean="0">
                <a:latin typeface="+mj-lt"/>
              </a:rPr>
              <a:t>7.7% </a:t>
            </a:r>
            <a:r>
              <a:rPr lang="en-ZA" dirty="0">
                <a:latin typeface="+mj-lt"/>
              </a:rPr>
              <a:t>increase in </a:t>
            </a:r>
            <a:r>
              <a:rPr lang="en-ZA" dirty="0" smtClean="0">
                <a:latin typeface="+mj-lt"/>
              </a:rPr>
              <a:t>2016</a:t>
            </a:r>
          </a:p>
          <a:p>
            <a:pPr marL="263525" lvl="1">
              <a:spcAft>
                <a:spcPts val="1800"/>
              </a:spcAft>
            </a:pPr>
            <a:r>
              <a:rPr lang="en-ZA" dirty="0" smtClean="0">
                <a:latin typeface="+mj-lt"/>
              </a:rPr>
              <a:t>However total </a:t>
            </a:r>
            <a:r>
              <a:rPr lang="en-ZA" dirty="0">
                <a:latin typeface="+mj-lt"/>
              </a:rPr>
              <a:t>room revenue </a:t>
            </a:r>
            <a:r>
              <a:rPr lang="en-ZA" dirty="0" smtClean="0">
                <a:latin typeface="+mj-lt"/>
              </a:rPr>
              <a:t>is expected to </a:t>
            </a:r>
            <a:r>
              <a:rPr lang="en-ZA" dirty="0">
                <a:latin typeface="+mj-lt"/>
              </a:rPr>
              <a:t>expand by </a:t>
            </a:r>
            <a:r>
              <a:rPr lang="en-ZA" dirty="0" smtClean="0">
                <a:latin typeface="+mj-lt"/>
              </a:rPr>
              <a:t>9.1% </a:t>
            </a:r>
            <a:r>
              <a:rPr lang="en-ZA" dirty="0">
                <a:latin typeface="+mj-lt"/>
              </a:rPr>
              <a:t>compounded annually, rising to $</a:t>
            </a:r>
            <a:r>
              <a:rPr lang="en-ZA" dirty="0" smtClean="0">
                <a:latin typeface="+mj-lt"/>
              </a:rPr>
              <a:t>319 </a:t>
            </a:r>
            <a:r>
              <a:rPr lang="en-ZA" dirty="0">
                <a:latin typeface="+mj-lt"/>
              </a:rPr>
              <a:t>million </a:t>
            </a:r>
            <a:r>
              <a:rPr lang="en-ZA" dirty="0" smtClean="0">
                <a:latin typeface="+mj-lt"/>
              </a:rPr>
              <a:t>in 2022 </a:t>
            </a:r>
            <a:r>
              <a:rPr lang="en-ZA" dirty="0">
                <a:latin typeface="+mj-lt"/>
              </a:rPr>
              <a:t>from $</a:t>
            </a:r>
            <a:r>
              <a:rPr lang="en-ZA" dirty="0" smtClean="0">
                <a:latin typeface="+mj-lt"/>
              </a:rPr>
              <a:t>206 </a:t>
            </a:r>
            <a:r>
              <a:rPr lang="en-ZA" dirty="0">
                <a:latin typeface="+mj-lt"/>
              </a:rPr>
              <a:t>million </a:t>
            </a:r>
            <a:r>
              <a:rPr lang="en-ZA" dirty="0" smtClean="0">
                <a:latin typeface="+mj-lt"/>
              </a:rPr>
              <a:t>in 2017 </a:t>
            </a:r>
            <a:endParaRPr lang="en-ZA" dirty="0">
              <a:latin typeface="+mj-lt"/>
            </a:endParaRPr>
          </a:p>
        </p:txBody>
      </p:sp>
      <p:sp>
        <p:nvSpPr>
          <p:cNvPr id="2" name="Slide Number Placeholder 1"/>
          <p:cNvSpPr>
            <a:spLocks noGrp="1"/>
          </p:cNvSpPr>
          <p:nvPr>
            <p:ph type="sldNum" sz="quarter" idx="12"/>
          </p:nvPr>
        </p:nvSpPr>
        <p:spPr>
          <a:xfrm>
            <a:off x="7086600" y="6629661"/>
            <a:ext cx="1527048" cy="152400"/>
          </a:xfrm>
        </p:spPr>
        <p:txBody>
          <a:bodyPr/>
          <a:lstStyle/>
          <a:p>
            <a:fld id="{D6812397-039D-4DBF-A7D1-8231908880F6}" type="slidenum">
              <a:rPr lang="en-ZA" smtClean="0">
                <a:solidFill>
                  <a:schemeClr val="bg1"/>
                </a:solidFill>
              </a:rPr>
              <a:pPr/>
              <a:t>29</a:t>
            </a:fld>
            <a:endParaRPr lang="en-ZA" dirty="0">
              <a:solidFill>
                <a:schemeClr val="bg1"/>
              </a:solidFill>
            </a:endParaRPr>
          </a:p>
        </p:txBody>
      </p:sp>
      <p:sp>
        <p:nvSpPr>
          <p:cNvPr id="3" name="Date Placeholder 2"/>
          <p:cNvSpPr>
            <a:spLocks noGrp="1"/>
          </p:cNvSpPr>
          <p:nvPr>
            <p:ph type="dt" sz="half" idx="10"/>
          </p:nvPr>
        </p:nvSpPr>
        <p:spPr>
          <a:xfrm>
            <a:off x="7089648" y="6451607"/>
            <a:ext cx="1524000" cy="152400"/>
          </a:xfrm>
        </p:spPr>
        <p:txBody>
          <a:bodyPr/>
          <a:lstStyle/>
          <a:p>
            <a:r>
              <a:rPr lang="en-ZA" dirty="0" smtClean="0">
                <a:solidFill>
                  <a:schemeClr val="bg1"/>
                </a:solidFill>
              </a:rPr>
              <a:t>July 2018</a:t>
            </a:r>
            <a:endParaRPr lang="en-ZA" dirty="0">
              <a:solidFill>
                <a:schemeClr val="bg1"/>
              </a:solidFill>
            </a:endParaRPr>
          </a:p>
        </p:txBody>
      </p:sp>
      <p:sp>
        <p:nvSpPr>
          <p:cNvPr id="5" name="Footer Placeholder 4"/>
          <p:cNvSpPr>
            <a:spLocks noGrp="1"/>
          </p:cNvSpPr>
          <p:nvPr>
            <p:ph type="ftr" sz="quarter" idx="11"/>
          </p:nvPr>
        </p:nvSpPr>
        <p:spPr>
          <a:xfrm>
            <a:off x="446377" y="6632625"/>
            <a:ext cx="5260848" cy="150876"/>
          </a:xfrm>
        </p:spPr>
        <p:txBody>
          <a:bodyPr/>
          <a:lstStyle/>
          <a:p>
            <a:r>
              <a:rPr lang="en-ZA" dirty="0" smtClean="0">
                <a:solidFill>
                  <a:schemeClr val="bg1"/>
                </a:solidFill>
              </a:rPr>
              <a:t>Hotels Outlook: 2018 - 2022</a:t>
            </a:r>
            <a:endParaRPr lang="en-ZA" dirty="0">
              <a:solidFill>
                <a:schemeClr val="bg1"/>
              </a:solidFill>
            </a:endParaRPr>
          </a:p>
        </p:txBody>
      </p:sp>
      <p:pic>
        <p:nvPicPr>
          <p:cNvPr id="6" name="Picture 5"/>
          <p:cNvPicPr>
            <a:picLocks noChangeAspect="1"/>
          </p:cNvPicPr>
          <p:nvPr/>
        </p:nvPicPr>
        <p:blipFill>
          <a:blip r:embed="rId3"/>
          <a:stretch>
            <a:fillRect/>
          </a:stretch>
        </p:blipFill>
        <p:spPr>
          <a:xfrm>
            <a:off x="446377" y="490195"/>
            <a:ext cx="3446893" cy="2910225"/>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95800" y="533400"/>
            <a:ext cx="4648200" cy="2428427"/>
          </a:xfrm>
          <a:prstGeom prst="rect">
            <a:avLst/>
          </a:prstGeom>
        </p:spPr>
      </p:pic>
    </p:spTree>
    <p:extLst>
      <p:ext uri="{BB962C8B-B14F-4D97-AF65-F5344CB8AC3E}">
        <p14:creationId xmlns:p14="http://schemas.microsoft.com/office/powerpoint/2010/main" val="42643044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Introduction</a:t>
            </a:r>
            <a:br>
              <a:rPr lang="en-ZA" dirty="0" smtClean="0"/>
            </a:br>
            <a:endParaRPr lang="en-ZA" b="0" i="0" dirty="0"/>
          </a:p>
        </p:txBody>
      </p:sp>
      <p:sp>
        <p:nvSpPr>
          <p:cNvPr id="3" name="Content Placeholder 2"/>
          <p:cNvSpPr>
            <a:spLocks noGrp="1"/>
          </p:cNvSpPr>
          <p:nvPr>
            <p:ph sz="quarter" idx="15"/>
          </p:nvPr>
        </p:nvSpPr>
        <p:spPr>
          <a:xfrm>
            <a:off x="533400" y="1088915"/>
            <a:ext cx="8208912" cy="492968"/>
          </a:xfrm>
        </p:spPr>
        <p:txBody>
          <a:bodyPr/>
          <a:lstStyle/>
          <a:p>
            <a:pPr marL="0" lvl="1" indent="0">
              <a:buNone/>
            </a:pPr>
            <a:r>
              <a:rPr lang="en-ZA" dirty="0" smtClean="0"/>
              <a:t>This is the eighth edition of our annual Hotels report:</a:t>
            </a:r>
          </a:p>
          <a:p>
            <a:pPr lvl="1"/>
            <a:endParaRPr lang="en-ZA" dirty="0" smtClean="0"/>
          </a:p>
        </p:txBody>
      </p:sp>
      <p:sp>
        <p:nvSpPr>
          <p:cNvPr id="17" name="Rectangle 16"/>
          <p:cNvSpPr/>
          <p:nvPr/>
        </p:nvSpPr>
        <p:spPr bwMode="ltGray">
          <a:xfrm>
            <a:off x="533400" y="1581883"/>
            <a:ext cx="8077200" cy="964909"/>
          </a:xfrm>
          <a:prstGeom prst="rect">
            <a:avLst/>
          </a:prstGeom>
          <a:solidFill>
            <a:schemeClr val="accent4"/>
          </a:solidFill>
          <a:ln w="9525" cap="flat" cmpd="sng" algn="ctr">
            <a:noFill/>
            <a:prstDash val="solid"/>
          </a:ln>
          <a:effectLst/>
        </p:spPr>
        <p:txBody>
          <a:bodyPr lIns="1116000" rtlCol="0" anchor="ctr" anchorCtr="0"/>
          <a:lstStyle/>
          <a:p>
            <a:pPr marL="0" lvl="2">
              <a:buClr>
                <a:schemeClr val="bg1"/>
              </a:buClr>
            </a:pPr>
            <a:r>
              <a:rPr lang="en-ZA" sz="1500" i="1" dirty="0" smtClean="0">
                <a:solidFill>
                  <a:schemeClr val="bg1"/>
                </a:solidFill>
                <a:latin typeface="+mj-lt"/>
              </a:rPr>
              <a:t>Provides data on accommodation revenues for the hotel sector </a:t>
            </a:r>
            <a:r>
              <a:rPr lang="en-ZA" sz="1500" i="1" dirty="0">
                <a:solidFill>
                  <a:schemeClr val="bg1"/>
                </a:solidFill>
                <a:latin typeface="+mj-lt"/>
              </a:rPr>
              <a:t>in South Africa, Nigeria, Mauritius, Kenya and </a:t>
            </a:r>
            <a:r>
              <a:rPr lang="en-ZA" sz="1500" i="1" dirty="0" smtClean="0">
                <a:solidFill>
                  <a:schemeClr val="bg1"/>
                </a:solidFill>
                <a:latin typeface="+mj-lt"/>
              </a:rPr>
              <a:t>Tanzania. Revenue from food &amp; beverage and other services is excluded.</a:t>
            </a:r>
            <a:endParaRPr lang="en-ZA" sz="1500" i="1" dirty="0">
              <a:solidFill>
                <a:schemeClr val="bg1"/>
              </a:solidFill>
              <a:latin typeface="+mj-lt"/>
            </a:endParaRPr>
          </a:p>
        </p:txBody>
      </p:sp>
      <p:sp>
        <p:nvSpPr>
          <p:cNvPr id="19" name="Rectangle 18"/>
          <p:cNvSpPr/>
          <p:nvPr/>
        </p:nvSpPr>
        <p:spPr bwMode="ltGray">
          <a:xfrm>
            <a:off x="530352" y="2714202"/>
            <a:ext cx="8077200" cy="919937"/>
          </a:xfrm>
          <a:prstGeom prst="rect">
            <a:avLst/>
          </a:prstGeom>
          <a:solidFill>
            <a:schemeClr val="accent2"/>
          </a:solidFill>
          <a:ln w="9525" cap="flat" cmpd="sng" algn="ctr">
            <a:noFill/>
            <a:prstDash val="solid"/>
          </a:ln>
          <a:effectLst/>
        </p:spPr>
        <p:txBody>
          <a:bodyPr lIns="1116000" rtlCol="0" anchor="ctr" anchorCtr="0"/>
          <a:lstStyle/>
          <a:p>
            <a:pPr marL="0" lvl="1"/>
            <a:r>
              <a:rPr lang="en-ZA" sz="1500" i="1" dirty="0">
                <a:solidFill>
                  <a:schemeClr val="bg1"/>
                </a:solidFill>
                <a:latin typeface="+mj-lt"/>
              </a:rPr>
              <a:t>Aims to provide synopsis of historical </a:t>
            </a:r>
            <a:r>
              <a:rPr lang="en-ZA" sz="1500" i="1" dirty="0" smtClean="0">
                <a:solidFill>
                  <a:schemeClr val="bg1"/>
                </a:solidFill>
                <a:latin typeface="+mj-lt"/>
              </a:rPr>
              <a:t>performance for 2017 </a:t>
            </a:r>
            <a:r>
              <a:rPr lang="en-ZA" sz="1500" i="1" dirty="0">
                <a:solidFill>
                  <a:schemeClr val="bg1"/>
                </a:solidFill>
                <a:latin typeface="+mj-lt"/>
              </a:rPr>
              <a:t>and forecast </a:t>
            </a:r>
            <a:r>
              <a:rPr lang="en-ZA" sz="1500" i="1" dirty="0" smtClean="0">
                <a:solidFill>
                  <a:schemeClr val="bg1"/>
                </a:solidFill>
                <a:latin typeface="+mj-lt"/>
              </a:rPr>
              <a:t>revenue and other key trends </a:t>
            </a:r>
            <a:r>
              <a:rPr lang="en-ZA" sz="1500" i="1" dirty="0">
                <a:solidFill>
                  <a:schemeClr val="bg1"/>
                </a:solidFill>
                <a:latin typeface="+mj-lt"/>
              </a:rPr>
              <a:t>for </a:t>
            </a:r>
            <a:r>
              <a:rPr lang="en-ZA" sz="1500" i="1" dirty="0" smtClean="0">
                <a:solidFill>
                  <a:schemeClr val="bg1"/>
                </a:solidFill>
                <a:latin typeface="+mj-lt"/>
              </a:rPr>
              <a:t>the 2018 – 2022 period. </a:t>
            </a:r>
            <a:endParaRPr lang="en-ZA" sz="1500" i="1" dirty="0">
              <a:solidFill>
                <a:schemeClr val="bg1"/>
              </a:solidFill>
              <a:latin typeface="+mj-lt"/>
            </a:endParaRPr>
          </a:p>
        </p:txBody>
      </p:sp>
      <p:sp>
        <p:nvSpPr>
          <p:cNvPr id="12" name="Freeform 8"/>
          <p:cNvSpPr>
            <a:spLocks noEditPoints="1"/>
          </p:cNvSpPr>
          <p:nvPr/>
        </p:nvSpPr>
        <p:spPr bwMode="auto">
          <a:xfrm>
            <a:off x="725368" y="1749293"/>
            <a:ext cx="684213" cy="728663"/>
          </a:xfrm>
          <a:custGeom>
            <a:avLst/>
            <a:gdLst>
              <a:gd name="T0" fmla="*/ 135 w 179"/>
              <a:gd name="T1" fmla="*/ 71 h 191"/>
              <a:gd name="T2" fmla="*/ 137 w 179"/>
              <a:gd name="T3" fmla="*/ 68 h 191"/>
              <a:gd name="T4" fmla="*/ 140 w 179"/>
              <a:gd name="T5" fmla="*/ 65 h 191"/>
              <a:gd name="T6" fmla="*/ 127 w 179"/>
              <a:gd name="T7" fmla="*/ 53 h 191"/>
              <a:gd name="T8" fmla="*/ 137 w 179"/>
              <a:gd name="T9" fmla="*/ 42 h 191"/>
              <a:gd name="T10" fmla="*/ 150 w 179"/>
              <a:gd name="T11" fmla="*/ 54 h 191"/>
              <a:gd name="T12" fmla="*/ 152 w 179"/>
              <a:gd name="T13" fmla="*/ 51 h 191"/>
              <a:gd name="T14" fmla="*/ 155 w 179"/>
              <a:gd name="T15" fmla="*/ 48 h 191"/>
              <a:gd name="T16" fmla="*/ 127 w 179"/>
              <a:gd name="T17" fmla="*/ 23 h 191"/>
              <a:gd name="T18" fmla="*/ 124 w 179"/>
              <a:gd name="T19" fmla="*/ 26 h 191"/>
              <a:gd name="T20" fmla="*/ 122 w 179"/>
              <a:gd name="T21" fmla="*/ 29 h 191"/>
              <a:gd name="T22" fmla="*/ 132 w 179"/>
              <a:gd name="T23" fmla="*/ 38 h 191"/>
              <a:gd name="T24" fmla="*/ 122 w 179"/>
              <a:gd name="T25" fmla="*/ 49 h 191"/>
              <a:gd name="T26" fmla="*/ 112 w 179"/>
              <a:gd name="T27" fmla="*/ 40 h 191"/>
              <a:gd name="T28" fmla="*/ 109 w 179"/>
              <a:gd name="T29" fmla="*/ 43 h 191"/>
              <a:gd name="T30" fmla="*/ 106 w 179"/>
              <a:gd name="T31" fmla="*/ 45 h 191"/>
              <a:gd name="T32" fmla="*/ 135 w 179"/>
              <a:gd name="T33" fmla="*/ 71 h 191"/>
              <a:gd name="T34" fmla="*/ 102 w 179"/>
              <a:gd name="T35" fmla="*/ 76 h 191"/>
              <a:gd name="T36" fmla="*/ 104 w 179"/>
              <a:gd name="T37" fmla="*/ 74 h 191"/>
              <a:gd name="T38" fmla="*/ 109 w 179"/>
              <a:gd name="T39" fmla="*/ 74 h 191"/>
              <a:gd name="T40" fmla="*/ 108 w 179"/>
              <a:gd name="T41" fmla="*/ 79 h 191"/>
              <a:gd name="T42" fmla="*/ 107 w 179"/>
              <a:gd name="T43" fmla="*/ 80 h 191"/>
              <a:gd name="T44" fmla="*/ 113 w 179"/>
              <a:gd name="T45" fmla="*/ 78 h 191"/>
              <a:gd name="T46" fmla="*/ 113 w 179"/>
              <a:gd name="T47" fmla="*/ 69 h 191"/>
              <a:gd name="T48" fmla="*/ 104 w 179"/>
              <a:gd name="T49" fmla="*/ 70 h 191"/>
              <a:gd name="T50" fmla="*/ 102 w 179"/>
              <a:gd name="T51" fmla="*/ 76 h 191"/>
              <a:gd name="T52" fmla="*/ 92 w 179"/>
              <a:gd name="T53" fmla="*/ 106 h 191"/>
              <a:gd name="T54" fmla="*/ 93 w 179"/>
              <a:gd name="T55" fmla="*/ 96 h 191"/>
              <a:gd name="T56" fmla="*/ 88 w 179"/>
              <a:gd name="T57" fmla="*/ 97 h 191"/>
              <a:gd name="T58" fmla="*/ 88 w 179"/>
              <a:gd name="T59" fmla="*/ 92 h 191"/>
              <a:gd name="T60" fmla="*/ 79 w 179"/>
              <a:gd name="T61" fmla="*/ 94 h 191"/>
              <a:gd name="T62" fmla="*/ 79 w 179"/>
              <a:gd name="T63" fmla="*/ 107 h 191"/>
              <a:gd name="T64" fmla="*/ 92 w 179"/>
              <a:gd name="T65" fmla="*/ 106 h 191"/>
              <a:gd name="T66" fmla="*/ 24 w 179"/>
              <a:gd name="T67" fmla="*/ 189 h 191"/>
              <a:gd name="T68" fmla="*/ 4 w 179"/>
              <a:gd name="T69" fmla="*/ 190 h 191"/>
              <a:gd name="T70" fmla="*/ 1 w 179"/>
              <a:gd name="T71" fmla="*/ 187 h 191"/>
              <a:gd name="T72" fmla="*/ 0 w 179"/>
              <a:gd name="T73" fmla="*/ 171 h 191"/>
              <a:gd name="T74" fmla="*/ 44 w 179"/>
              <a:gd name="T75" fmla="*/ 122 h 191"/>
              <a:gd name="T76" fmla="*/ 51 w 179"/>
              <a:gd name="T77" fmla="*/ 89 h 191"/>
              <a:gd name="T78" fmla="*/ 95 w 179"/>
              <a:gd name="T79" fmla="*/ 84 h 191"/>
              <a:gd name="T80" fmla="*/ 99 w 179"/>
              <a:gd name="T81" fmla="*/ 80 h 191"/>
              <a:gd name="T82" fmla="*/ 83 w 179"/>
              <a:gd name="T83" fmla="*/ 65 h 191"/>
              <a:gd name="T84" fmla="*/ 82 w 179"/>
              <a:gd name="T85" fmla="*/ 53 h 191"/>
              <a:gd name="T86" fmla="*/ 127 w 179"/>
              <a:gd name="T87" fmla="*/ 3 h 191"/>
              <a:gd name="T88" fmla="*/ 139 w 179"/>
              <a:gd name="T89" fmla="*/ 3 h 191"/>
              <a:gd name="T90" fmla="*/ 174 w 179"/>
              <a:gd name="T91" fmla="*/ 35 h 191"/>
              <a:gd name="T92" fmla="*/ 175 w 179"/>
              <a:gd name="T93" fmla="*/ 47 h 191"/>
              <a:gd name="T94" fmla="*/ 131 w 179"/>
              <a:gd name="T95" fmla="*/ 97 h 191"/>
              <a:gd name="T96" fmla="*/ 118 w 179"/>
              <a:gd name="T97" fmla="*/ 97 h 191"/>
              <a:gd name="T98" fmla="*/ 104 w 179"/>
              <a:gd name="T99" fmla="*/ 84 h 191"/>
              <a:gd name="T100" fmla="*/ 100 w 179"/>
              <a:gd name="T101" fmla="*/ 88 h 191"/>
              <a:gd name="T102" fmla="*/ 100 w 179"/>
              <a:gd name="T103" fmla="*/ 134 h 191"/>
              <a:gd name="T104" fmla="*/ 69 w 179"/>
              <a:gd name="T105" fmla="*/ 144 h 191"/>
              <a:gd name="T106" fmla="*/ 60 w 179"/>
              <a:gd name="T107" fmla="*/ 153 h 191"/>
              <a:gd name="T108" fmla="*/ 45 w 179"/>
              <a:gd name="T109" fmla="*/ 154 h 191"/>
              <a:gd name="T110" fmla="*/ 46 w 179"/>
              <a:gd name="T111" fmla="*/ 165 h 191"/>
              <a:gd name="T112" fmla="*/ 34 w 179"/>
              <a:gd name="T113" fmla="*/ 166 h 191"/>
              <a:gd name="T114" fmla="*/ 35 w 179"/>
              <a:gd name="T115" fmla="*/ 177 h 191"/>
              <a:gd name="T116" fmla="*/ 24 w 179"/>
              <a:gd name="T117" fmla="*/ 178 h 191"/>
              <a:gd name="T118" fmla="*/ 24 w 179"/>
              <a:gd name="T119" fmla="*/ 189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79" h="191">
                <a:moveTo>
                  <a:pt x="135" y="71"/>
                </a:moveTo>
                <a:cubicBezTo>
                  <a:pt x="137" y="68"/>
                  <a:pt x="137" y="68"/>
                  <a:pt x="137" y="68"/>
                </a:cubicBezTo>
                <a:cubicBezTo>
                  <a:pt x="140" y="65"/>
                  <a:pt x="140" y="65"/>
                  <a:pt x="140" y="65"/>
                </a:cubicBezTo>
                <a:cubicBezTo>
                  <a:pt x="127" y="53"/>
                  <a:pt x="127" y="53"/>
                  <a:pt x="127" y="53"/>
                </a:cubicBezTo>
                <a:cubicBezTo>
                  <a:pt x="137" y="42"/>
                  <a:pt x="137" y="42"/>
                  <a:pt x="137" y="42"/>
                </a:cubicBezTo>
                <a:cubicBezTo>
                  <a:pt x="150" y="54"/>
                  <a:pt x="150" y="54"/>
                  <a:pt x="150" y="54"/>
                </a:cubicBezTo>
                <a:cubicBezTo>
                  <a:pt x="152" y="51"/>
                  <a:pt x="152" y="51"/>
                  <a:pt x="152" y="51"/>
                </a:cubicBezTo>
                <a:cubicBezTo>
                  <a:pt x="155" y="48"/>
                  <a:pt x="155" y="48"/>
                  <a:pt x="155" y="48"/>
                </a:cubicBezTo>
                <a:cubicBezTo>
                  <a:pt x="127" y="23"/>
                  <a:pt x="127" y="23"/>
                  <a:pt x="127" y="23"/>
                </a:cubicBezTo>
                <a:cubicBezTo>
                  <a:pt x="124" y="26"/>
                  <a:pt x="124" y="26"/>
                  <a:pt x="124" y="26"/>
                </a:cubicBezTo>
                <a:cubicBezTo>
                  <a:pt x="122" y="29"/>
                  <a:pt x="122" y="29"/>
                  <a:pt x="122" y="29"/>
                </a:cubicBezTo>
                <a:cubicBezTo>
                  <a:pt x="132" y="38"/>
                  <a:pt x="132" y="38"/>
                  <a:pt x="132" y="38"/>
                </a:cubicBezTo>
                <a:cubicBezTo>
                  <a:pt x="122" y="49"/>
                  <a:pt x="122" y="49"/>
                  <a:pt x="122" y="49"/>
                </a:cubicBezTo>
                <a:cubicBezTo>
                  <a:pt x="112" y="40"/>
                  <a:pt x="112" y="40"/>
                  <a:pt x="112" y="40"/>
                </a:cubicBezTo>
                <a:cubicBezTo>
                  <a:pt x="109" y="43"/>
                  <a:pt x="109" y="43"/>
                  <a:pt x="109" y="43"/>
                </a:cubicBezTo>
                <a:cubicBezTo>
                  <a:pt x="106" y="45"/>
                  <a:pt x="106" y="45"/>
                  <a:pt x="106" y="45"/>
                </a:cubicBezTo>
                <a:cubicBezTo>
                  <a:pt x="135" y="71"/>
                  <a:pt x="135" y="71"/>
                  <a:pt x="135" y="71"/>
                </a:cubicBezTo>
                <a:close/>
                <a:moveTo>
                  <a:pt x="102" y="76"/>
                </a:moveTo>
                <a:cubicBezTo>
                  <a:pt x="104" y="74"/>
                  <a:pt x="104" y="74"/>
                  <a:pt x="104" y="74"/>
                </a:cubicBezTo>
                <a:cubicBezTo>
                  <a:pt x="105" y="73"/>
                  <a:pt x="107" y="72"/>
                  <a:pt x="109" y="74"/>
                </a:cubicBezTo>
                <a:cubicBezTo>
                  <a:pt x="110" y="75"/>
                  <a:pt x="110" y="77"/>
                  <a:pt x="108" y="79"/>
                </a:cubicBezTo>
                <a:cubicBezTo>
                  <a:pt x="107" y="80"/>
                  <a:pt x="107" y="80"/>
                  <a:pt x="107" y="80"/>
                </a:cubicBezTo>
                <a:cubicBezTo>
                  <a:pt x="109" y="81"/>
                  <a:pt x="112" y="80"/>
                  <a:pt x="113" y="78"/>
                </a:cubicBezTo>
                <a:cubicBezTo>
                  <a:pt x="116" y="75"/>
                  <a:pt x="115" y="71"/>
                  <a:pt x="113" y="69"/>
                </a:cubicBezTo>
                <a:cubicBezTo>
                  <a:pt x="110" y="67"/>
                  <a:pt x="106" y="67"/>
                  <a:pt x="104" y="70"/>
                </a:cubicBezTo>
                <a:cubicBezTo>
                  <a:pt x="102" y="71"/>
                  <a:pt x="102" y="74"/>
                  <a:pt x="102" y="76"/>
                </a:cubicBezTo>
                <a:close/>
                <a:moveTo>
                  <a:pt x="92" y="106"/>
                </a:moveTo>
                <a:cubicBezTo>
                  <a:pt x="94" y="103"/>
                  <a:pt x="95" y="99"/>
                  <a:pt x="93" y="96"/>
                </a:cubicBezTo>
                <a:cubicBezTo>
                  <a:pt x="91" y="97"/>
                  <a:pt x="89" y="98"/>
                  <a:pt x="88" y="97"/>
                </a:cubicBezTo>
                <a:cubicBezTo>
                  <a:pt x="87" y="96"/>
                  <a:pt x="87" y="94"/>
                  <a:pt x="88" y="92"/>
                </a:cubicBezTo>
                <a:cubicBezTo>
                  <a:pt x="85" y="91"/>
                  <a:pt x="81" y="92"/>
                  <a:pt x="79" y="94"/>
                </a:cubicBezTo>
                <a:cubicBezTo>
                  <a:pt x="75" y="98"/>
                  <a:pt x="76" y="104"/>
                  <a:pt x="79" y="107"/>
                </a:cubicBezTo>
                <a:cubicBezTo>
                  <a:pt x="83" y="110"/>
                  <a:pt x="88" y="110"/>
                  <a:pt x="92" y="106"/>
                </a:cubicBezTo>
                <a:close/>
                <a:moveTo>
                  <a:pt x="24" y="189"/>
                </a:moveTo>
                <a:cubicBezTo>
                  <a:pt x="4" y="190"/>
                  <a:pt x="4" y="190"/>
                  <a:pt x="4" y="190"/>
                </a:cubicBezTo>
                <a:cubicBezTo>
                  <a:pt x="2" y="191"/>
                  <a:pt x="1" y="190"/>
                  <a:pt x="1" y="187"/>
                </a:cubicBezTo>
                <a:cubicBezTo>
                  <a:pt x="0" y="171"/>
                  <a:pt x="0" y="171"/>
                  <a:pt x="0" y="171"/>
                </a:cubicBezTo>
                <a:cubicBezTo>
                  <a:pt x="44" y="122"/>
                  <a:pt x="44" y="122"/>
                  <a:pt x="44" y="122"/>
                </a:cubicBezTo>
                <a:cubicBezTo>
                  <a:pt x="41" y="111"/>
                  <a:pt x="43" y="98"/>
                  <a:pt x="51" y="89"/>
                </a:cubicBezTo>
                <a:cubicBezTo>
                  <a:pt x="63" y="77"/>
                  <a:pt x="81" y="75"/>
                  <a:pt x="95" y="84"/>
                </a:cubicBezTo>
                <a:cubicBezTo>
                  <a:pt x="99" y="80"/>
                  <a:pt x="99" y="80"/>
                  <a:pt x="99" y="80"/>
                </a:cubicBezTo>
                <a:cubicBezTo>
                  <a:pt x="83" y="65"/>
                  <a:pt x="83" y="65"/>
                  <a:pt x="83" y="65"/>
                </a:cubicBezTo>
                <a:cubicBezTo>
                  <a:pt x="79" y="62"/>
                  <a:pt x="79" y="56"/>
                  <a:pt x="82" y="53"/>
                </a:cubicBezTo>
                <a:cubicBezTo>
                  <a:pt x="127" y="3"/>
                  <a:pt x="127" y="3"/>
                  <a:pt x="127" y="3"/>
                </a:cubicBezTo>
                <a:cubicBezTo>
                  <a:pt x="130" y="0"/>
                  <a:pt x="136" y="0"/>
                  <a:pt x="139" y="3"/>
                </a:cubicBezTo>
                <a:cubicBezTo>
                  <a:pt x="174" y="35"/>
                  <a:pt x="174" y="35"/>
                  <a:pt x="174" y="35"/>
                </a:cubicBezTo>
                <a:cubicBezTo>
                  <a:pt x="178" y="38"/>
                  <a:pt x="179" y="44"/>
                  <a:pt x="175" y="47"/>
                </a:cubicBezTo>
                <a:cubicBezTo>
                  <a:pt x="131" y="97"/>
                  <a:pt x="131" y="97"/>
                  <a:pt x="131" y="97"/>
                </a:cubicBezTo>
                <a:cubicBezTo>
                  <a:pt x="127" y="100"/>
                  <a:pt x="122" y="100"/>
                  <a:pt x="118" y="97"/>
                </a:cubicBezTo>
                <a:cubicBezTo>
                  <a:pt x="104" y="84"/>
                  <a:pt x="104" y="84"/>
                  <a:pt x="104" y="84"/>
                </a:cubicBezTo>
                <a:cubicBezTo>
                  <a:pt x="100" y="88"/>
                  <a:pt x="100" y="88"/>
                  <a:pt x="100" y="88"/>
                </a:cubicBezTo>
                <a:cubicBezTo>
                  <a:pt x="112" y="101"/>
                  <a:pt x="112" y="121"/>
                  <a:pt x="100" y="134"/>
                </a:cubicBezTo>
                <a:cubicBezTo>
                  <a:pt x="92" y="143"/>
                  <a:pt x="80" y="146"/>
                  <a:pt x="69" y="144"/>
                </a:cubicBezTo>
                <a:cubicBezTo>
                  <a:pt x="60" y="153"/>
                  <a:pt x="60" y="153"/>
                  <a:pt x="60" y="153"/>
                </a:cubicBezTo>
                <a:cubicBezTo>
                  <a:pt x="45" y="154"/>
                  <a:pt x="45" y="154"/>
                  <a:pt x="45" y="154"/>
                </a:cubicBezTo>
                <a:cubicBezTo>
                  <a:pt x="46" y="165"/>
                  <a:pt x="46" y="165"/>
                  <a:pt x="46" y="165"/>
                </a:cubicBezTo>
                <a:cubicBezTo>
                  <a:pt x="34" y="166"/>
                  <a:pt x="34" y="166"/>
                  <a:pt x="34" y="166"/>
                </a:cubicBezTo>
                <a:cubicBezTo>
                  <a:pt x="35" y="177"/>
                  <a:pt x="35" y="177"/>
                  <a:pt x="35" y="177"/>
                </a:cubicBezTo>
                <a:cubicBezTo>
                  <a:pt x="24" y="178"/>
                  <a:pt x="24" y="178"/>
                  <a:pt x="24" y="178"/>
                </a:cubicBezTo>
                <a:cubicBezTo>
                  <a:pt x="24" y="189"/>
                  <a:pt x="24" y="189"/>
                  <a:pt x="24" y="18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ZA" dirty="0"/>
          </a:p>
        </p:txBody>
      </p:sp>
      <p:sp>
        <p:nvSpPr>
          <p:cNvPr id="13" name="Freeform 8"/>
          <p:cNvSpPr>
            <a:spLocks noEditPoints="1"/>
          </p:cNvSpPr>
          <p:nvPr/>
        </p:nvSpPr>
        <p:spPr bwMode="auto">
          <a:xfrm>
            <a:off x="725368" y="2826244"/>
            <a:ext cx="684213" cy="728663"/>
          </a:xfrm>
          <a:custGeom>
            <a:avLst/>
            <a:gdLst>
              <a:gd name="T0" fmla="*/ 135 w 179"/>
              <a:gd name="T1" fmla="*/ 71 h 191"/>
              <a:gd name="T2" fmla="*/ 137 w 179"/>
              <a:gd name="T3" fmla="*/ 68 h 191"/>
              <a:gd name="T4" fmla="*/ 140 w 179"/>
              <a:gd name="T5" fmla="*/ 65 h 191"/>
              <a:gd name="T6" fmla="*/ 127 w 179"/>
              <a:gd name="T7" fmla="*/ 53 h 191"/>
              <a:gd name="T8" fmla="*/ 137 w 179"/>
              <a:gd name="T9" fmla="*/ 42 h 191"/>
              <a:gd name="T10" fmla="*/ 150 w 179"/>
              <a:gd name="T11" fmla="*/ 54 h 191"/>
              <a:gd name="T12" fmla="*/ 152 w 179"/>
              <a:gd name="T13" fmla="*/ 51 h 191"/>
              <a:gd name="T14" fmla="*/ 155 w 179"/>
              <a:gd name="T15" fmla="*/ 48 h 191"/>
              <a:gd name="T16" fmla="*/ 127 w 179"/>
              <a:gd name="T17" fmla="*/ 23 h 191"/>
              <a:gd name="T18" fmla="*/ 124 w 179"/>
              <a:gd name="T19" fmla="*/ 26 h 191"/>
              <a:gd name="T20" fmla="*/ 122 w 179"/>
              <a:gd name="T21" fmla="*/ 29 h 191"/>
              <a:gd name="T22" fmla="*/ 132 w 179"/>
              <a:gd name="T23" fmla="*/ 38 h 191"/>
              <a:gd name="T24" fmla="*/ 122 w 179"/>
              <a:gd name="T25" fmla="*/ 49 h 191"/>
              <a:gd name="T26" fmla="*/ 112 w 179"/>
              <a:gd name="T27" fmla="*/ 40 h 191"/>
              <a:gd name="T28" fmla="*/ 109 w 179"/>
              <a:gd name="T29" fmla="*/ 43 h 191"/>
              <a:gd name="T30" fmla="*/ 106 w 179"/>
              <a:gd name="T31" fmla="*/ 45 h 191"/>
              <a:gd name="T32" fmla="*/ 135 w 179"/>
              <a:gd name="T33" fmla="*/ 71 h 191"/>
              <a:gd name="T34" fmla="*/ 102 w 179"/>
              <a:gd name="T35" fmla="*/ 76 h 191"/>
              <a:gd name="T36" fmla="*/ 104 w 179"/>
              <a:gd name="T37" fmla="*/ 74 h 191"/>
              <a:gd name="T38" fmla="*/ 109 w 179"/>
              <a:gd name="T39" fmla="*/ 74 h 191"/>
              <a:gd name="T40" fmla="*/ 108 w 179"/>
              <a:gd name="T41" fmla="*/ 79 h 191"/>
              <a:gd name="T42" fmla="*/ 107 w 179"/>
              <a:gd name="T43" fmla="*/ 80 h 191"/>
              <a:gd name="T44" fmla="*/ 113 w 179"/>
              <a:gd name="T45" fmla="*/ 78 h 191"/>
              <a:gd name="T46" fmla="*/ 113 w 179"/>
              <a:gd name="T47" fmla="*/ 69 h 191"/>
              <a:gd name="T48" fmla="*/ 104 w 179"/>
              <a:gd name="T49" fmla="*/ 70 h 191"/>
              <a:gd name="T50" fmla="*/ 102 w 179"/>
              <a:gd name="T51" fmla="*/ 76 h 191"/>
              <a:gd name="T52" fmla="*/ 92 w 179"/>
              <a:gd name="T53" fmla="*/ 106 h 191"/>
              <a:gd name="T54" fmla="*/ 93 w 179"/>
              <a:gd name="T55" fmla="*/ 96 h 191"/>
              <a:gd name="T56" fmla="*/ 88 w 179"/>
              <a:gd name="T57" fmla="*/ 97 h 191"/>
              <a:gd name="T58" fmla="*/ 88 w 179"/>
              <a:gd name="T59" fmla="*/ 92 h 191"/>
              <a:gd name="T60" fmla="*/ 79 w 179"/>
              <a:gd name="T61" fmla="*/ 94 h 191"/>
              <a:gd name="T62" fmla="*/ 79 w 179"/>
              <a:gd name="T63" fmla="*/ 107 h 191"/>
              <a:gd name="T64" fmla="*/ 92 w 179"/>
              <a:gd name="T65" fmla="*/ 106 h 191"/>
              <a:gd name="T66" fmla="*/ 24 w 179"/>
              <a:gd name="T67" fmla="*/ 189 h 191"/>
              <a:gd name="T68" fmla="*/ 4 w 179"/>
              <a:gd name="T69" fmla="*/ 190 h 191"/>
              <a:gd name="T70" fmla="*/ 1 w 179"/>
              <a:gd name="T71" fmla="*/ 187 h 191"/>
              <a:gd name="T72" fmla="*/ 0 w 179"/>
              <a:gd name="T73" fmla="*/ 171 h 191"/>
              <a:gd name="T74" fmla="*/ 44 w 179"/>
              <a:gd name="T75" fmla="*/ 122 h 191"/>
              <a:gd name="T76" fmla="*/ 51 w 179"/>
              <a:gd name="T77" fmla="*/ 89 h 191"/>
              <a:gd name="T78" fmla="*/ 95 w 179"/>
              <a:gd name="T79" fmla="*/ 84 h 191"/>
              <a:gd name="T80" fmla="*/ 99 w 179"/>
              <a:gd name="T81" fmla="*/ 80 h 191"/>
              <a:gd name="T82" fmla="*/ 83 w 179"/>
              <a:gd name="T83" fmla="*/ 65 h 191"/>
              <a:gd name="T84" fmla="*/ 82 w 179"/>
              <a:gd name="T85" fmla="*/ 53 h 191"/>
              <a:gd name="T86" fmla="*/ 127 w 179"/>
              <a:gd name="T87" fmla="*/ 3 h 191"/>
              <a:gd name="T88" fmla="*/ 139 w 179"/>
              <a:gd name="T89" fmla="*/ 3 h 191"/>
              <a:gd name="T90" fmla="*/ 174 w 179"/>
              <a:gd name="T91" fmla="*/ 35 h 191"/>
              <a:gd name="T92" fmla="*/ 175 w 179"/>
              <a:gd name="T93" fmla="*/ 47 h 191"/>
              <a:gd name="T94" fmla="*/ 131 w 179"/>
              <a:gd name="T95" fmla="*/ 97 h 191"/>
              <a:gd name="T96" fmla="*/ 118 w 179"/>
              <a:gd name="T97" fmla="*/ 97 h 191"/>
              <a:gd name="T98" fmla="*/ 104 w 179"/>
              <a:gd name="T99" fmla="*/ 84 h 191"/>
              <a:gd name="T100" fmla="*/ 100 w 179"/>
              <a:gd name="T101" fmla="*/ 88 h 191"/>
              <a:gd name="T102" fmla="*/ 100 w 179"/>
              <a:gd name="T103" fmla="*/ 134 h 191"/>
              <a:gd name="T104" fmla="*/ 69 w 179"/>
              <a:gd name="T105" fmla="*/ 144 h 191"/>
              <a:gd name="T106" fmla="*/ 60 w 179"/>
              <a:gd name="T107" fmla="*/ 153 h 191"/>
              <a:gd name="T108" fmla="*/ 45 w 179"/>
              <a:gd name="T109" fmla="*/ 154 h 191"/>
              <a:gd name="T110" fmla="*/ 46 w 179"/>
              <a:gd name="T111" fmla="*/ 165 h 191"/>
              <a:gd name="T112" fmla="*/ 34 w 179"/>
              <a:gd name="T113" fmla="*/ 166 h 191"/>
              <a:gd name="T114" fmla="*/ 35 w 179"/>
              <a:gd name="T115" fmla="*/ 177 h 191"/>
              <a:gd name="T116" fmla="*/ 24 w 179"/>
              <a:gd name="T117" fmla="*/ 178 h 191"/>
              <a:gd name="T118" fmla="*/ 24 w 179"/>
              <a:gd name="T119" fmla="*/ 189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79" h="191">
                <a:moveTo>
                  <a:pt x="135" y="71"/>
                </a:moveTo>
                <a:cubicBezTo>
                  <a:pt x="137" y="68"/>
                  <a:pt x="137" y="68"/>
                  <a:pt x="137" y="68"/>
                </a:cubicBezTo>
                <a:cubicBezTo>
                  <a:pt x="140" y="65"/>
                  <a:pt x="140" y="65"/>
                  <a:pt x="140" y="65"/>
                </a:cubicBezTo>
                <a:cubicBezTo>
                  <a:pt x="127" y="53"/>
                  <a:pt x="127" y="53"/>
                  <a:pt x="127" y="53"/>
                </a:cubicBezTo>
                <a:cubicBezTo>
                  <a:pt x="137" y="42"/>
                  <a:pt x="137" y="42"/>
                  <a:pt x="137" y="42"/>
                </a:cubicBezTo>
                <a:cubicBezTo>
                  <a:pt x="150" y="54"/>
                  <a:pt x="150" y="54"/>
                  <a:pt x="150" y="54"/>
                </a:cubicBezTo>
                <a:cubicBezTo>
                  <a:pt x="152" y="51"/>
                  <a:pt x="152" y="51"/>
                  <a:pt x="152" y="51"/>
                </a:cubicBezTo>
                <a:cubicBezTo>
                  <a:pt x="155" y="48"/>
                  <a:pt x="155" y="48"/>
                  <a:pt x="155" y="48"/>
                </a:cubicBezTo>
                <a:cubicBezTo>
                  <a:pt x="127" y="23"/>
                  <a:pt x="127" y="23"/>
                  <a:pt x="127" y="23"/>
                </a:cubicBezTo>
                <a:cubicBezTo>
                  <a:pt x="124" y="26"/>
                  <a:pt x="124" y="26"/>
                  <a:pt x="124" y="26"/>
                </a:cubicBezTo>
                <a:cubicBezTo>
                  <a:pt x="122" y="29"/>
                  <a:pt x="122" y="29"/>
                  <a:pt x="122" y="29"/>
                </a:cubicBezTo>
                <a:cubicBezTo>
                  <a:pt x="132" y="38"/>
                  <a:pt x="132" y="38"/>
                  <a:pt x="132" y="38"/>
                </a:cubicBezTo>
                <a:cubicBezTo>
                  <a:pt x="122" y="49"/>
                  <a:pt x="122" y="49"/>
                  <a:pt x="122" y="49"/>
                </a:cubicBezTo>
                <a:cubicBezTo>
                  <a:pt x="112" y="40"/>
                  <a:pt x="112" y="40"/>
                  <a:pt x="112" y="40"/>
                </a:cubicBezTo>
                <a:cubicBezTo>
                  <a:pt x="109" y="43"/>
                  <a:pt x="109" y="43"/>
                  <a:pt x="109" y="43"/>
                </a:cubicBezTo>
                <a:cubicBezTo>
                  <a:pt x="106" y="45"/>
                  <a:pt x="106" y="45"/>
                  <a:pt x="106" y="45"/>
                </a:cubicBezTo>
                <a:cubicBezTo>
                  <a:pt x="135" y="71"/>
                  <a:pt x="135" y="71"/>
                  <a:pt x="135" y="71"/>
                </a:cubicBezTo>
                <a:close/>
                <a:moveTo>
                  <a:pt x="102" y="76"/>
                </a:moveTo>
                <a:cubicBezTo>
                  <a:pt x="104" y="74"/>
                  <a:pt x="104" y="74"/>
                  <a:pt x="104" y="74"/>
                </a:cubicBezTo>
                <a:cubicBezTo>
                  <a:pt x="105" y="73"/>
                  <a:pt x="107" y="72"/>
                  <a:pt x="109" y="74"/>
                </a:cubicBezTo>
                <a:cubicBezTo>
                  <a:pt x="110" y="75"/>
                  <a:pt x="110" y="77"/>
                  <a:pt x="108" y="79"/>
                </a:cubicBezTo>
                <a:cubicBezTo>
                  <a:pt x="107" y="80"/>
                  <a:pt x="107" y="80"/>
                  <a:pt x="107" y="80"/>
                </a:cubicBezTo>
                <a:cubicBezTo>
                  <a:pt x="109" y="81"/>
                  <a:pt x="112" y="80"/>
                  <a:pt x="113" y="78"/>
                </a:cubicBezTo>
                <a:cubicBezTo>
                  <a:pt x="116" y="75"/>
                  <a:pt x="115" y="71"/>
                  <a:pt x="113" y="69"/>
                </a:cubicBezTo>
                <a:cubicBezTo>
                  <a:pt x="110" y="67"/>
                  <a:pt x="106" y="67"/>
                  <a:pt x="104" y="70"/>
                </a:cubicBezTo>
                <a:cubicBezTo>
                  <a:pt x="102" y="71"/>
                  <a:pt x="102" y="74"/>
                  <a:pt x="102" y="76"/>
                </a:cubicBezTo>
                <a:close/>
                <a:moveTo>
                  <a:pt x="92" y="106"/>
                </a:moveTo>
                <a:cubicBezTo>
                  <a:pt x="94" y="103"/>
                  <a:pt x="95" y="99"/>
                  <a:pt x="93" y="96"/>
                </a:cubicBezTo>
                <a:cubicBezTo>
                  <a:pt x="91" y="97"/>
                  <a:pt x="89" y="98"/>
                  <a:pt x="88" y="97"/>
                </a:cubicBezTo>
                <a:cubicBezTo>
                  <a:pt x="87" y="96"/>
                  <a:pt x="87" y="94"/>
                  <a:pt x="88" y="92"/>
                </a:cubicBezTo>
                <a:cubicBezTo>
                  <a:pt x="85" y="91"/>
                  <a:pt x="81" y="92"/>
                  <a:pt x="79" y="94"/>
                </a:cubicBezTo>
                <a:cubicBezTo>
                  <a:pt x="75" y="98"/>
                  <a:pt x="76" y="104"/>
                  <a:pt x="79" y="107"/>
                </a:cubicBezTo>
                <a:cubicBezTo>
                  <a:pt x="83" y="110"/>
                  <a:pt x="88" y="110"/>
                  <a:pt x="92" y="106"/>
                </a:cubicBezTo>
                <a:close/>
                <a:moveTo>
                  <a:pt x="24" y="189"/>
                </a:moveTo>
                <a:cubicBezTo>
                  <a:pt x="4" y="190"/>
                  <a:pt x="4" y="190"/>
                  <a:pt x="4" y="190"/>
                </a:cubicBezTo>
                <a:cubicBezTo>
                  <a:pt x="2" y="191"/>
                  <a:pt x="1" y="190"/>
                  <a:pt x="1" y="187"/>
                </a:cubicBezTo>
                <a:cubicBezTo>
                  <a:pt x="0" y="171"/>
                  <a:pt x="0" y="171"/>
                  <a:pt x="0" y="171"/>
                </a:cubicBezTo>
                <a:cubicBezTo>
                  <a:pt x="44" y="122"/>
                  <a:pt x="44" y="122"/>
                  <a:pt x="44" y="122"/>
                </a:cubicBezTo>
                <a:cubicBezTo>
                  <a:pt x="41" y="111"/>
                  <a:pt x="43" y="98"/>
                  <a:pt x="51" y="89"/>
                </a:cubicBezTo>
                <a:cubicBezTo>
                  <a:pt x="63" y="77"/>
                  <a:pt x="81" y="75"/>
                  <a:pt x="95" y="84"/>
                </a:cubicBezTo>
                <a:cubicBezTo>
                  <a:pt x="99" y="80"/>
                  <a:pt x="99" y="80"/>
                  <a:pt x="99" y="80"/>
                </a:cubicBezTo>
                <a:cubicBezTo>
                  <a:pt x="83" y="65"/>
                  <a:pt x="83" y="65"/>
                  <a:pt x="83" y="65"/>
                </a:cubicBezTo>
                <a:cubicBezTo>
                  <a:pt x="79" y="62"/>
                  <a:pt x="79" y="56"/>
                  <a:pt x="82" y="53"/>
                </a:cubicBezTo>
                <a:cubicBezTo>
                  <a:pt x="127" y="3"/>
                  <a:pt x="127" y="3"/>
                  <a:pt x="127" y="3"/>
                </a:cubicBezTo>
                <a:cubicBezTo>
                  <a:pt x="130" y="0"/>
                  <a:pt x="136" y="0"/>
                  <a:pt x="139" y="3"/>
                </a:cubicBezTo>
                <a:cubicBezTo>
                  <a:pt x="174" y="35"/>
                  <a:pt x="174" y="35"/>
                  <a:pt x="174" y="35"/>
                </a:cubicBezTo>
                <a:cubicBezTo>
                  <a:pt x="178" y="38"/>
                  <a:pt x="179" y="44"/>
                  <a:pt x="175" y="47"/>
                </a:cubicBezTo>
                <a:cubicBezTo>
                  <a:pt x="131" y="97"/>
                  <a:pt x="131" y="97"/>
                  <a:pt x="131" y="97"/>
                </a:cubicBezTo>
                <a:cubicBezTo>
                  <a:pt x="127" y="100"/>
                  <a:pt x="122" y="100"/>
                  <a:pt x="118" y="97"/>
                </a:cubicBezTo>
                <a:cubicBezTo>
                  <a:pt x="104" y="84"/>
                  <a:pt x="104" y="84"/>
                  <a:pt x="104" y="84"/>
                </a:cubicBezTo>
                <a:cubicBezTo>
                  <a:pt x="100" y="88"/>
                  <a:pt x="100" y="88"/>
                  <a:pt x="100" y="88"/>
                </a:cubicBezTo>
                <a:cubicBezTo>
                  <a:pt x="112" y="101"/>
                  <a:pt x="112" y="121"/>
                  <a:pt x="100" y="134"/>
                </a:cubicBezTo>
                <a:cubicBezTo>
                  <a:pt x="92" y="143"/>
                  <a:pt x="80" y="146"/>
                  <a:pt x="69" y="144"/>
                </a:cubicBezTo>
                <a:cubicBezTo>
                  <a:pt x="60" y="153"/>
                  <a:pt x="60" y="153"/>
                  <a:pt x="60" y="153"/>
                </a:cubicBezTo>
                <a:cubicBezTo>
                  <a:pt x="45" y="154"/>
                  <a:pt x="45" y="154"/>
                  <a:pt x="45" y="154"/>
                </a:cubicBezTo>
                <a:cubicBezTo>
                  <a:pt x="46" y="165"/>
                  <a:pt x="46" y="165"/>
                  <a:pt x="46" y="165"/>
                </a:cubicBezTo>
                <a:cubicBezTo>
                  <a:pt x="34" y="166"/>
                  <a:pt x="34" y="166"/>
                  <a:pt x="34" y="166"/>
                </a:cubicBezTo>
                <a:cubicBezTo>
                  <a:pt x="35" y="177"/>
                  <a:pt x="35" y="177"/>
                  <a:pt x="35" y="177"/>
                </a:cubicBezTo>
                <a:cubicBezTo>
                  <a:pt x="24" y="178"/>
                  <a:pt x="24" y="178"/>
                  <a:pt x="24" y="178"/>
                </a:cubicBezTo>
                <a:cubicBezTo>
                  <a:pt x="24" y="189"/>
                  <a:pt x="24" y="189"/>
                  <a:pt x="24" y="18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ZA" dirty="0"/>
          </a:p>
        </p:txBody>
      </p:sp>
      <p:sp>
        <p:nvSpPr>
          <p:cNvPr id="11" name="Rectangle 10"/>
          <p:cNvSpPr/>
          <p:nvPr/>
        </p:nvSpPr>
        <p:spPr bwMode="ltGray">
          <a:xfrm>
            <a:off x="530352" y="3785933"/>
            <a:ext cx="8077198" cy="1031541"/>
          </a:xfrm>
          <a:prstGeom prst="rect">
            <a:avLst/>
          </a:prstGeom>
          <a:solidFill>
            <a:schemeClr val="accent1"/>
          </a:solidFill>
          <a:ln w="9525" cap="flat" cmpd="sng" algn="ctr">
            <a:noFill/>
            <a:prstDash val="solid"/>
          </a:ln>
          <a:effectLst/>
        </p:spPr>
        <p:txBody>
          <a:bodyPr lIns="1116000" rtlCol="0" anchor="ctr" anchorCtr="0"/>
          <a:lstStyle/>
          <a:p>
            <a:pPr>
              <a:defRPr/>
            </a:pPr>
            <a:r>
              <a:rPr lang="en-ZA" sz="1500" i="1" dirty="0" smtClean="0">
                <a:solidFill>
                  <a:schemeClr val="bg1"/>
                </a:solidFill>
                <a:latin typeface="+mj-lt"/>
              </a:rPr>
              <a:t>The hotel market in each country is affected by both the local and global economy, with some countries being more dependent on foreign visitors than others. </a:t>
            </a:r>
            <a:endParaRPr kumimoji="0" lang="en-ZA" sz="1500" i="1" u="none" strike="noStrike" kern="0" cap="none" spc="0" normalizeH="0" baseline="0" noProof="0" dirty="0" smtClean="0">
              <a:ln>
                <a:noFill/>
              </a:ln>
              <a:solidFill>
                <a:schemeClr val="bg1"/>
              </a:solidFill>
              <a:effectLst/>
              <a:uLnTx/>
              <a:uFillTx/>
              <a:latin typeface="+mj-lt"/>
            </a:endParaRPr>
          </a:p>
        </p:txBody>
      </p:sp>
      <p:sp>
        <p:nvSpPr>
          <p:cNvPr id="16" name="Freeform 8"/>
          <p:cNvSpPr>
            <a:spLocks noEditPoints="1"/>
          </p:cNvSpPr>
          <p:nvPr/>
        </p:nvSpPr>
        <p:spPr bwMode="auto">
          <a:xfrm>
            <a:off x="657741" y="3958075"/>
            <a:ext cx="684213" cy="728663"/>
          </a:xfrm>
          <a:custGeom>
            <a:avLst/>
            <a:gdLst>
              <a:gd name="T0" fmla="*/ 135 w 179"/>
              <a:gd name="T1" fmla="*/ 71 h 191"/>
              <a:gd name="T2" fmla="*/ 137 w 179"/>
              <a:gd name="T3" fmla="*/ 68 h 191"/>
              <a:gd name="T4" fmla="*/ 140 w 179"/>
              <a:gd name="T5" fmla="*/ 65 h 191"/>
              <a:gd name="T6" fmla="*/ 127 w 179"/>
              <a:gd name="T7" fmla="*/ 53 h 191"/>
              <a:gd name="T8" fmla="*/ 137 w 179"/>
              <a:gd name="T9" fmla="*/ 42 h 191"/>
              <a:gd name="T10" fmla="*/ 150 w 179"/>
              <a:gd name="T11" fmla="*/ 54 h 191"/>
              <a:gd name="T12" fmla="*/ 152 w 179"/>
              <a:gd name="T13" fmla="*/ 51 h 191"/>
              <a:gd name="T14" fmla="*/ 155 w 179"/>
              <a:gd name="T15" fmla="*/ 48 h 191"/>
              <a:gd name="T16" fmla="*/ 127 w 179"/>
              <a:gd name="T17" fmla="*/ 23 h 191"/>
              <a:gd name="T18" fmla="*/ 124 w 179"/>
              <a:gd name="T19" fmla="*/ 26 h 191"/>
              <a:gd name="T20" fmla="*/ 122 w 179"/>
              <a:gd name="T21" fmla="*/ 29 h 191"/>
              <a:gd name="T22" fmla="*/ 132 w 179"/>
              <a:gd name="T23" fmla="*/ 38 h 191"/>
              <a:gd name="T24" fmla="*/ 122 w 179"/>
              <a:gd name="T25" fmla="*/ 49 h 191"/>
              <a:gd name="T26" fmla="*/ 112 w 179"/>
              <a:gd name="T27" fmla="*/ 40 h 191"/>
              <a:gd name="T28" fmla="*/ 109 w 179"/>
              <a:gd name="T29" fmla="*/ 43 h 191"/>
              <a:gd name="T30" fmla="*/ 106 w 179"/>
              <a:gd name="T31" fmla="*/ 45 h 191"/>
              <a:gd name="T32" fmla="*/ 135 w 179"/>
              <a:gd name="T33" fmla="*/ 71 h 191"/>
              <a:gd name="T34" fmla="*/ 102 w 179"/>
              <a:gd name="T35" fmla="*/ 76 h 191"/>
              <a:gd name="T36" fmla="*/ 104 w 179"/>
              <a:gd name="T37" fmla="*/ 74 h 191"/>
              <a:gd name="T38" fmla="*/ 109 w 179"/>
              <a:gd name="T39" fmla="*/ 74 h 191"/>
              <a:gd name="T40" fmla="*/ 108 w 179"/>
              <a:gd name="T41" fmla="*/ 79 h 191"/>
              <a:gd name="T42" fmla="*/ 107 w 179"/>
              <a:gd name="T43" fmla="*/ 80 h 191"/>
              <a:gd name="T44" fmla="*/ 113 w 179"/>
              <a:gd name="T45" fmla="*/ 78 h 191"/>
              <a:gd name="T46" fmla="*/ 113 w 179"/>
              <a:gd name="T47" fmla="*/ 69 h 191"/>
              <a:gd name="T48" fmla="*/ 104 w 179"/>
              <a:gd name="T49" fmla="*/ 70 h 191"/>
              <a:gd name="T50" fmla="*/ 102 w 179"/>
              <a:gd name="T51" fmla="*/ 76 h 191"/>
              <a:gd name="T52" fmla="*/ 92 w 179"/>
              <a:gd name="T53" fmla="*/ 106 h 191"/>
              <a:gd name="T54" fmla="*/ 93 w 179"/>
              <a:gd name="T55" fmla="*/ 96 h 191"/>
              <a:gd name="T56" fmla="*/ 88 w 179"/>
              <a:gd name="T57" fmla="*/ 97 h 191"/>
              <a:gd name="T58" fmla="*/ 88 w 179"/>
              <a:gd name="T59" fmla="*/ 92 h 191"/>
              <a:gd name="T60" fmla="*/ 79 w 179"/>
              <a:gd name="T61" fmla="*/ 94 h 191"/>
              <a:gd name="T62" fmla="*/ 79 w 179"/>
              <a:gd name="T63" fmla="*/ 107 h 191"/>
              <a:gd name="T64" fmla="*/ 92 w 179"/>
              <a:gd name="T65" fmla="*/ 106 h 191"/>
              <a:gd name="T66" fmla="*/ 24 w 179"/>
              <a:gd name="T67" fmla="*/ 189 h 191"/>
              <a:gd name="T68" fmla="*/ 4 w 179"/>
              <a:gd name="T69" fmla="*/ 190 h 191"/>
              <a:gd name="T70" fmla="*/ 1 w 179"/>
              <a:gd name="T71" fmla="*/ 187 h 191"/>
              <a:gd name="T72" fmla="*/ 0 w 179"/>
              <a:gd name="T73" fmla="*/ 171 h 191"/>
              <a:gd name="T74" fmla="*/ 44 w 179"/>
              <a:gd name="T75" fmla="*/ 122 h 191"/>
              <a:gd name="T76" fmla="*/ 51 w 179"/>
              <a:gd name="T77" fmla="*/ 89 h 191"/>
              <a:gd name="T78" fmla="*/ 95 w 179"/>
              <a:gd name="T79" fmla="*/ 84 h 191"/>
              <a:gd name="T80" fmla="*/ 99 w 179"/>
              <a:gd name="T81" fmla="*/ 80 h 191"/>
              <a:gd name="T82" fmla="*/ 83 w 179"/>
              <a:gd name="T83" fmla="*/ 65 h 191"/>
              <a:gd name="T84" fmla="*/ 82 w 179"/>
              <a:gd name="T85" fmla="*/ 53 h 191"/>
              <a:gd name="T86" fmla="*/ 127 w 179"/>
              <a:gd name="T87" fmla="*/ 3 h 191"/>
              <a:gd name="T88" fmla="*/ 139 w 179"/>
              <a:gd name="T89" fmla="*/ 3 h 191"/>
              <a:gd name="T90" fmla="*/ 174 w 179"/>
              <a:gd name="T91" fmla="*/ 35 h 191"/>
              <a:gd name="T92" fmla="*/ 175 w 179"/>
              <a:gd name="T93" fmla="*/ 47 h 191"/>
              <a:gd name="T94" fmla="*/ 131 w 179"/>
              <a:gd name="T95" fmla="*/ 97 h 191"/>
              <a:gd name="T96" fmla="*/ 118 w 179"/>
              <a:gd name="T97" fmla="*/ 97 h 191"/>
              <a:gd name="T98" fmla="*/ 104 w 179"/>
              <a:gd name="T99" fmla="*/ 84 h 191"/>
              <a:gd name="T100" fmla="*/ 100 w 179"/>
              <a:gd name="T101" fmla="*/ 88 h 191"/>
              <a:gd name="T102" fmla="*/ 100 w 179"/>
              <a:gd name="T103" fmla="*/ 134 h 191"/>
              <a:gd name="T104" fmla="*/ 69 w 179"/>
              <a:gd name="T105" fmla="*/ 144 h 191"/>
              <a:gd name="T106" fmla="*/ 60 w 179"/>
              <a:gd name="T107" fmla="*/ 153 h 191"/>
              <a:gd name="T108" fmla="*/ 45 w 179"/>
              <a:gd name="T109" fmla="*/ 154 h 191"/>
              <a:gd name="T110" fmla="*/ 46 w 179"/>
              <a:gd name="T111" fmla="*/ 165 h 191"/>
              <a:gd name="T112" fmla="*/ 34 w 179"/>
              <a:gd name="T113" fmla="*/ 166 h 191"/>
              <a:gd name="T114" fmla="*/ 35 w 179"/>
              <a:gd name="T115" fmla="*/ 177 h 191"/>
              <a:gd name="T116" fmla="*/ 24 w 179"/>
              <a:gd name="T117" fmla="*/ 178 h 191"/>
              <a:gd name="T118" fmla="*/ 24 w 179"/>
              <a:gd name="T119" fmla="*/ 189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79" h="191">
                <a:moveTo>
                  <a:pt x="135" y="71"/>
                </a:moveTo>
                <a:cubicBezTo>
                  <a:pt x="137" y="68"/>
                  <a:pt x="137" y="68"/>
                  <a:pt x="137" y="68"/>
                </a:cubicBezTo>
                <a:cubicBezTo>
                  <a:pt x="140" y="65"/>
                  <a:pt x="140" y="65"/>
                  <a:pt x="140" y="65"/>
                </a:cubicBezTo>
                <a:cubicBezTo>
                  <a:pt x="127" y="53"/>
                  <a:pt x="127" y="53"/>
                  <a:pt x="127" y="53"/>
                </a:cubicBezTo>
                <a:cubicBezTo>
                  <a:pt x="137" y="42"/>
                  <a:pt x="137" y="42"/>
                  <a:pt x="137" y="42"/>
                </a:cubicBezTo>
                <a:cubicBezTo>
                  <a:pt x="150" y="54"/>
                  <a:pt x="150" y="54"/>
                  <a:pt x="150" y="54"/>
                </a:cubicBezTo>
                <a:cubicBezTo>
                  <a:pt x="152" y="51"/>
                  <a:pt x="152" y="51"/>
                  <a:pt x="152" y="51"/>
                </a:cubicBezTo>
                <a:cubicBezTo>
                  <a:pt x="155" y="48"/>
                  <a:pt x="155" y="48"/>
                  <a:pt x="155" y="48"/>
                </a:cubicBezTo>
                <a:cubicBezTo>
                  <a:pt x="127" y="23"/>
                  <a:pt x="127" y="23"/>
                  <a:pt x="127" y="23"/>
                </a:cubicBezTo>
                <a:cubicBezTo>
                  <a:pt x="124" y="26"/>
                  <a:pt x="124" y="26"/>
                  <a:pt x="124" y="26"/>
                </a:cubicBezTo>
                <a:cubicBezTo>
                  <a:pt x="122" y="29"/>
                  <a:pt x="122" y="29"/>
                  <a:pt x="122" y="29"/>
                </a:cubicBezTo>
                <a:cubicBezTo>
                  <a:pt x="132" y="38"/>
                  <a:pt x="132" y="38"/>
                  <a:pt x="132" y="38"/>
                </a:cubicBezTo>
                <a:cubicBezTo>
                  <a:pt x="122" y="49"/>
                  <a:pt x="122" y="49"/>
                  <a:pt x="122" y="49"/>
                </a:cubicBezTo>
                <a:cubicBezTo>
                  <a:pt x="112" y="40"/>
                  <a:pt x="112" y="40"/>
                  <a:pt x="112" y="40"/>
                </a:cubicBezTo>
                <a:cubicBezTo>
                  <a:pt x="109" y="43"/>
                  <a:pt x="109" y="43"/>
                  <a:pt x="109" y="43"/>
                </a:cubicBezTo>
                <a:cubicBezTo>
                  <a:pt x="106" y="45"/>
                  <a:pt x="106" y="45"/>
                  <a:pt x="106" y="45"/>
                </a:cubicBezTo>
                <a:cubicBezTo>
                  <a:pt x="135" y="71"/>
                  <a:pt x="135" y="71"/>
                  <a:pt x="135" y="71"/>
                </a:cubicBezTo>
                <a:close/>
                <a:moveTo>
                  <a:pt x="102" y="76"/>
                </a:moveTo>
                <a:cubicBezTo>
                  <a:pt x="104" y="74"/>
                  <a:pt x="104" y="74"/>
                  <a:pt x="104" y="74"/>
                </a:cubicBezTo>
                <a:cubicBezTo>
                  <a:pt x="105" y="73"/>
                  <a:pt x="107" y="72"/>
                  <a:pt x="109" y="74"/>
                </a:cubicBezTo>
                <a:cubicBezTo>
                  <a:pt x="110" y="75"/>
                  <a:pt x="110" y="77"/>
                  <a:pt x="108" y="79"/>
                </a:cubicBezTo>
                <a:cubicBezTo>
                  <a:pt x="107" y="80"/>
                  <a:pt x="107" y="80"/>
                  <a:pt x="107" y="80"/>
                </a:cubicBezTo>
                <a:cubicBezTo>
                  <a:pt x="109" y="81"/>
                  <a:pt x="112" y="80"/>
                  <a:pt x="113" y="78"/>
                </a:cubicBezTo>
                <a:cubicBezTo>
                  <a:pt x="116" y="75"/>
                  <a:pt x="115" y="71"/>
                  <a:pt x="113" y="69"/>
                </a:cubicBezTo>
                <a:cubicBezTo>
                  <a:pt x="110" y="67"/>
                  <a:pt x="106" y="67"/>
                  <a:pt x="104" y="70"/>
                </a:cubicBezTo>
                <a:cubicBezTo>
                  <a:pt x="102" y="71"/>
                  <a:pt x="102" y="74"/>
                  <a:pt x="102" y="76"/>
                </a:cubicBezTo>
                <a:close/>
                <a:moveTo>
                  <a:pt x="92" y="106"/>
                </a:moveTo>
                <a:cubicBezTo>
                  <a:pt x="94" y="103"/>
                  <a:pt x="95" y="99"/>
                  <a:pt x="93" y="96"/>
                </a:cubicBezTo>
                <a:cubicBezTo>
                  <a:pt x="91" y="97"/>
                  <a:pt x="89" y="98"/>
                  <a:pt x="88" y="97"/>
                </a:cubicBezTo>
                <a:cubicBezTo>
                  <a:pt x="87" y="96"/>
                  <a:pt x="87" y="94"/>
                  <a:pt x="88" y="92"/>
                </a:cubicBezTo>
                <a:cubicBezTo>
                  <a:pt x="85" y="91"/>
                  <a:pt x="81" y="92"/>
                  <a:pt x="79" y="94"/>
                </a:cubicBezTo>
                <a:cubicBezTo>
                  <a:pt x="75" y="98"/>
                  <a:pt x="76" y="104"/>
                  <a:pt x="79" y="107"/>
                </a:cubicBezTo>
                <a:cubicBezTo>
                  <a:pt x="83" y="110"/>
                  <a:pt x="88" y="110"/>
                  <a:pt x="92" y="106"/>
                </a:cubicBezTo>
                <a:close/>
                <a:moveTo>
                  <a:pt x="24" y="189"/>
                </a:moveTo>
                <a:cubicBezTo>
                  <a:pt x="4" y="190"/>
                  <a:pt x="4" y="190"/>
                  <a:pt x="4" y="190"/>
                </a:cubicBezTo>
                <a:cubicBezTo>
                  <a:pt x="2" y="191"/>
                  <a:pt x="1" y="190"/>
                  <a:pt x="1" y="187"/>
                </a:cubicBezTo>
                <a:cubicBezTo>
                  <a:pt x="0" y="171"/>
                  <a:pt x="0" y="171"/>
                  <a:pt x="0" y="171"/>
                </a:cubicBezTo>
                <a:cubicBezTo>
                  <a:pt x="44" y="122"/>
                  <a:pt x="44" y="122"/>
                  <a:pt x="44" y="122"/>
                </a:cubicBezTo>
                <a:cubicBezTo>
                  <a:pt x="41" y="111"/>
                  <a:pt x="43" y="98"/>
                  <a:pt x="51" y="89"/>
                </a:cubicBezTo>
                <a:cubicBezTo>
                  <a:pt x="63" y="77"/>
                  <a:pt x="81" y="75"/>
                  <a:pt x="95" y="84"/>
                </a:cubicBezTo>
                <a:cubicBezTo>
                  <a:pt x="99" y="80"/>
                  <a:pt x="99" y="80"/>
                  <a:pt x="99" y="80"/>
                </a:cubicBezTo>
                <a:cubicBezTo>
                  <a:pt x="83" y="65"/>
                  <a:pt x="83" y="65"/>
                  <a:pt x="83" y="65"/>
                </a:cubicBezTo>
                <a:cubicBezTo>
                  <a:pt x="79" y="62"/>
                  <a:pt x="79" y="56"/>
                  <a:pt x="82" y="53"/>
                </a:cubicBezTo>
                <a:cubicBezTo>
                  <a:pt x="127" y="3"/>
                  <a:pt x="127" y="3"/>
                  <a:pt x="127" y="3"/>
                </a:cubicBezTo>
                <a:cubicBezTo>
                  <a:pt x="130" y="0"/>
                  <a:pt x="136" y="0"/>
                  <a:pt x="139" y="3"/>
                </a:cubicBezTo>
                <a:cubicBezTo>
                  <a:pt x="174" y="35"/>
                  <a:pt x="174" y="35"/>
                  <a:pt x="174" y="35"/>
                </a:cubicBezTo>
                <a:cubicBezTo>
                  <a:pt x="178" y="38"/>
                  <a:pt x="179" y="44"/>
                  <a:pt x="175" y="47"/>
                </a:cubicBezTo>
                <a:cubicBezTo>
                  <a:pt x="131" y="97"/>
                  <a:pt x="131" y="97"/>
                  <a:pt x="131" y="97"/>
                </a:cubicBezTo>
                <a:cubicBezTo>
                  <a:pt x="127" y="100"/>
                  <a:pt x="122" y="100"/>
                  <a:pt x="118" y="97"/>
                </a:cubicBezTo>
                <a:cubicBezTo>
                  <a:pt x="104" y="84"/>
                  <a:pt x="104" y="84"/>
                  <a:pt x="104" y="84"/>
                </a:cubicBezTo>
                <a:cubicBezTo>
                  <a:pt x="100" y="88"/>
                  <a:pt x="100" y="88"/>
                  <a:pt x="100" y="88"/>
                </a:cubicBezTo>
                <a:cubicBezTo>
                  <a:pt x="112" y="101"/>
                  <a:pt x="112" y="121"/>
                  <a:pt x="100" y="134"/>
                </a:cubicBezTo>
                <a:cubicBezTo>
                  <a:pt x="92" y="143"/>
                  <a:pt x="80" y="146"/>
                  <a:pt x="69" y="144"/>
                </a:cubicBezTo>
                <a:cubicBezTo>
                  <a:pt x="60" y="153"/>
                  <a:pt x="60" y="153"/>
                  <a:pt x="60" y="153"/>
                </a:cubicBezTo>
                <a:cubicBezTo>
                  <a:pt x="45" y="154"/>
                  <a:pt x="45" y="154"/>
                  <a:pt x="45" y="154"/>
                </a:cubicBezTo>
                <a:cubicBezTo>
                  <a:pt x="46" y="165"/>
                  <a:pt x="46" y="165"/>
                  <a:pt x="46" y="165"/>
                </a:cubicBezTo>
                <a:cubicBezTo>
                  <a:pt x="34" y="166"/>
                  <a:pt x="34" y="166"/>
                  <a:pt x="34" y="166"/>
                </a:cubicBezTo>
                <a:cubicBezTo>
                  <a:pt x="35" y="177"/>
                  <a:pt x="35" y="177"/>
                  <a:pt x="35" y="177"/>
                </a:cubicBezTo>
                <a:cubicBezTo>
                  <a:pt x="24" y="178"/>
                  <a:pt x="24" y="178"/>
                  <a:pt x="24" y="178"/>
                </a:cubicBezTo>
                <a:cubicBezTo>
                  <a:pt x="24" y="189"/>
                  <a:pt x="24" y="189"/>
                  <a:pt x="24" y="18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ZA" dirty="0"/>
          </a:p>
        </p:txBody>
      </p:sp>
      <p:sp>
        <p:nvSpPr>
          <p:cNvPr id="5" name="Slide Number Placeholder 4"/>
          <p:cNvSpPr>
            <a:spLocks noGrp="1"/>
          </p:cNvSpPr>
          <p:nvPr>
            <p:ph type="sldNum" sz="quarter" idx="18"/>
          </p:nvPr>
        </p:nvSpPr>
        <p:spPr/>
        <p:txBody>
          <a:bodyPr/>
          <a:lstStyle/>
          <a:p>
            <a:fld id="{EB13C833-464E-4115-95B8-3EB24AEC15D8}" type="slidenum">
              <a:rPr lang="en-ZA" smtClean="0"/>
              <a:pPr/>
              <a:t>3</a:t>
            </a:fld>
            <a:endParaRPr lang="en-ZA"/>
          </a:p>
        </p:txBody>
      </p:sp>
      <p:sp>
        <p:nvSpPr>
          <p:cNvPr id="8" name="Date Placeholder 7"/>
          <p:cNvSpPr>
            <a:spLocks noGrp="1"/>
          </p:cNvSpPr>
          <p:nvPr>
            <p:ph type="dt" sz="half" idx="16"/>
          </p:nvPr>
        </p:nvSpPr>
        <p:spPr/>
        <p:txBody>
          <a:bodyPr/>
          <a:lstStyle/>
          <a:p>
            <a:r>
              <a:rPr lang="en-ZA" smtClean="0"/>
              <a:t>June 2017</a:t>
            </a:r>
            <a:endParaRPr lang="en-ZA"/>
          </a:p>
        </p:txBody>
      </p:sp>
      <p:sp>
        <p:nvSpPr>
          <p:cNvPr id="9" name="Footer Placeholder 8"/>
          <p:cNvSpPr>
            <a:spLocks noGrp="1"/>
          </p:cNvSpPr>
          <p:nvPr>
            <p:ph type="ftr" sz="quarter" idx="17"/>
          </p:nvPr>
        </p:nvSpPr>
        <p:spPr/>
        <p:txBody>
          <a:bodyPr/>
          <a:lstStyle/>
          <a:p>
            <a:r>
              <a:rPr lang="en-ZA" smtClean="0"/>
              <a:t>Hotels Outlook: 2017 - 2021</a:t>
            </a:r>
            <a:endParaRPr lang="en-ZA"/>
          </a:p>
        </p:txBody>
      </p:sp>
      <p:sp>
        <p:nvSpPr>
          <p:cNvPr id="14" name="Rectangle 13"/>
          <p:cNvSpPr/>
          <p:nvPr/>
        </p:nvSpPr>
        <p:spPr bwMode="ltGray">
          <a:xfrm>
            <a:off x="530352" y="4982352"/>
            <a:ext cx="8077198" cy="1031541"/>
          </a:xfrm>
          <a:prstGeom prst="rect">
            <a:avLst/>
          </a:prstGeom>
          <a:solidFill>
            <a:schemeClr val="accent6"/>
          </a:solidFill>
          <a:ln w="9525" cap="flat" cmpd="sng" algn="ctr">
            <a:noFill/>
            <a:prstDash val="solid"/>
          </a:ln>
          <a:effectLst/>
        </p:spPr>
        <p:txBody>
          <a:bodyPr lIns="1116000" rtlCol="0" anchor="ctr" anchorCtr="0"/>
          <a:lstStyle/>
          <a:p>
            <a:pPr>
              <a:defRPr/>
            </a:pPr>
            <a:r>
              <a:rPr lang="en-ZA" sz="1500" i="1" dirty="0" smtClean="0">
                <a:solidFill>
                  <a:schemeClr val="bg1"/>
                </a:solidFill>
                <a:latin typeface="+mj-lt"/>
              </a:rPr>
              <a:t>The edition looks at particular topics including: The Cape Town water shortage, What is next for the Kenya hotels market and Cybersecurity and privacy.</a:t>
            </a:r>
            <a:endParaRPr kumimoji="0" lang="en-ZA" sz="1500" i="1" u="none" strike="noStrike" kern="0" cap="none" spc="0" normalizeH="0" baseline="0" noProof="0" dirty="0" smtClean="0">
              <a:ln>
                <a:noFill/>
              </a:ln>
              <a:solidFill>
                <a:schemeClr val="bg1"/>
              </a:solidFill>
              <a:effectLst/>
              <a:uLnTx/>
              <a:uFillTx/>
              <a:latin typeface="+mj-lt"/>
            </a:endParaRPr>
          </a:p>
        </p:txBody>
      </p:sp>
      <p:sp>
        <p:nvSpPr>
          <p:cNvPr id="15" name="Freeform 8"/>
          <p:cNvSpPr>
            <a:spLocks noEditPoints="1"/>
          </p:cNvSpPr>
          <p:nvPr/>
        </p:nvSpPr>
        <p:spPr bwMode="auto">
          <a:xfrm>
            <a:off x="699979" y="5133790"/>
            <a:ext cx="684213" cy="728663"/>
          </a:xfrm>
          <a:custGeom>
            <a:avLst/>
            <a:gdLst>
              <a:gd name="T0" fmla="*/ 135 w 179"/>
              <a:gd name="T1" fmla="*/ 71 h 191"/>
              <a:gd name="T2" fmla="*/ 137 w 179"/>
              <a:gd name="T3" fmla="*/ 68 h 191"/>
              <a:gd name="T4" fmla="*/ 140 w 179"/>
              <a:gd name="T5" fmla="*/ 65 h 191"/>
              <a:gd name="T6" fmla="*/ 127 w 179"/>
              <a:gd name="T7" fmla="*/ 53 h 191"/>
              <a:gd name="T8" fmla="*/ 137 w 179"/>
              <a:gd name="T9" fmla="*/ 42 h 191"/>
              <a:gd name="T10" fmla="*/ 150 w 179"/>
              <a:gd name="T11" fmla="*/ 54 h 191"/>
              <a:gd name="T12" fmla="*/ 152 w 179"/>
              <a:gd name="T13" fmla="*/ 51 h 191"/>
              <a:gd name="T14" fmla="*/ 155 w 179"/>
              <a:gd name="T15" fmla="*/ 48 h 191"/>
              <a:gd name="T16" fmla="*/ 127 w 179"/>
              <a:gd name="T17" fmla="*/ 23 h 191"/>
              <a:gd name="T18" fmla="*/ 124 w 179"/>
              <a:gd name="T19" fmla="*/ 26 h 191"/>
              <a:gd name="T20" fmla="*/ 122 w 179"/>
              <a:gd name="T21" fmla="*/ 29 h 191"/>
              <a:gd name="T22" fmla="*/ 132 w 179"/>
              <a:gd name="T23" fmla="*/ 38 h 191"/>
              <a:gd name="T24" fmla="*/ 122 w 179"/>
              <a:gd name="T25" fmla="*/ 49 h 191"/>
              <a:gd name="T26" fmla="*/ 112 w 179"/>
              <a:gd name="T27" fmla="*/ 40 h 191"/>
              <a:gd name="T28" fmla="*/ 109 w 179"/>
              <a:gd name="T29" fmla="*/ 43 h 191"/>
              <a:gd name="T30" fmla="*/ 106 w 179"/>
              <a:gd name="T31" fmla="*/ 45 h 191"/>
              <a:gd name="T32" fmla="*/ 135 w 179"/>
              <a:gd name="T33" fmla="*/ 71 h 191"/>
              <a:gd name="T34" fmla="*/ 102 w 179"/>
              <a:gd name="T35" fmla="*/ 76 h 191"/>
              <a:gd name="T36" fmla="*/ 104 w 179"/>
              <a:gd name="T37" fmla="*/ 74 h 191"/>
              <a:gd name="T38" fmla="*/ 109 w 179"/>
              <a:gd name="T39" fmla="*/ 74 h 191"/>
              <a:gd name="T40" fmla="*/ 108 w 179"/>
              <a:gd name="T41" fmla="*/ 79 h 191"/>
              <a:gd name="T42" fmla="*/ 107 w 179"/>
              <a:gd name="T43" fmla="*/ 80 h 191"/>
              <a:gd name="T44" fmla="*/ 113 w 179"/>
              <a:gd name="T45" fmla="*/ 78 h 191"/>
              <a:gd name="T46" fmla="*/ 113 w 179"/>
              <a:gd name="T47" fmla="*/ 69 h 191"/>
              <a:gd name="T48" fmla="*/ 104 w 179"/>
              <a:gd name="T49" fmla="*/ 70 h 191"/>
              <a:gd name="T50" fmla="*/ 102 w 179"/>
              <a:gd name="T51" fmla="*/ 76 h 191"/>
              <a:gd name="T52" fmla="*/ 92 w 179"/>
              <a:gd name="T53" fmla="*/ 106 h 191"/>
              <a:gd name="T54" fmla="*/ 93 w 179"/>
              <a:gd name="T55" fmla="*/ 96 h 191"/>
              <a:gd name="T56" fmla="*/ 88 w 179"/>
              <a:gd name="T57" fmla="*/ 97 h 191"/>
              <a:gd name="T58" fmla="*/ 88 w 179"/>
              <a:gd name="T59" fmla="*/ 92 h 191"/>
              <a:gd name="T60" fmla="*/ 79 w 179"/>
              <a:gd name="T61" fmla="*/ 94 h 191"/>
              <a:gd name="T62" fmla="*/ 79 w 179"/>
              <a:gd name="T63" fmla="*/ 107 h 191"/>
              <a:gd name="T64" fmla="*/ 92 w 179"/>
              <a:gd name="T65" fmla="*/ 106 h 191"/>
              <a:gd name="T66" fmla="*/ 24 w 179"/>
              <a:gd name="T67" fmla="*/ 189 h 191"/>
              <a:gd name="T68" fmla="*/ 4 w 179"/>
              <a:gd name="T69" fmla="*/ 190 h 191"/>
              <a:gd name="T70" fmla="*/ 1 w 179"/>
              <a:gd name="T71" fmla="*/ 187 h 191"/>
              <a:gd name="T72" fmla="*/ 0 w 179"/>
              <a:gd name="T73" fmla="*/ 171 h 191"/>
              <a:gd name="T74" fmla="*/ 44 w 179"/>
              <a:gd name="T75" fmla="*/ 122 h 191"/>
              <a:gd name="T76" fmla="*/ 51 w 179"/>
              <a:gd name="T77" fmla="*/ 89 h 191"/>
              <a:gd name="T78" fmla="*/ 95 w 179"/>
              <a:gd name="T79" fmla="*/ 84 h 191"/>
              <a:gd name="T80" fmla="*/ 99 w 179"/>
              <a:gd name="T81" fmla="*/ 80 h 191"/>
              <a:gd name="T82" fmla="*/ 83 w 179"/>
              <a:gd name="T83" fmla="*/ 65 h 191"/>
              <a:gd name="T84" fmla="*/ 82 w 179"/>
              <a:gd name="T85" fmla="*/ 53 h 191"/>
              <a:gd name="T86" fmla="*/ 127 w 179"/>
              <a:gd name="T87" fmla="*/ 3 h 191"/>
              <a:gd name="T88" fmla="*/ 139 w 179"/>
              <a:gd name="T89" fmla="*/ 3 h 191"/>
              <a:gd name="T90" fmla="*/ 174 w 179"/>
              <a:gd name="T91" fmla="*/ 35 h 191"/>
              <a:gd name="T92" fmla="*/ 175 w 179"/>
              <a:gd name="T93" fmla="*/ 47 h 191"/>
              <a:gd name="T94" fmla="*/ 131 w 179"/>
              <a:gd name="T95" fmla="*/ 97 h 191"/>
              <a:gd name="T96" fmla="*/ 118 w 179"/>
              <a:gd name="T97" fmla="*/ 97 h 191"/>
              <a:gd name="T98" fmla="*/ 104 w 179"/>
              <a:gd name="T99" fmla="*/ 84 h 191"/>
              <a:gd name="T100" fmla="*/ 100 w 179"/>
              <a:gd name="T101" fmla="*/ 88 h 191"/>
              <a:gd name="T102" fmla="*/ 100 w 179"/>
              <a:gd name="T103" fmla="*/ 134 h 191"/>
              <a:gd name="T104" fmla="*/ 69 w 179"/>
              <a:gd name="T105" fmla="*/ 144 h 191"/>
              <a:gd name="T106" fmla="*/ 60 w 179"/>
              <a:gd name="T107" fmla="*/ 153 h 191"/>
              <a:gd name="T108" fmla="*/ 45 w 179"/>
              <a:gd name="T109" fmla="*/ 154 h 191"/>
              <a:gd name="T110" fmla="*/ 46 w 179"/>
              <a:gd name="T111" fmla="*/ 165 h 191"/>
              <a:gd name="T112" fmla="*/ 34 w 179"/>
              <a:gd name="T113" fmla="*/ 166 h 191"/>
              <a:gd name="T114" fmla="*/ 35 w 179"/>
              <a:gd name="T115" fmla="*/ 177 h 191"/>
              <a:gd name="T116" fmla="*/ 24 w 179"/>
              <a:gd name="T117" fmla="*/ 178 h 191"/>
              <a:gd name="T118" fmla="*/ 24 w 179"/>
              <a:gd name="T119" fmla="*/ 189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79" h="191">
                <a:moveTo>
                  <a:pt x="135" y="71"/>
                </a:moveTo>
                <a:cubicBezTo>
                  <a:pt x="137" y="68"/>
                  <a:pt x="137" y="68"/>
                  <a:pt x="137" y="68"/>
                </a:cubicBezTo>
                <a:cubicBezTo>
                  <a:pt x="140" y="65"/>
                  <a:pt x="140" y="65"/>
                  <a:pt x="140" y="65"/>
                </a:cubicBezTo>
                <a:cubicBezTo>
                  <a:pt x="127" y="53"/>
                  <a:pt x="127" y="53"/>
                  <a:pt x="127" y="53"/>
                </a:cubicBezTo>
                <a:cubicBezTo>
                  <a:pt x="137" y="42"/>
                  <a:pt x="137" y="42"/>
                  <a:pt x="137" y="42"/>
                </a:cubicBezTo>
                <a:cubicBezTo>
                  <a:pt x="150" y="54"/>
                  <a:pt x="150" y="54"/>
                  <a:pt x="150" y="54"/>
                </a:cubicBezTo>
                <a:cubicBezTo>
                  <a:pt x="152" y="51"/>
                  <a:pt x="152" y="51"/>
                  <a:pt x="152" y="51"/>
                </a:cubicBezTo>
                <a:cubicBezTo>
                  <a:pt x="155" y="48"/>
                  <a:pt x="155" y="48"/>
                  <a:pt x="155" y="48"/>
                </a:cubicBezTo>
                <a:cubicBezTo>
                  <a:pt x="127" y="23"/>
                  <a:pt x="127" y="23"/>
                  <a:pt x="127" y="23"/>
                </a:cubicBezTo>
                <a:cubicBezTo>
                  <a:pt x="124" y="26"/>
                  <a:pt x="124" y="26"/>
                  <a:pt x="124" y="26"/>
                </a:cubicBezTo>
                <a:cubicBezTo>
                  <a:pt x="122" y="29"/>
                  <a:pt x="122" y="29"/>
                  <a:pt x="122" y="29"/>
                </a:cubicBezTo>
                <a:cubicBezTo>
                  <a:pt x="132" y="38"/>
                  <a:pt x="132" y="38"/>
                  <a:pt x="132" y="38"/>
                </a:cubicBezTo>
                <a:cubicBezTo>
                  <a:pt x="122" y="49"/>
                  <a:pt x="122" y="49"/>
                  <a:pt x="122" y="49"/>
                </a:cubicBezTo>
                <a:cubicBezTo>
                  <a:pt x="112" y="40"/>
                  <a:pt x="112" y="40"/>
                  <a:pt x="112" y="40"/>
                </a:cubicBezTo>
                <a:cubicBezTo>
                  <a:pt x="109" y="43"/>
                  <a:pt x="109" y="43"/>
                  <a:pt x="109" y="43"/>
                </a:cubicBezTo>
                <a:cubicBezTo>
                  <a:pt x="106" y="45"/>
                  <a:pt x="106" y="45"/>
                  <a:pt x="106" y="45"/>
                </a:cubicBezTo>
                <a:cubicBezTo>
                  <a:pt x="135" y="71"/>
                  <a:pt x="135" y="71"/>
                  <a:pt x="135" y="71"/>
                </a:cubicBezTo>
                <a:close/>
                <a:moveTo>
                  <a:pt x="102" y="76"/>
                </a:moveTo>
                <a:cubicBezTo>
                  <a:pt x="104" y="74"/>
                  <a:pt x="104" y="74"/>
                  <a:pt x="104" y="74"/>
                </a:cubicBezTo>
                <a:cubicBezTo>
                  <a:pt x="105" y="73"/>
                  <a:pt x="107" y="72"/>
                  <a:pt x="109" y="74"/>
                </a:cubicBezTo>
                <a:cubicBezTo>
                  <a:pt x="110" y="75"/>
                  <a:pt x="110" y="77"/>
                  <a:pt x="108" y="79"/>
                </a:cubicBezTo>
                <a:cubicBezTo>
                  <a:pt x="107" y="80"/>
                  <a:pt x="107" y="80"/>
                  <a:pt x="107" y="80"/>
                </a:cubicBezTo>
                <a:cubicBezTo>
                  <a:pt x="109" y="81"/>
                  <a:pt x="112" y="80"/>
                  <a:pt x="113" y="78"/>
                </a:cubicBezTo>
                <a:cubicBezTo>
                  <a:pt x="116" y="75"/>
                  <a:pt x="115" y="71"/>
                  <a:pt x="113" y="69"/>
                </a:cubicBezTo>
                <a:cubicBezTo>
                  <a:pt x="110" y="67"/>
                  <a:pt x="106" y="67"/>
                  <a:pt x="104" y="70"/>
                </a:cubicBezTo>
                <a:cubicBezTo>
                  <a:pt x="102" y="71"/>
                  <a:pt x="102" y="74"/>
                  <a:pt x="102" y="76"/>
                </a:cubicBezTo>
                <a:close/>
                <a:moveTo>
                  <a:pt x="92" y="106"/>
                </a:moveTo>
                <a:cubicBezTo>
                  <a:pt x="94" y="103"/>
                  <a:pt x="95" y="99"/>
                  <a:pt x="93" y="96"/>
                </a:cubicBezTo>
                <a:cubicBezTo>
                  <a:pt x="91" y="97"/>
                  <a:pt x="89" y="98"/>
                  <a:pt x="88" y="97"/>
                </a:cubicBezTo>
                <a:cubicBezTo>
                  <a:pt x="87" y="96"/>
                  <a:pt x="87" y="94"/>
                  <a:pt x="88" y="92"/>
                </a:cubicBezTo>
                <a:cubicBezTo>
                  <a:pt x="85" y="91"/>
                  <a:pt x="81" y="92"/>
                  <a:pt x="79" y="94"/>
                </a:cubicBezTo>
                <a:cubicBezTo>
                  <a:pt x="75" y="98"/>
                  <a:pt x="76" y="104"/>
                  <a:pt x="79" y="107"/>
                </a:cubicBezTo>
                <a:cubicBezTo>
                  <a:pt x="83" y="110"/>
                  <a:pt x="88" y="110"/>
                  <a:pt x="92" y="106"/>
                </a:cubicBezTo>
                <a:close/>
                <a:moveTo>
                  <a:pt x="24" y="189"/>
                </a:moveTo>
                <a:cubicBezTo>
                  <a:pt x="4" y="190"/>
                  <a:pt x="4" y="190"/>
                  <a:pt x="4" y="190"/>
                </a:cubicBezTo>
                <a:cubicBezTo>
                  <a:pt x="2" y="191"/>
                  <a:pt x="1" y="190"/>
                  <a:pt x="1" y="187"/>
                </a:cubicBezTo>
                <a:cubicBezTo>
                  <a:pt x="0" y="171"/>
                  <a:pt x="0" y="171"/>
                  <a:pt x="0" y="171"/>
                </a:cubicBezTo>
                <a:cubicBezTo>
                  <a:pt x="44" y="122"/>
                  <a:pt x="44" y="122"/>
                  <a:pt x="44" y="122"/>
                </a:cubicBezTo>
                <a:cubicBezTo>
                  <a:pt x="41" y="111"/>
                  <a:pt x="43" y="98"/>
                  <a:pt x="51" y="89"/>
                </a:cubicBezTo>
                <a:cubicBezTo>
                  <a:pt x="63" y="77"/>
                  <a:pt x="81" y="75"/>
                  <a:pt x="95" y="84"/>
                </a:cubicBezTo>
                <a:cubicBezTo>
                  <a:pt x="99" y="80"/>
                  <a:pt x="99" y="80"/>
                  <a:pt x="99" y="80"/>
                </a:cubicBezTo>
                <a:cubicBezTo>
                  <a:pt x="83" y="65"/>
                  <a:pt x="83" y="65"/>
                  <a:pt x="83" y="65"/>
                </a:cubicBezTo>
                <a:cubicBezTo>
                  <a:pt x="79" y="62"/>
                  <a:pt x="79" y="56"/>
                  <a:pt x="82" y="53"/>
                </a:cubicBezTo>
                <a:cubicBezTo>
                  <a:pt x="127" y="3"/>
                  <a:pt x="127" y="3"/>
                  <a:pt x="127" y="3"/>
                </a:cubicBezTo>
                <a:cubicBezTo>
                  <a:pt x="130" y="0"/>
                  <a:pt x="136" y="0"/>
                  <a:pt x="139" y="3"/>
                </a:cubicBezTo>
                <a:cubicBezTo>
                  <a:pt x="174" y="35"/>
                  <a:pt x="174" y="35"/>
                  <a:pt x="174" y="35"/>
                </a:cubicBezTo>
                <a:cubicBezTo>
                  <a:pt x="178" y="38"/>
                  <a:pt x="179" y="44"/>
                  <a:pt x="175" y="47"/>
                </a:cubicBezTo>
                <a:cubicBezTo>
                  <a:pt x="131" y="97"/>
                  <a:pt x="131" y="97"/>
                  <a:pt x="131" y="97"/>
                </a:cubicBezTo>
                <a:cubicBezTo>
                  <a:pt x="127" y="100"/>
                  <a:pt x="122" y="100"/>
                  <a:pt x="118" y="97"/>
                </a:cubicBezTo>
                <a:cubicBezTo>
                  <a:pt x="104" y="84"/>
                  <a:pt x="104" y="84"/>
                  <a:pt x="104" y="84"/>
                </a:cubicBezTo>
                <a:cubicBezTo>
                  <a:pt x="100" y="88"/>
                  <a:pt x="100" y="88"/>
                  <a:pt x="100" y="88"/>
                </a:cubicBezTo>
                <a:cubicBezTo>
                  <a:pt x="112" y="101"/>
                  <a:pt x="112" y="121"/>
                  <a:pt x="100" y="134"/>
                </a:cubicBezTo>
                <a:cubicBezTo>
                  <a:pt x="92" y="143"/>
                  <a:pt x="80" y="146"/>
                  <a:pt x="69" y="144"/>
                </a:cubicBezTo>
                <a:cubicBezTo>
                  <a:pt x="60" y="153"/>
                  <a:pt x="60" y="153"/>
                  <a:pt x="60" y="153"/>
                </a:cubicBezTo>
                <a:cubicBezTo>
                  <a:pt x="45" y="154"/>
                  <a:pt x="45" y="154"/>
                  <a:pt x="45" y="154"/>
                </a:cubicBezTo>
                <a:cubicBezTo>
                  <a:pt x="46" y="165"/>
                  <a:pt x="46" y="165"/>
                  <a:pt x="46" y="165"/>
                </a:cubicBezTo>
                <a:cubicBezTo>
                  <a:pt x="34" y="166"/>
                  <a:pt x="34" y="166"/>
                  <a:pt x="34" y="166"/>
                </a:cubicBezTo>
                <a:cubicBezTo>
                  <a:pt x="35" y="177"/>
                  <a:pt x="35" y="177"/>
                  <a:pt x="35" y="177"/>
                </a:cubicBezTo>
                <a:cubicBezTo>
                  <a:pt x="24" y="178"/>
                  <a:pt x="24" y="178"/>
                  <a:pt x="24" y="178"/>
                </a:cubicBezTo>
                <a:cubicBezTo>
                  <a:pt x="24" y="189"/>
                  <a:pt x="24" y="189"/>
                  <a:pt x="24" y="18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ZA" dirty="0"/>
          </a:p>
        </p:txBody>
      </p:sp>
    </p:spTree>
    <p:extLst>
      <p:ext uri="{BB962C8B-B14F-4D97-AF65-F5344CB8AC3E}">
        <p14:creationId xmlns:p14="http://schemas.microsoft.com/office/powerpoint/2010/main" val="6272084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ZA" sz="4400" dirty="0" smtClean="0"/>
              <a:t>Cybersecurity and privacy: do you know the risks you are taking?</a:t>
            </a:r>
            <a:endParaRPr lang="en-ZA" sz="4400" dirty="0"/>
          </a:p>
        </p:txBody>
      </p:sp>
      <p:sp>
        <p:nvSpPr>
          <p:cNvPr id="3" name="Slide Number Placeholder 2"/>
          <p:cNvSpPr>
            <a:spLocks noGrp="1"/>
          </p:cNvSpPr>
          <p:nvPr>
            <p:ph type="sldNum" sz="quarter" idx="12"/>
          </p:nvPr>
        </p:nvSpPr>
        <p:spPr/>
        <p:txBody>
          <a:bodyPr/>
          <a:lstStyle/>
          <a:p>
            <a:fld id="{7AB3B583-2969-4016-8335-93D97B8F7171}" type="slidenum">
              <a:rPr lang="en-ZA" smtClean="0"/>
              <a:pPr/>
              <a:t>30</a:t>
            </a:fld>
            <a:endParaRPr lang="en-ZA"/>
          </a:p>
        </p:txBody>
      </p:sp>
      <p:sp>
        <p:nvSpPr>
          <p:cNvPr id="7" name="Date Placeholder 6"/>
          <p:cNvSpPr>
            <a:spLocks noGrp="1"/>
          </p:cNvSpPr>
          <p:nvPr>
            <p:ph type="dt" sz="half" idx="10"/>
          </p:nvPr>
        </p:nvSpPr>
        <p:spPr/>
        <p:txBody>
          <a:bodyPr/>
          <a:lstStyle/>
          <a:p>
            <a:r>
              <a:rPr lang="en-ZA" dirty="0" smtClean="0"/>
              <a:t>July 2018</a:t>
            </a:r>
            <a:endParaRPr lang="en-ZA" dirty="0"/>
          </a:p>
        </p:txBody>
      </p:sp>
      <p:sp>
        <p:nvSpPr>
          <p:cNvPr id="8" name="Footer Placeholder 7"/>
          <p:cNvSpPr>
            <a:spLocks noGrp="1"/>
          </p:cNvSpPr>
          <p:nvPr>
            <p:ph type="ftr" sz="quarter" idx="11"/>
          </p:nvPr>
        </p:nvSpPr>
        <p:spPr/>
        <p:txBody>
          <a:bodyPr/>
          <a:lstStyle/>
          <a:p>
            <a:r>
              <a:rPr lang="en-ZA" dirty="0" smtClean="0"/>
              <a:t>Hotels Outlook: 2018 - 2022</a:t>
            </a:r>
            <a:endParaRPr lang="en-ZA" dirty="0"/>
          </a:p>
        </p:txBody>
      </p:sp>
    </p:spTree>
    <p:extLst>
      <p:ext uri="{BB962C8B-B14F-4D97-AF65-F5344CB8AC3E}">
        <p14:creationId xmlns:p14="http://schemas.microsoft.com/office/powerpoint/2010/main" val="377747062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10385" r="47612"/>
          <a:stretch/>
        </p:blipFill>
        <p:spPr>
          <a:xfrm flipH="1">
            <a:off x="4819649" y="0"/>
            <a:ext cx="4314825" cy="6858000"/>
          </a:xfrm>
          <a:prstGeom prst="rect">
            <a:avLst/>
          </a:prstGeom>
        </p:spPr>
      </p:pic>
      <p:sp>
        <p:nvSpPr>
          <p:cNvPr id="11" name="Rectangle 10"/>
          <p:cNvSpPr/>
          <p:nvPr/>
        </p:nvSpPr>
        <p:spPr bwMode="ltGray">
          <a:xfrm>
            <a:off x="-1" y="-25492"/>
            <a:ext cx="5117039" cy="6883492"/>
          </a:xfrm>
          <a:prstGeom prst="rect">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288000" rIns="288000" rtlCol="0" anchor="ctr"/>
          <a:lstStyle/>
          <a:p>
            <a:pPr>
              <a:spcAft>
                <a:spcPts val="1800"/>
              </a:spcAft>
              <a:buClrTx/>
            </a:pPr>
            <a:r>
              <a:rPr lang="en-ZA" sz="2000" dirty="0" smtClean="0">
                <a:latin typeface="+mj-lt"/>
              </a:rPr>
              <a:t>Trust</a:t>
            </a:r>
            <a:r>
              <a:rPr lang="en-ZA" sz="2000" dirty="0">
                <a:latin typeface="+mj-lt"/>
              </a:rPr>
              <a:t>, confidence and brand health may operate in </a:t>
            </a:r>
            <a:r>
              <a:rPr lang="en-ZA" sz="2000" dirty="0" smtClean="0">
                <a:latin typeface="+mj-lt"/>
              </a:rPr>
              <a:t>a different </a:t>
            </a:r>
            <a:r>
              <a:rPr lang="en-ZA" sz="2000" dirty="0">
                <a:latin typeface="+mj-lt"/>
              </a:rPr>
              <a:t>time frame to </a:t>
            </a:r>
            <a:r>
              <a:rPr lang="en-ZA" sz="2000" dirty="0" smtClean="0">
                <a:latin typeface="+mj-lt"/>
              </a:rPr>
              <a:t>share </a:t>
            </a:r>
            <a:r>
              <a:rPr lang="en-ZA" sz="2000" dirty="0">
                <a:latin typeface="+mj-lt"/>
              </a:rPr>
              <a:t>prices. </a:t>
            </a:r>
            <a:endParaRPr lang="en-ZA" sz="2000" dirty="0" smtClean="0">
              <a:latin typeface="+mj-lt"/>
            </a:endParaRPr>
          </a:p>
          <a:p>
            <a:pPr>
              <a:spcAft>
                <a:spcPts val="1800"/>
              </a:spcAft>
              <a:buClrTx/>
            </a:pPr>
            <a:r>
              <a:rPr lang="en-ZA" sz="2000" dirty="0" smtClean="0">
                <a:latin typeface="+mj-lt"/>
              </a:rPr>
              <a:t>The </a:t>
            </a:r>
            <a:r>
              <a:rPr lang="en-ZA" sz="2000" dirty="0">
                <a:latin typeface="+mj-lt"/>
              </a:rPr>
              <a:t>absence of </a:t>
            </a:r>
            <a:r>
              <a:rPr lang="en-ZA" sz="2000" dirty="0" smtClean="0">
                <a:latin typeface="+mj-lt"/>
              </a:rPr>
              <a:t>share price volatility </a:t>
            </a:r>
            <a:r>
              <a:rPr lang="en-ZA" sz="2000" dirty="0">
                <a:latin typeface="+mj-lt"/>
              </a:rPr>
              <a:t>does not mean that trust, confidence </a:t>
            </a:r>
            <a:r>
              <a:rPr lang="en-ZA" sz="2000" dirty="0" smtClean="0">
                <a:latin typeface="+mj-lt"/>
              </a:rPr>
              <a:t>and brand </a:t>
            </a:r>
            <a:r>
              <a:rPr lang="en-ZA" sz="2000" dirty="0">
                <a:latin typeface="+mj-lt"/>
              </a:rPr>
              <a:t>health are not being eroded. If that is true, </a:t>
            </a:r>
            <a:r>
              <a:rPr lang="en-ZA" sz="2000" dirty="0" smtClean="0">
                <a:latin typeface="+mj-lt"/>
              </a:rPr>
              <a:t>then the </a:t>
            </a:r>
            <a:r>
              <a:rPr lang="en-ZA" sz="2000" dirty="0">
                <a:latin typeface="+mj-lt"/>
              </a:rPr>
              <a:t>logic points, perhaps, to a convergence in the </a:t>
            </a:r>
            <a:r>
              <a:rPr lang="en-ZA" sz="2000" dirty="0" smtClean="0">
                <a:latin typeface="+mj-lt"/>
              </a:rPr>
              <a:t>future of </a:t>
            </a:r>
            <a:r>
              <a:rPr lang="en-ZA" sz="2000" dirty="0">
                <a:latin typeface="+mj-lt"/>
              </a:rPr>
              <a:t>value erosion. </a:t>
            </a:r>
            <a:endParaRPr lang="en-ZA" sz="2000" dirty="0" smtClean="0">
              <a:latin typeface="+mj-lt"/>
            </a:endParaRPr>
          </a:p>
          <a:p>
            <a:pPr>
              <a:spcAft>
                <a:spcPts val="1800"/>
              </a:spcAft>
              <a:buClrTx/>
            </a:pPr>
            <a:r>
              <a:rPr lang="en-ZA" sz="2000" dirty="0" smtClean="0">
                <a:latin typeface="+mj-lt"/>
              </a:rPr>
              <a:t>In </a:t>
            </a:r>
            <a:r>
              <a:rPr lang="en-ZA" sz="2000" dirty="0">
                <a:latin typeface="+mj-lt"/>
              </a:rPr>
              <a:t>other words, suffering cybersecurity </a:t>
            </a:r>
            <a:r>
              <a:rPr lang="en-ZA" sz="2000" dirty="0" smtClean="0">
                <a:latin typeface="+mj-lt"/>
              </a:rPr>
              <a:t>and privacy </a:t>
            </a:r>
            <a:r>
              <a:rPr lang="en-ZA" sz="2000" dirty="0">
                <a:latin typeface="+mj-lt"/>
              </a:rPr>
              <a:t>failures might be like a cancer, where the harm </a:t>
            </a:r>
            <a:r>
              <a:rPr lang="en-ZA" sz="2000" dirty="0" smtClean="0">
                <a:latin typeface="+mj-lt"/>
              </a:rPr>
              <a:t>is hidden </a:t>
            </a:r>
            <a:r>
              <a:rPr lang="en-ZA" sz="2000" dirty="0">
                <a:latin typeface="+mj-lt"/>
              </a:rPr>
              <a:t>from view until it is too late. </a:t>
            </a:r>
            <a:endParaRPr lang="en-ZA" sz="2000" dirty="0" smtClean="0">
              <a:latin typeface="+mj-lt"/>
            </a:endParaRPr>
          </a:p>
          <a:p>
            <a:pPr>
              <a:spcAft>
                <a:spcPts val="1800"/>
              </a:spcAft>
              <a:buClrTx/>
            </a:pPr>
            <a:endParaRPr lang="en-ZA" sz="2000" dirty="0">
              <a:latin typeface="+mj-lt"/>
            </a:endParaRPr>
          </a:p>
        </p:txBody>
      </p:sp>
      <p:sp>
        <p:nvSpPr>
          <p:cNvPr id="14" name="TextBox 13"/>
          <p:cNvSpPr txBox="1"/>
          <p:nvPr/>
        </p:nvSpPr>
        <p:spPr>
          <a:xfrm>
            <a:off x="5972175" y="88541"/>
            <a:ext cx="2612133" cy="295813"/>
          </a:xfrm>
          <a:prstGeom prst="rect">
            <a:avLst/>
          </a:prstGeom>
          <a:solidFill>
            <a:schemeClr val="accent2"/>
          </a:solidFill>
          <a:ln>
            <a:noFill/>
          </a:ln>
        </p:spPr>
        <p:txBody>
          <a:bodyPr wrap="square" lIns="0" tIns="0" rIns="144000" bIns="0" rtlCol="0" anchor="ctr" anchorCtr="0">
            <a:noAutofit/>
          </a:bodyPr>
          <a:lstStyle/>
          <a:p>
            <a:pPr indent="-274320" algn="r">
              <a:spcAft>
                <a:spcPts val="900"/>
              </a:spcAft>
            </a:pPr>
            <a:r>
              <a:rPr lang="en-ZA" sz="1600" i="1" dirty="0" smtClean="0">
                <a:solidFill>
                  <a:schemeClr val="bg1"/>
                </a:solidFill>
                <a:latin typeface="Georgia" pitchFamily="18" charset="0"/>
              </a:rPr>
              <a:t>Cybersecurity and privacy</a:t>
            </a:r>
          </a:p>
        </p:txBody>
      </p:sp>
      <p:sp>
        <p:nvSpPr>
          <p:cNvPr id="2" name="Slide Number Placeholder 1"/>
          <p:cNvSpPr>
            <a:spLocks noGrp="1"/>
          </p:cNvSpPr>
          <p:nvPr>
            <p:ph type="sldNum" sz="quarter" idx="18"/>
          </p:nvPr>
        </p:nvSpPr>
        <p:spPr/>
        <p:txBody>
          <a:bodyPr/>
          <a:lstStyle/>
          <a:p>
            <a:fld id="{A605FC7B-1DF7-45D4-BBAA-0D843619C571}" type="slidenum">
              <a:rPr lang="en-ZA" smtClean="0">
                <a:solidFill>
                  <a:schemeClr val="bg1"/>
                </a:solidFill>
              </a:rPr>
              <a:pPr/>
              <a:t>31</a:t>
            </a:fld>
            <a:endParaRPr lang="en-ZA" dirty="0">
              <a:solidFill>
                <a:schemeClr val="bg1"/>
              </a:solidFill>
            </a:endParaRPr>
          </a:p>
        </p:txBody>
      </p:sp>
      <p:sp>
        <p:nvSpPr>
          <p:cNvPr id="3" name="Date Placeholder 2"/>
          <p:cNvSpPr>
            <a:spLocks noGrp="1"/>
          </p:cNvSpPr>
          <p:nvPr>
            <p:ph type="dt" sz="half" idx="16"/>
          </p:nvPr>
        </p:nvSpPr>
        <p:spPr/>
        <p:txBody>
          <a:bodyPr/>
          <a:lstStyle/>
          <a:p>
            <a:r>
              <a:rPr lang="en-ZA" dirty="0" smtClean="0">
                <a:solidFill>
                  <a:schemeClr val="bg1"/>
                </a:solidFill>
              </a:rPr>
              <a:t>July 2018</a:t>
            </a:r>
            <a:endParaRPr lang="en-ZA" dirty="0">
              <a:solidFill>
                <a:schemeClr val="bg1"/>
              </a:solidFill>
            </a:endParaRPr>
          </a:p>
        </p:txBody>
      </p:sp>
      <p:sp>
        <p:nvSpPr>
          <p:cNvPr id="7" name="Footer Placeholder 6"/>
          <p:cNvSpPr>
            <a:spLocks noGrp="1"/>
          </p:cNvSpPr>
          <p:nvPr>
            <p:ph type="ftr" sz="quarter" idx="17"/>
          </p:nvPr>
        </p:nvSpPr>
        <p:spPr/>
        <p:txBody>
          <a:bodyPr/>
          <a:lstStyle/>
          <a:p>
            <a:r>
              <a:rPr lang="en-ZA" dirty="0" smtClean="0">
                <a:solidFill>
                  <a:schemeClr val="bg1"/>
                </a:solidFill>
              </a:rPr>
              <a:t>Hotels Outlook: 2018 - 2022</a:t>
            </a:r>
            <a:endParaRPr lang="en-ZA" dirty="0">
              <a:solidFill>
                <a:schemeClr val="bg1"/>
              </a:solidFill>
            </a:endParaRPr>
          </a:p>
        </p:txBody>
      </p:sp>
      <p:sp>
        <p:nvSpPr>
          <p:cNvPr id="9" name="Freeform 89"/>
          <p:cNvSpPr>
            <a:spLocks noEditPoints="1"/>
          </p:cNvSpPr>
          <p:nvPr/>
        </p:nvSpPr>
        <p:spPr bwMode="auto">
          <a:xfrm>
            <a:off x="8177611" y="434795"/>
            <a:ext cx="353032" cy="476734"/>
          </a:xfrm>
          <a:custGeom>
            <a:avLst/>
            <a:gdLst>
              <a:gd name="T0" fmla="*/ 138 w 1030"/>
              <a:gd name="T1" fmla="*/ 263 h 1529"/>
              <a:gd name="T2" fmla="*/ 246 w 1030"/>
              <a:gd name="T3" fmla="*/ 104 h 1529"/>
              <a:gd name="T4" fmla="*/ 414 w 1030"/>
              <a:gd name="T5" fmla="*/ 13 h 1529"/>
              <a:gd name="T6" fmla="*/ 594 w 1030"/>
              <a:gd name="T7" fmla="*/ 8 h 1529"/>
              <a:gd name="T8" fmla="*/ 768 w 1030"/>
              <a:gd name="T9" fmla="*/ 91 h 1529"/>
              <a:gd name="T10" fmla="*/ 882 w 1030"/>
              <a:gd name="T11" fmla="*/ 245 h 1529"/>
              <a:gd name="T12" fmla="*/ 913 w 1030"/>
              <a:gd name="T13" fmla="*/ 625 h 1529"/>
              <a:gd name="T14" fmla="*/ 770 w 1030"/>
              <a:gd name="T15" fmla="*/ 400 h 1529"/>
              <a:gd name="T16" fmla="*/ 657 w 1030"/>
              <a:gd name="T17" fmla="*/ 187 h 1529"/>
              <a:gd name="T18" fmla="*/ 437 w 1030"/>
              <a:gd name="T19" fmla="*/ 155 h 1529"/>
              <a:gd name="T20" fmla="*/ 269 w 1030"/>
              <a:gd name="T21" fmla="*/ 324 h 1529"/>
              <a:gd name="T22" fmla="*/ 163 w 1030"/>
              <a:gd name="T23" fmla="*/ 580 h 1529"/>
              <a:gd name="T24" fmla="*/ 1019 w 1030"/>
              <a:gd name="T25" fmla="*/ 1118 h 1529"/>
              <a:gd name="T26" fmla="*/ 912 w 1030"/>
              <a:gd name="T27" fmla="*/ 1341 h 1529"/>
              <a:gd name="T28" fmla="*/ 715 w 1030"/>
              <a:gd name="T29" fmla="*/ 1489 h 1529"/>
              <a:gd name="T30" fmla="*/ 488 w 1030"/>
              <a:gd name="T31" fmla="*/ 1528 h 1529"/>
              <a:gd name="T32" fmla="*/ 248 w 1030"/>
              <a:gd name="T33" fmla="*/ 1454 h 1529"/>
              <a:gd name="T34" fmla="*/ 74 w 1030"/>
              <a:gd name="T35" fmla="*/ 1281 h 1529"/>
              <a:gd name="T36" fmla="*/ 0 w 1030"/>
              <a:gd name="T37" fmla="*/ 1040 h 1529"/>
              <a:gd name="T38" fmla="*/ 40 w 1030"/>
              <a:gd name="T39" fmla="*/ 813 h 1529"/>
              <a:gd name="T40" fmla="*/ 187 w 1030"/>
              <a:gd name="T41" fmla="*/ 617 h 1529"/>
              <a:gd name="T42" fmla="*/ 412 w 1030"/>
              <a:gd name="T43" fmla="*/ 509 h 1529"/>
              <a:gd name="T44" fmla="*/ 643 w 1030"/>
              <a:gd name="T45" fmla="*/ 515 h 1529"/>
              <a:gd name="T46" fmla="*/ 861 w 1030"/>
              <a:gd name="T47" fmla="*/ 633 h 1529"/>
              <a:gd name="T48" fmla="*/ 998 w 1030"/>
              <a:gd name="T49" fmla="*/ 837 h 1529"/>
              <a:gd name="T50" fmla="*/ 899 w 1030"/>
              <a:gd name="T51" fmla="*/ 1016 h 1529"/>
              <a:gd name="T52" fmla="*/ 853 w 1030"/>
              <a:gd name="T53" fmla="*/ 833 h 1529"/>
              <a:gd name="T54" fmla="*/ 730 w 1030"/>
              <a:gd name="T55" fmla="*/ 697 h 1529"/>
              <a:gd name="T56" fmla="*/ 555 w 1030"/>
              <a:gd name="T57" fmla="*/ 633 h 1529"/>
              <a:gd name="T58" fmla="*/ 383 w 1030"/>
              <a:gd name="T59" fmla="*/ 655 h 1529"/>
              <a:gd name="T60" fmla="*/ 231 w 1030"/>
              <a:gd name="T61" fmla="*/ 758 h 1529"/>
              <a:gd name="T62" fmla="*/ 142 w 1030"/>
              <a:gd name="T63" fmla="*/ 920 h 1529"/>
              <a:gd name="T64" fmla="*/ 138 w 1030"/>
              <a:gd name="T65" fmla="*/ 1093 h 1529"/>
              <a:gd name="T66" fmla="*/ 218 w 1030"/>
              <a:gd name="T67" fmla="*/ 1261 h 1529"/>
              <a:gd name="T68" fmla="*/ 365 w 1030"/>
              <a:gd name="T69" fmla="*/ 1371 h 1529"/>
              <a:gd name="T70" fmla="*/ 535 w 1030"/>
              <a:gd name="T71" fmla="*/ 1400 h 1529"/>
              <a:gd name="T72" fmla="*/ 714 w 1030"/>
              <a:gd name="T73" fmla="*/ 1345 h 1529"/>
              <a:gd name="T74" fmla="*/ 844 w 1030"/>
              <a:gd name="T75" fmla="*/ 1216 h 1529"/>
              <a:gd name="T76" fmla="*/ 899 w 1030"/>
              <a:gd name="T77" fmla="*/ 1036 h 1529"/>
              <a:gd name="T78" fmla="*/ 822 w 1030"/>
              <a:gd name="T79" fmla="*/ 1112 h 1529"/>
              <a:gd name="T80" fmla="*/ 742 w 1030"/>
              <a:gd name="T81" fmla="*/ 1244 h 1529"/>
              <a:gd name="T82" fmla="*/ 610 w 1030"/>
              <a:gd name="T83" fmla="*/ 1324 h 1529"/>
              <a:gd name="T84" fmla="*/ 466 w 1030"/>
              <a:gd name="T85" fmla="*/ 1334 h 1529"/>
              <a:gd name="T86" fmla="*/ 322 w 1030"/>
              <a:gd name="T87" fmla="*/ 1274 h 1529"/>
              <a:gd name="T88" fmla="*/ 225 w 1030"/>
              <a:gd name="T89" fmla="*/ 1156 h 1529"/>
              <a:gd name="T90" fmla="*/ 192 w 1030"/>
              <a:gd name="T91" fmla="*/ 1016 h 1529"/>
              <a:gd name="T92" fmla="*/ 232 w 1030"/>
              <a:gd name="T93" fmla="*/ 863 h 1529"/>
              <a:gd name="T94" fmla="*/ 334 w 1030"/>
              <a:gd name="T95" fmla="*/ 749 h 1529"/>
              <a:gd name="T96" fmla="*/ 482 w 1030"/>
              <a:gd name="T97" fmla="*/ 696 h 1529"/>
              <a:gd name="T98" fmla="*/ 625 w 1030"/>
              <a:gd name="T99" fmla="*/ 714 h 1529"/>
              <a:gd name="T100" fmla="*/ 753 w 1030"/>
              <a:gd name="T101" fmla="*/ 799 h 1529"/>
              <a:gd name="T102" fmla="*/ 827 w 1030"/>
              <a:gd name="T103" fmla="*/ 935 h 1529"/>
              <a:gd name="T104" fmla="*/ 599 w 1030"/>
              <a:gd name="T105" fmla="*/ 916 h 1529"/>
              <a:gd name="T106" fmla="*/ 548 w 1030"/>
              <a:gd name="T107" fmla="*/ 852 h 1529"/>
              <a:gd name="T108" fmla="*/ 471 w 1030"/>
              <a:gd name="T109" fmla="*/ 856 h 1529"/>
              <a:gd name="T110" fmla="*/ 427 w 1030"/>
              <a:gd name="T111" fmla="*/ 924 h 1529"/>
              <a:gd name="T112" fmla="*/ 462 w 1030"/>
              <a:gd name="T113" fmla="*/ 1002 h 1529"/>
              <a:gd name="T114" fmla="*/ 476 w 1030"/>
              <a:gd name="T115" fmla="*/ 1225 h 1529"/>
              <a:gd name="T116" fmla="*/ 558 w 1030"/>
              <a:gd name="T117" fmla="*/ 1015 h 1529"/>
              <a:gd name="T118" fmla="*/ 599 w 1030"/>
              <a:gd name="T119" fmla="*/ 948 h 15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30" h="1529">
                <a:moveTo>
                  <a:pt x="114" y="628"/>
                </a:moveTo>
                <a:lnTo>
                  <a:pt x="114" y="400"/>
                </a:lnTo>
                <a:lnTo>
                  <a:pt x="114" y="400"/>
                </a:lnTo>
                <a:lnTo>
                  <a:pt x="114" y="380"/>
                </a:lnTo>
                <a:lnTo>
                  <a:pt x="116" y="359"/>
                </a:lnTo>
                <a:lnTo>
                  <a:pt x="119" y="339"/>
                </a:lnTo>
                <a:lnTo>
                  <a:pt x="122" y="320"/>
                </a:lnTo>
                <a:lnTo>
                  <a:pt x="127" y="300"/>
                </a:lnTo>
                <a:lnTo>
                  <a:pt x="133" y="282"/>
                </a:lnTo>
                <a:lnTo>
                  <a:pt x="138" y="263"/>
                </a:lnTo>
                <a:lnTo>
                  <a:pt x="145" y="245"/>
                </a:lnTo>
                <a:lnTo>
                  <a:pt x="153" y="228"/>
                </a:lnTo>
                <a:lnTo>
                  <a:pt x="163" y="210"/>
                </a:lnTo>
                <a:lnTo>
                  <a:pt x="172" y="193"/>
                </a:lnTo>
                <a:lnTo>
                  <a:pt x="182" y="177"/>
                </a:lnTo>
                <a:lnTo>
                  <a:pt x="194" y="162"/>
                </a:lnTo>
                <a:lnTo>
                  <a:pt x="205" y="146"/>
                </a:lnTo>
                <a:lnTo>
                  <a:pt x="218" y="132"/>
                </a:lnTo>
                <a:lnTo>
                  <a:pt x="232" y="118"/>
                </a:lnTo>
                <a:lnTo>
                  <a:pt x="246" y="104"/>
                </a:lnTo>
                <a:lnTo>
                  <a:pt x="259" y="91"/>
                </a:lnTo>
                <a:lnTo>
                  <a:pt x="274" y="80"/>
                </a:lnTo>
                <a:lnTo>
                  <a:pt x="290" y="68"/>
                </a:lnTo>
                <a:lnTo>
                  <a:pt x="307" y="58"/>
                </a:lnTo>
                <a:lnTo>
                  <a:pt x="324" y="49"/>
                </a:lnTo>
                <a:lnTo>
                  <a:pt x="341" y="40"/>
                </a:lnTo>
                <a:lnTo>
                  <a:pt x="359" y="32"/>
                </a:lnTo>
                <a:lnTo>
                  <a:pt x="377" y="25"/>
                </a:lnTo>
                <a:lnTo>
                  <a:pt x="395" y="19"/>
                </a:lnTo>
                <a:lnTo>
                  <a:pt x="414" y="13"/>
                </a:lnTo>
                <a:lnTo>
                  <a:pt x="433" y="8"/>
                </a:lnTo>
                <a:lnTo>
                  <a:pt x="453" y="5"/>
                </a:lnTo>
                <a:lnTo>
                  <a:pt x="473" y="3"/>
                </a:lnTo>
                <a:lnTo>
                  <a:pt x="493" y="2"/>
                </a:lnTo>
                <a:lnTo>
                  <a:pt x="514" y="0"/>
                </a:lnTo>
                <a:lnTo>
                  <a:pt x="514" y="0"/>
                </a:lnTo>
                <a:lnTo>
                  <a:pt x="534" y="2"/>
                </a:lnTo>
                <a:lnTo>
                  <a:pt x="555" y="3"/>
                </a:lnTo>
                <a:lnTo>
                  <a:pt x="574" y="5"/>
                </a:lnTo>
                <a:lnTo>
                  <a:pt x="594" y="8"/>
                </a:lnTo>
                <a:lnTo>
                  <a:pt x="613" y="13"/>
                </a:lnTo>
                <a:lnTo>
                  <a:pt x="633" y="19"/>
                </a:lnTo>
                <a:lnTo>
                  <a:pt x="651" y="25"/>
                </a:lnTo>
                <a:lnTo>
                  <a:pt x="669" y="32"/>
                </a:lnTo>
                <a:lnTo>
                  <a:pt x="687" y="40"/>
                </a:lnTo>
                <a:lnTo>
                  <a:pt x="704" y="49"/>
                </a:lnTo>
                <a:lnTo>
                  <a:pt x="721" y="58"/>
                </a:lnTo>
                <a:lnTo>
                  <a:pt x="737" y="68"/>
                </a:lnTo>
                <a:lnTo>
                  <a:pt x="753" y="80"/>
                </a:lnTo>
                <a:lnTo>
                  <a:pt x="768" y="91"/>
                </a:lnTo>
                <a:lnTo>
                  <a:pt x="782" y="104"/>
                </a:lnTo>
                <a:lnTo>
                  <a:pt x="797" y="118"/>
                </a:lnTo>
                <a:lnTo>
                  <a:pt x="809" y="132"/>
                </a:lnTo>
                <a:lnTo>
                  <a:pt x="822" y="146"/>
                </a:lnTo>
                <a:lnTo>
                  <a:pt x="834" y="162"/>
                </a:lnTo>
                <a:lnTo>
                  <a:pt x="845" y="177"/>
                </a:lnTo>
                <a:lnTo>
                  <a:pt x="855" y="193"/>
                </a:lnTo>
                <a:lnTo>
                  <a:pt x="865" y="210"/>
                </a:lnTo>
                <a:lnTo>
                  <a:pt x="874" y="228"/>
                </a:lnTo>
                <a:lnTo>
                  <a:pt x="882" y="245"/>
                </a:lnTo>
                <a:lnTo>
                  <a:pt x="889" y="263"/>
                </a:lnTo>
                <a:lnTo>
                  <a:pt x="896" y="282"/>
                </a:lnTo>
                <a:lnTo>
                  <a:pt x="900" y="300"/>
                </a:lnTo>
                <a:lnTo>
                  <a:pt x="905" y="320"/>
                </a:lnTo>
                <a:lnTo>
                  <a:pt x="908" y="339"/>
                </a:lnTo>
                <a:lnTo>
                  <a:pt x="911" y="359"/>
                </a:lnTo>
                <a:lnTo>
                  <a:pt x="913" y="380"/>
                </a:lnTo>
                <a:lnTo>
                  <a:pt x="913" y="400"/>
                </a:lnTo>
                <a:lnTo>
                  <a:pt x="913" y="625"/>
                </a:lnTo>
                <a:lnTo>
                  <a:pt x="913" y="625"/>
                </a:lnTo>
                <a:lnTo>
                  <a:pt x="898" y="609"/>
                </a:lnTo>
                <a:lnTo>
                  <a:pt x="881" y="593"/>
                </a:lnTo>
                <a:lnTo>
                  <a:pt x="865" y="578"/>
                </a:lnTo>
                <a:lnTo>
                  <a:pt x="846" y="564"/>
                </a:lnTo>
                <a:lnTo>
                  <a:pt x="829" y="550"/>
                </a:lnTo>
                <a:lnTo>
                  <a:pt x="809" y="538"/>
                </a:lnTo>
                <a:lnTo>
                  <a:pt x="791" y="525"/>
                </a:lnTo>
                <a:lnTo>
                  <a:pt x="770" y="513"/>
                </a:lnTo>
                <a:lnTo>
                  <a:pt x="770" y="400"/>
                </a:lnTo>
                <a:lnTo>
                  <a:pt x="770" y="400"/>
                </a:lnTo>
                <a:lnTo>
                  <a:pt x="769" y="374"/>
                </a:lnTo>
                <a:lnTo>
                  <a:pt x="765" y="349"/>
                </a:lnTo>
                <a:lnTo>
                  <a:pt x="759" y="324"/>
                </a:lnTo>
                <a:lnTo>
                  <a:pt x="751" y="300"/>
                </a:lnTo>
                <a:lnTo>
                  <a:pt x="739" y="278"/>
                </a:lnTo>
                <a:lnTo>
                  <a:pt x="726" y="256"/>
                </a:lnTo>
                <a:lnTo>
                  <a:pt x="711" y="237"/>
                </a:lnTo>
                <a:lnTo>
                  <a:pt x="695" y="218"/>
                </a:lnTo>
                <a:lnTo>
                  <a:pt x="677" y="202"/>
                </a:lnTo>
                <a:lnTo>
                  <a:pt x="657" y="187"/>
                </a:lnTo>
                <a:lnTo>
                  <a:pt x="636" y="174"/>
                </a:lnTo>
                <a:lnTo>
                  <a:pt x="613" y="164"/>
                </a:lnTo>
                <a:lnTo>
                  <a:pt x="590" y="155"/>
                </a:lnTo>
                <a:lnTo>
                  <a:pt x="565" y="149"/>
                </a:lnTo>
                <a:lnTo>
                  <a:pt x="540" y="145"/>
                </a:lnTo>
                <a:lnTo>
                  <a:pt x="514" y="143"/>
                </a:lnTo>
                <a:lnTo>
                  <a:pt x="514" y="143"/>
                </a:lnTo>
                <a:lnTo>
                  <a:pt x="488" y="145"/>
                </a:lnTo>
                <a:lnTo>
                  <a:pt x="462" y="149"/>
                </a:lnTo>
                <a:lnTo>
                  <a:pt x="437" y="155"/>
                </a:lnTo>
                <a:lnTo>
                  <a:pt x="414" y="164"/>
                </a:lnTo>
                <a:lnTo>
                  <a:pt x="392" y="174"/>
                </a:lnTo>
                <a:lnTo>
                  <a:pt x="370" y="187"/>
                </a:lnTo>
                <a:lnTo>
                  <a:pt x="350" y="202"/>
                </a:lnTo>
                <a:lnTo>
                  <a:pt x="332" y="218"/>
                </a:lnTo>
                <a:lnTo>
                  <a:pt x="316" y="237"/>
                </a:lnTo>
                <a:lnTo>
                  <a:pt x="301" y="256"/>
                </a:lnTo>
                <a:lnTo>
                  <a:pt x="288" y="278"/>
                </a:lnTo>
                <a:lnTo>
                  <a:pt x="277" y="300"/>
                </a:lnTo>
                <a:lnTo>
                  <a:pt x="269" y="324"/>
                </a:lnTo>
                <a:lnTo>
                  <a:pt x="262" y="349"/>
                </a:lnTo>
                <a:lnTo>
                  <a:pt x="258" y="374"/>
                </a:lnTo>
                <a:lnTo>
                  <a:pt x="257" y="400"/>
                </a:lnTo>
                <a:lnTo>
                  <a:pt x="257" y="515"/>
                </a:lnTo>
                <a:lnTo>
                  <a:pt x="257" y="515"/>
                </a:lnTo>
                <a:lnTo>
                  <a:pt x="237" y="526"/>
                </a:lnTo>
                <a:lnTo>
                  <a:pt x="218" y="539"/>
                </a:lnTo>
                <a:lnTo>
                  <a:pt x="199" y="551"/>
                </a:lnTo>
                <a:lnTo>
                  <a:pt x="181" y="565"/>
                </a:lnTo>
                <a:lnTo>
                  <a:pt x="163" y="580"/>
                </a:lnTo>
                <a:lnTo>
                  <a:pt x="146" y="595"/>
                </a:lnTo>
                <a:lnTo>
                  <a:pt x="130" y="611"/>
                </a:lnTo>
                <a:lnTo>
                  <a:pt x="114" y="628"/>
                </a:lnTo>
                <a:lnTo>
                  <a:pt x="114" y="628"/>
                </a:lnTo>
                <a:close/>
                <a:moveTo>
                  <a:pt x="1030" y="1014"/>
                </a:moveTo>
                <a:lnTo>
                  <a:pt x="1030" y="1014"/>
                </a:lnTo>
                <a:lnTo>
                  <a:pt x="1030" y="1040"/>
                </a:lnTo>
                <a:lnTo>
                  <a:pt x="1027" y="1067"/>
                </a:lnTo>
                <a:lnTo>
                  <a:pt x="1024" y="1092"/>
                </a:lnTo>
                <a:lnTo>
                  <a:pt x="1019" y="1118"/>
                </a:lnTo>
                <a:lnTo>
                  <a:pt x="1013" y="1143"/>
                </a:lnTo>
                <a:lnTo>
                  <a:pt x="1006" y="1167"/>
                </a:lnTo>
                <a:lnTo>
                  <a:pt x="998" y="1191"/>
                </a:lnTo>
                <a:lnTo>
                  <a:pt x="989" y="1214"/>
                </a:lnTo>
                <a:lnTo>
                  <a:pt x="979" y="1237"/>
                </a:lnTo>
                <a:lnTo>
                  <a:pt x="967" y="1259"/>
                </a:lnTo>
                <a:lnTo>
                  <a:pt x="955" y="1281"/>
                </a:lnTo>
                <a:lnTo>
                  <a:pt x="942" y="1302"/>
                </a:lnTo>
                <a:lnTo>
                  <a:pt x="927" y="1322"/>
                </a:lnTo>
                <a:lnTo>
                  <a:pt x="912" y="1341"/>
                </a:lnTo>
                <a:lnTo>
                  <a:pt x="896" y="1361"/>
                </a:lnTo>
                <a:lnTo>
                  <a:pt x="878" y="1378"/>
                </a:lnTo>
                <a:lnTo>
                  <a:pt x="861" y="1395"/>
                </a:lnTo>
                <a:lnTo>
                  <a:pt x="842" y="1412"/>
                </a:lnTo>
                <a:lnTo>
                  <a:pt x="823" y="1427"/>
                </a:lnTo>
                <a:lnTo>
                  <a:pt x="802" y="1442"/>
                </a:lnTo>
                <a:lnTo>
                  <a:pt x="782" y="1454"/>
                </a:lnTo>
                <a:lnTo>
                  <a:pt x="760" y="1467"/>
                </a:lnTo>
                <a:lnTo>
                  <a:pt x="738" y="1478"/>
                </a:lnTo>
                <a:lnTo>
                  <a:pt x="715" y="1489"/>
                </a:lnTo>
                <a:lnTo>
                  <a:pt x="692" y="1498"/>
                </a:lnTo>
                <a:lnTo>
                  <a:pt x="667" y="1506"/>
                </a:lnTo>
                <a:lnTo>
                  <a:pt x="643" y="1513"/>
                </a:lnTo>
                <a:lnTo>
                  <a:pt x="618" y="1519"/>
                </a:lnTo>
                <a:lnTo>
                  <a:pt x="593" y="1523"/>
                </a:lnTo>
                <a:lnTo>
                  <a:pt x="567" y="1527"/>
                </a:lnTo>
                <a:lnTo>
                  <a:pt x="541" y="1528"/>
                </a:lnTo>
                <a:lnTo>
                  <a:pt x="514" y="1529"/>
                </a:lnTo>
                <a:lnTo>
                  <a:pt x="514" y="1529"/>
                </a:lnTo>
                <a:lnTo>
                  <a:pt x="488" y="1528"/>
                </a:lnTo>
                <a:lnTo>
                  <a:pt x="462" y="1527"/>
                </a:lnTo>
                <a:lnTo>
                  <a:pt x="436" y="1523"/>
                </a:lnTo>
                <a:lnTo>
                  <a:pt x="412" y="1519"/>
                </a:lnTo>
                <a:lnTo>
                  <a:pt x="386" y="1513"/>
                </a:lnTo>
                <a:lnTo>
                  <a:pt x="362" y="1506"/>
                </a:lnTo>
                <a:lnTo>
                  <a:pt x="338" y="1498"/>
                </a:lnTo>
                <a:lnTo>
                  <a:pt x="315" y="1489"/>
                </a:lnTo>
                <a:lnTo>
                  <a:pt x="292" y="1478"/>
                </a:lnTo>
                <a:lnTo>
                  <a:pt x="270" y="1467"/>
                </a:lnTo>
                <a:lnTo>
                  <a:pt x="248" y="1454"/>
                </a:lnTo>
                <a:lnTo>
                  <a:pt x="227" y="1442"/>
                </a:lnTo>
                <a:lnTo>
                  <a:pt x="206" y="1427"/>
                </a:lnTo>
                <a:lnTo>
                  <a:pt x="187" y="1412"/>
                </a:lnTo>
                <a:lnTo>
                  <a:pt x="168" y="1395"/>
                </a:lnTo>
                <a:lnTo>
                  <a:pt x="151" y="1378"/>
                </a:lnTo>
                <a:lnTo>
                  <a:pt x="134" y="1361"/>
                </a:lnTo>
                <a:lnTo>
                  <a:pt x="118" y="1341"/>
                </a:lnTo>
                <a:lnTo>
                  <a:pt x="101" y="1322"/>
                </a:lnTo>
                <a:lnTo>
                  <a:pt x="88" y="1302"/>
                </a:lnTo>
                <a:lnTo>
                  <a:pt x="74" y="1281"/>
                </a:lnTo>
                <a:lnTo>
                  <a:pt x="62" y="1259"/>
                </a:lnTo>
                <a:lnTo>
                  <a:pt x="51" y="1237"/>
                </a:lnTo>
                <a:lnTo>
                  <a:pt x="40" y="1214"/>
                </a:lnTo>
                <a:lnTo>
                  <a:pt x="31" y="1191"/>
                </a:lnTo>
                <a:lnTo>
                  <a:pt x="23" y="1167"/>
                </a:lnTo>
                <a:lnTo>
                  <a:pt x="16" y="1143"/>
                </a:lnTo>
                <a:lnTo>
                  <a:pt x="10" y="1118"/>
                </a:lnTo>
                <a:lnTo>
                  <a:pt x="6" y="1092"/>
                </a:lnTo>
                <a:lnTo>
                  <a:pt x="2" y="1067"/>
                </a:lnTo>
                <a:lnTo>
                  <a:pt x="0" y="1040"/>
                </a:lnTo>
                <a:lnTo>
                  <a:pt x="0" y="1014"/>
                </a:lnTo>
                <a:lnTo>
                  <a:pt x="0" y="1014"/>
                </a:lnTo>
                <a:lnTo>
                  <a:pt x="0" y="987"/>
                </a:lnTo>
                <a:lnTo>
                  <a:pt x="2" y="962"/>
                </a:lnTo>
                <a:lnTo>
                  <a:pt x="6" y="935"/>
                </a:lnTo>
                <a:lnTo>
                  <a:pt x="10" y="910"/>
                </a:lnTo>
                <a:lnTo>
                  <a:pt x="16" y="886"/>
                </a:lnTo>
                <a:lnTo>
                  <a:pt x="23" y="860"/>
                </a:lnTo>
                <a:lnTo>
                  <a:pt x="31" y="837"/>
                </a:lnTo>
                <a:lnTo>
                  <a:pt x="40" y="813"/>
                </a:lnTo>
                <a:lnTo>
                  <a:pt x="51" y="791"/>
                </a:lnTo>
                <a:lnTo>
                  <a:pt x="62" y="768"/>
                </a:lnTo>
                <a:lnTo>
                  <a:pt x="74" y="747"/>
                </a:lnTo>
                <a:lnTo>
                  <a:pt x="88" y="727"/>
                </a:lnTo>
                <a:lnTo>
                  <a:pt x="101" y="706"/>
                </a:lnTo>
                <a:lnTo>
                  <a:pt x="118" y="686"/>
                </a:lnTo>
                <a:lnTo>
                  <a:pt x="134" y="668"/>
                </a:lnTo>
                <a:lnTo>
                  <a:pt x="151" y="649"/>
                </a:lnTo>
                <a:lnTo>
                  <a:pt x="168" y="633"/>
                </a:lnTo>
                <a:lnTo>
                  <a:pt x="187" y="617"/>
                </a:lnTo>
                <a:lnTo>
                  <a:pt x="206" y="601"/>
                </a:lnTo>
                <a:lnTo>
                  <a:pt x="227" y="587"/>
                </a:lnTo>
                <a:lnTo>
                  <a:pt x="248" y="573"/>
                </a:lnTo>
                <a:lnTo>
                  <a:pt x="270" y="561"/>
                </a:lnTo>
                <a:lnTo>
                  <a:pt x="292" y="550"/>
                </a:lnTo>
                <a:lnTo>
                  <a:pt x="315" y="540"/>
                </a:lnTo>
                <a:lnTo>
                  <a:pt x="338" y="531"/>
                </a:lnTo>
                <a:lnTo>
                  <a:pt x="362" y="523"/>
                </a:lnTo>
                <a:lnTo>
                  <a:pt x="386" y="515"/>
                </a:lnTo>
                <a:lnTo>
                  <a:pt x="412" y="509"/>
                </a:lnTo>
                <a:lnTo>
                  <a:pt x="436" y="505"/>
                </a:lnTo>
                <a:lnTo>
                  <a:pt x="462" y="502"/>
                </a:lnTo>
                <a:lnTo>
                  <a:pt x="488" y="500"/>
                </a:lnTo>
                <a:lnTo>
                  <a:pt x="514" y="498"/>
                </a:lnTo>
                <a:lnTo>
                  <a:pt x="514" y="498"/>
                </a:lnTo>
                <a:lnTo>
                  <a:pt x="541" y="500"/>
                </a:lnTo>
                <a:lnTo>
                  <a:pt x="567" y="502"/>
                </a:lnTo>
                <a:lnTo>
                  <a:pt x="593" y="505"/>
                </a:lnTo>
                <a:lnTo>
                  <a:pt x="618" y="509"/>
                </a:lnTo>
                <a:lnTo>
                  <a:pt x="643" y="515"/>
                </a:lnTo>
                <a:lnTo>
                  <a:pt x="667" y="523"/>
                </a:lnTo>
                <a:lnTo>
                  <a:pt x="692" y="531"/>
                </a:lnTo>
                <a:lnTo>
                  <a:pt x="715" y="540"/>
                </a:lnTo>
                <a:lnTo>
                  <a:pt x="738" y="550"/>
                </a:lnTo>
                <a:lnTo>
                  <a:pt x="760" y="561"/>
                </a:lnTo>
                <a:lnTo>
                  <a:pt x="782" y="573"/>
                </a:lnTo>
                <a:lnTo>
                  <a:pt x="802" y="587"/>
                </a:lnTo>
                <a:lnTo>
                  <a:pt x="823" y="601"/>
                </a:lnTo>
                <a:lnTo>
                  <a:pt x="842" y="617"/>
                </a:lnTo>
                <a:lnTo>
                  <a:pt x="861" y="633"/>
                </a:lnTo>
                <a:lnTo>
                  <a:pt x="878" y="649"/>
                </a:lnTo>
                <a:lnTo>
                  <a:pt x="896" y="668"/>
                </a:lnTo>
                <a:lnTo>
                  <a:pt x="912" y="686"/>
                </a:lnTo>
                <a:lnTo>
                  <a:pt x="927" y="706"/>
                </a:lnTo>
                <a:lnTo>
                  <a:pt x="942" y="727"/>
                </a:lnTo>
                <a:lnTo>
                  <a:pt x="955" y="747"/>
                </a:lnTo>
                <a:lnTo>
                  <a:pt x="967" y="768"/>
                </a:lnTo>
                <a:lnTo>
                  <a:pt x="979" y="791"/>
                </a:lnTo>
                <a:lnTo>
                  <a:pt x="989" y="813"/>
                </a:lnTo>
                <a:lnTo>
                  <a:pt x="998" y="837"/>
                </a:lnTo>
                <a:lnTo>
                  <a:pt x="1006" y="860"/>
                </a:lnTo>
                <a:lnTo>
                  <a:pt x="1013" y="886"/>
                </a:lnTo>
                <a:lnTo>
                  <a:pt x="1019" y="910"/>
                </a:lnTo>
                <a:lnTo>
                  <a:pt x="1024" y="935"/>
                </a:lnTo>
                <a:lnTo>
                  <a:pt x="1027" y="962"/>
                </a:lnTo>
                <a:lnTo>
                  <a:pt x="1030" y="987"/>
                </a:lnTo>
                <a:lnTo>
                  <a:pt x="1030" y="1014"/>
                </a:lnTo>
                <a:lnTo>
                  <a:pt x="1030" y="1014"/>
                </a:lnTo>
                <a:close/>
                <a:moveTo>
                  <a:pt x="899" y="1016"/>
                </a:moveTo>
                <a:lnTo>
                  <a:pt x="899" y="1016"/>
                </a:lnTo>
                <a:lnTo>
                  <a:pt x="899" y="997"/>
                </a:lnTo>
                <a:lnTo>
                  <a:pt x="897" y="977"/>
                </a:lnTo>
                <a:lnTo>
                  <a:pt x="895" y="957"/>
                </a:lnTo>
                <a:lnTo>
                  <a:pt x="891" y="939"/>
                </a:lnTo>
                <a:lnTo>
                  <a:pt x="888" y="920"/>
                </a:lnTo>
                <a:lnTo>
                  <a:pt x="882" y="902"/>
                </a:lnTo>
                <a:lnTo>
                  <a:pt x="876" y="884"/>
                </a:lnTo>
                <a:lnTo>
                  <a:pt x="869" y="866"/>
                </a:lnTo>
                <a:lnTo>
                  <a:pt x="861" y="850"/>
                </a:lnTo>
                <a:lnTo>
                  <a:pt x="853" y="833"/>
                </a:lnTo>
                <a:lnTo>
                  <a:pt x="844" y="817"/>
                </a:lnTo>
                <a:lnTo>
                  <a:pt x="834" y="802"/>
                </a:lnTo>
                <a:lnTo>
                  <a:pt x="823" y="787"/>
                </a:lnTo>
                <a:lnTo>
                  <a:pt x="812" y="772"/>
                </a:lnTo>
                <a:lnTo>
                  <a:pt x="799" y="758"/>
                </a:lnTo>
                <a:lnTo>
                  <a:pt x="786" y="744"/>
                </a:lnTo>
                <a:lnTo>
                  <a:pt x="774" y="731"/>
                </a:lnTo>
                <a:lnTo>
                  <a:pt x="760" y="720"/>
                </a:lnTo>
                <a:lnTo>
                  <a:pt x="745" y="708"/>
                </a:lnTo>
                <a:lnTo>
                  <a:pt x="730" y="697"/>
                </a:lnTo>
                <a:lnTo>
                  <a:pt x="714" y="688"/>
                </a:lnTo>
                <a:lnTo>
                  <a:pt x="697" y="678"/>
                </a:lnTo>
                <a:lnTo>
                  <a:pt x="681" y="669"/>
                </a:lnTo>
                <a:lnTo>
                  <a:pt x="664" y="662"/>
                </a:lnTo>
                <a:lnTo>
                  <a:pt x="647" y="655"/>
                </a:lnTo>
                <a:lnTo>
                  <a:pt x="629" y="648"/>
                </a:lnTo>
                <a:lnTo>
                  <a:pt x="611" y="644"/>
                </a:lnTo>
                <a:lnTo>
                  <a:pt x="593" y="639"/>
                </a:lnTo>
                <a:lnTo>
                  <a:pt x="573" y="636"/>
                </a:lnTo>
                <a:lnTo>
                  <a:pt x="555" y="633"/>
                </a:lnTo>
                <a:lnTo>
                  <a:pt x="535" y="632"/>
                </a:lnTo>
                <a:lnTo>
                  <a:pt x="514" y="631"/>
                </a:lnTo>
                <a:lnTo>
                  <a:pt x="514" y="631"/>
                </a:lnTo>
                <a:lnTo>
                  <a:pt x="495" y="632"/>
                </a:lnTo>
                <a:lnTo>
                  <a:pt x="475" y="633"/>
                </a:lnTo>
                <a:lnTo>
                  <a:pt x="457" y="636"/>
                </a:lnTo>
                <a:lnTo>
                  <a:pt x="437" y="639"/>
                </a:lnTo>
                <a:lnTo>
                  <a:pt x="418" y="644"/>
                </a:lnTo>
                <a:lnTo>
                  <a:pt x="400" y="648"/>
                </a:lnTo>
                <a:lnTo>
                  <a:pt x="383" y="655"/>
                </a:lnTo>
                <a:lnTo>
                  <a:pt x="365" y="662"/>
                </a:lnTo>
                <a:lnTo>
                  <a:pt x="348" y="669"/>
                </a:lnTo>
                <a:lnTo>
                  <a:pt x="332" y="678"/>
                </a:lnTo>
                <a:lnTo>
                  <a:pt x="316" y="688"/>
                </a:lnTo>
                <a:lnTo>
                  <a:pt x="300" y="697"/>
                </a:lnTo>
                <a:lnTo>
                  <a:pt x="285" y="708"/>
                </a:lnTo>
                <a:lnTo>
                  <a:pt x="270" y="720"/>
                </a:lnTo>
                <a:lnTo>
                  <a:pt x="256" y="731"/>
                </a:lnTo>
                <a:lnTo>
                  <a:pt x="243" y="744"/>
                </a:lnTo>
                <a:lnTo>
                  <a:pt x="231" y="758"/>
                </a:lnTo>
                <a:lnTo>
                  <a:pt x="218" y="772"/>
                </a:lnTo>
                <a:lnTo>
                  <a:pt x="206" y="787"/>
                </a:lnTo>
                <a:lnTo>
                  <a:pt x="196" y="802"/>
                </a:lnTo>
                <a:lnTo>
                  <a:pt x="186" y="817"/>
                </a:lnTo>
                <a:lnTo>
                  <a:pt x="176" y="833"/>
                </a:lnTo>
                <a:lnTo>
                  <a:pt x="168" y="850"/>
                </a:lnTo>
                <a:lnTo>
                  <a:pt x="160" y="866"/>
                </a:lnTo>
                <a:lnTo>
                  <a:pt x="153" y="884"/>
                </a:lnTo>
                <a:lnTo>
                  <a:pt x="148" y="902"/>
                </a:lnTo>
                <a:lnTo>
                  <a:pt x="142" y="920"/>
                </a:lnTo>
                <a:lnTo>
                  <a:pt x="138" y="939"/>
                </a:lnTo>
                <a:lnTo>
                  <a:pt x="135" y="957"/>
                </a:lnTo>
                <a:lnTo>
                  <a:pt x="131" y="977"/>
                </a:lnTo>
                <a:lnTo>
                  <a:pt x="130" y="997"/>
                </a:lnTo>
                <a:lnTo>
                  <a:pt x="130" y="1016"/>
                </a:lnTo>
                <a:lnTo>
                  <a:pt x="130" y="1016"/>
                </a:lnTo>
                <a:lnTo>
                  <a:pt x="130" y="1036"/>
                </a:lnTo>
                <a:lnTo>
                  <a:pt x="131" y="1055"/>
                </a:lnTo>
                <a:lnTo>
                  <a:pt x="135" y="1075"/>
                </a:lnTo>
                <a:lnTo>
                  <a:pt x="138" y="1093"/>
                </a:lnTo>
                <a:lnTo>
                  <a:pt x="142" y="1112"/>
                </a:lnTo>
                <a:lnTo>
                  <a:pt x="148" y="1130"/>
                </a:lnTo>
                <a:lnTo>
                  <a:pt x="153" y="1149"/>
                </a:lnTo>
                <a:lnTo>
                  <a:pt x="160" y="1166"/>
                </a:lnTo>
                <a:lnTo>
                  <a:pt x="168" y="1183"/>
                </a:lnTo>
                <a:lnTo>
                  <a:pt x="176" y="1199"/>
                </a:lnTo>
                <a:lnTo>
                  <a:pt x="186" y="1216"/>
                </a:lnTo>
                <a:lnTo>
                  <a:pt x="196" y="1232"/>
                </a:lnTo>
                <a:lnTo>
                  <a:pt x="206" y="1247"/>
                </a:lnTo>
                <a:lnTo>
                  <a:pt x="218" y="1261"/>
                </a:lnTo>
                <a:lnTo>
                  <a:pt x="231" y="1274"/>
                </a:lnTo>
                <a:lnTo>
                  <a:pt x="243" y="1288"/>
                </a:lnTo>
                <a:lnTo>
                  <a:pt x="256" y="1301"/>
                </a:lnTo>
                <a:lnTo>
                  <a:pt x="270" y="1312"/>
                </a:lnTo>
                <a:lnTo>
                  <a:pt x="285" y="1324"/>
                </a:lnTo>
                <a:lnTo>
                  <a:pt x="300" y="1335"/>
                </a:lnTo>
                <a:lnTo>
                  <a:pt x="316" y="1345"/>
                </a:lnTo>
                <a:lnTo>
                  <a:pt x="332" y="1354"/>
                </a:lnTo>
                <a:lnTo>
                  <a:pt x="348" y="1363"/>
                </a:lnTo>
                <a:lnTo>
                  <a:pt x="365" y="1371"/>
                </a:lnTo>
                <a:lnTo>
                  <a:pt x="383" y="1377"/>
                </a:lnTo>
                <a:lnTo>
                  <a:pt x="400" y="1384"/>
                </a:lnTo>
                <a:lnTo>
                  <a:pt x="418" y="1389"/>
                </a:lnTo>
                <a:lnTo>
                  <a:pt x="437" y="1393"/>
                </a:lnTo>
                <a:lnTo>
                  <a:pt x="457" y="1397"/>
                </a:lnTo>
                <a:lnTo>
                  <a:pt x="475" y="1399"/>
                </a:lnTo>
                <a:lnTo>
                  <a:pt x="495" y="1400"/>
                </a:lnTo>
                <a:lnTo>
                  <a:pt x="514" y="1401"/>
                </a:lnTo>
                <a:lnTo>
                  <a:pt x="514" y="1401"/>
                </a:lnTo>
                <a:lnTo>
                  <a:pt x="535" y="1400"/>
                </a:lnTo>
                <a:lnTo>
                  <a:pt x="555" y="1399"/>
                </a:lnTo>
                <a:lnTo>
                  <a:pt x="573" y="1397"/>
                </a:lnTo>
                <a:lnTo>
                  <a:pt x="593" y="1393"/>
                </a:lnTo>
                <a:lnTo>
                  <a:pt x="611" y="1389"/>
                </a:lnTo>
                <a:lnTo>
                  <a:pt x="629" y="1384"/>
                </a:lnTo>
                <a:lnTo>
                  <a:pt x="647" y="1377"/>
                </a:lnTo>
                <a:lnTo>
                  <a:pt x="664" y="1371"/>
                </a:lnTo>
                <a:lnTo>
                  <a:pt x="681" y="1363"/>
                </a:lnTo>
                <a:lnTo>
                  <a:pt x="697" y="1354"/>
                </a:lnTo>
                <a:lnTo>
                  <a:pt x="714" y="1345"/>
                </a:lnTo>
                <a:lnTo>
                  <a:pt x="730" y="1335"/>
                </a:lnTo>
                <a:lnTo>
                  <a:pt x="745" y="1324"/>
                </a:lnTo>
                <a:lnTo>
                  <a:pt x="760" y="1312"/>
                </a:lnTo>
                <a:lnTo>
                  <a:pt x="774" y="1301"/>
                </a:lnTo>
                <a:lnTo>
                  <a:pt x="786" y="1288"/>
                </a:lnTo>
                <a:lnTo>
                  <a:pt x="799" y="1274"/>
                </a:lnTo>
                <a:lnTo>
                  <a:pt x="812" y="1261"/>
                </a:lnTo>
                <a:lnTo>
                  <a:pt x="823" y="1247"/>
                </a:lnTo>
                <a:lnTo>
                  <a:pt x="834" y="1232"/>
                </a:lnTo>
                <a:lnTo>
                  <a:pt x="844" y="1216"/>
                </a:lnTo>
                <a:lnTo>
                  <a:pt x="853" y="1199"/>
                </a:lnTo>
                <a:lnTo>
                  <a:pt x="861" y="1183"/>
                </a:lnTo>
                <a:lnTo>
                  <a:pt x="869" y="1166"/>
                </a:lnTo>
                <a:lnTo>
                  <a:pt x="876" y="1149"/>
                </a:lnTo>
                <a:lnTo>
                  <a:pt x="882" y="1130"/>
                </a:lnTo>
                <a:lnTo>
                  <a:pt x="888" y="1112"/>
                </a:lnTo>
                <a:lnTo>
                  <a:pt x="891" y="1093"/>
                </a:lnTo>
                <a:lnTo>
                  <a:pt x="895" y="1075"/>
                </a:lnTo>
                <a:lnTo>
                  <a:pt x="897" y="1055"/>
                </a:lnTo>
                <a:lnTo>
                  <a:pt x="899" y="1036"/>
                </a:lnTo>
                <a:lnTo>
                  <a:pt x="899" y="1016"/>
                </a:lnTo>
                <a:lnTo>
                  <a:pt x="899" y="1016"/>
                </a:lnTo>
                <a:close/>
                <a:moveTo>
                  <a:pt x="837" y="1016"/>
                </a:moveTo>
                <a:lnTo>
                  <a:pt x="837" y="1016"/>
                </a:lnTo>
                <a:lnTo>
                  <a:pt x="837" y="1032"/>
                </a:lnTo>
                <a:lnTo>
                  <a:pt x="836" y="1050"/>
                </a:lnTo>
                <a:lnTo>
                  <a:pt x="834" y="1066"/>
                </a:lnTo>
                <a:lnTo>
                  <a:pt x="830" y="1081"/>
                </a:lnTo>
                <a:lnTo>
                  <a:pt x="827" y="1097"/>
                </a:lnTo>
                <a:lnTo>
                  <a:pt x="822" y="1112"/>
                </a:lnTo>
                <a:lnTo>
                  <a:pt x="817" y="1127"/>
                </a:lnTo>
                <a:lnTo>
                  <a:pt x="812" y="1142"/>
                </a:lnTo>
                <a:lnTo>
                  <a:pt x="805" y="1156"/>
                </a:lnTo>
                <a:lnTo>
                  <a:pt x="798" y="1169"/>
                </a:lnTo>
                <a:lnTo>
                  <a:pt x="790" y="1183"/>
                </a:lnTo>
                <a:lnTo>
                  <a:pt x="782" y="1196"/>
                </a:lnTo>
                <a:lnTo>
                  <a:pt x="772" y="1209"/>
                </a:lnTo>
                <a:lnTo>
                  <a:pt x="763" y="1221"/>
                </a:lnTo>
                <a:lnTo>
                  <a:pt x="753" y="1233"/>
                </a:lnTo>
                <a:lnTo>
                  <a:pt x="742" y="1244"/>
                </a:lnTo>
                <a:lnTo>
                  <a:pt x="731" y="1255"/>
                </a:lnTo>
                <a:lnTo>
                  <a:pt x="719" y="1265"/>
                </a:lnTo>
                <a:lnTo>
                  <a:pt x="708" y="1274"/>
                </a:lnTo>
                <a:lnTo>
                  <a:pt x="695" y="1284"/>
                </a:lnTo>
                <a:lnTo>
                  <a:pt x="681" y="1292"/>
                </a:lnTo>
                <a:lnTo>
                  <a:pt x="669" y="1300"/>
                </a:lnTo>
                <a:lnTo>
                  <a:pt x="655" y="1307"/>
                </a:lnTo>
                <a:lnTo>
                  <a:pt x="640" y="1314"/>
                </a:lnTo>
                <a:lnTo>
                  <a:pt x="625" y="1319"/>
                </a:lnTo>
                <a:lnTo>
                  <a:pt x="610" y="1324"/>
                </a:lnTo>
                <a:lnTo>
                  <a:pt x="595" y="1329"/>
                </a:lnTo>
                <a:lnTo>
                  <a:pt x="580" y="1332"/>
                </a:lnTo>
                <a:lnTo>
                  <a:pt x="564" y="1334"/>
                </a:lnTo>
                <a:lnTo>
                  <a:pt x="548" y="1337"/>
                </a:lnTo>
                <a:lnTo>
                  <a:pt x="531" y="1338"/>
                </a:lnTo>
                <a:lnTo>
                  <a:pt x="514" y="1339"/>
                </a:lnTo>
                <a:lnTo>
                  <a:pt x="514" y="1339"/>
                </a:lnTo>
                <a:lnTo>
                  <a:pt x="498" y="1338"/>
                </a:lnTo>
                <a:lnTo>
                  <a:pt x="482" y="1337"/>
                </a:lnTo>
                <a:lnTo>
                  <a:pt x="466" y="1334"/>
                </a:lnTo>
                <a:lnTo>
                  <a:pt x="450" y="1332"/>
                </a:lnTo>
                <a:lnTo>
                  <a:pt x="435" y="1329"/>
                </a:lnTo>
                <a:lnTo>
                  <a:pt x="418" y="1324"/>
                </a:lnTo>
                <a:lnTo>
                  <a:pt x="403" y="1319"/>
                </a:lnTo>
                <a:lnTo>
                  <a:pt x="390" y="1314"/>
                </a:lnTo>
                <a:lnTo>
                  <a:pt x="375" y="1307"/>
                </a:lnTo>
                <a:lnTo>
                  <a:pt x="361" y="1300"/>
                </a:lnTo>
                <a:lnTo>
                  <a:pt x="348" y="1292"/>
                </a:lnTo>
                <a:lnTo>
                  <a:pt x="334" y="1284"/>
                </a:lnTo>
                <a:lnTo>
                  <a:pt x="322" y="1274"/>
                </a:lnTo>
                <a:lnTo>
                  <a:pt x="310" y="1265"/>
                </a:lnTo>
                <a:lnTo>
                  <a:pt x="299" y="1255"/>
                </a:lnTo>
                <a:lnTo>
                  <a:pt x="287" y="1244"/>
                </a:lnTo>
                <a:lnTo>
                  <a:pt x="277" y="1233"/>
                </a:lnTo>
                <a:lnTo>
                  <a:pt x="266" y="1221"/>
                </a:lnTo>
                <a:lnTo>
                  <a:pt x="257" y="1209"/>
                </a:lnTo>
                <a:lnTo>
                  <a:pt x="248" y="1196"/>
                </a:lnTo>
                <a:lnTo>
                  <a:pt x="239" y="1183"/>
                </a:lnTo>
                <a:lnTo>
                  <a:pt x="232" y="1169"/>
                </a:lnTo>
                <a:lnTo>
                  <a:pt x="225" y="1156"/>
                </a:lnTo>
                <a:lnTo>
                  <a:pt x="218" y="1142"/>
                </a:lnTo>
                <a:lnTo>
                  <a:pt x="212" y="1127"/>
                </a:lnTo>
                <a:lnTo>
                  <a:pt x="206" y="1112"/>
                </a:lnTo>
                <a:lnTo>
                  <a:pt x="203" y="1097"/>
                </a:lnTo>
                <a:lnTo>
                  <a:pt x="199" y="1081"/>
                </a:lnTo>
                <a:lnTo>
                  <a:pt x="196" y="1066"/>
                </a:lnTo>
                <a:lnTo>
                  <a:pt x="194" y="1050"/>
                </a:lnTo>
                <a:lnTo>
                  <a:pt x="192" y="1032"/>
                </a:lnTo>
                <a:lnTo>
                  <a:pt x="192" y="1016"/>
                </a:lnTo>
                <a:lnTo>
                  <a:pt x="192" y="1016"/>
                </a:lnTo>
                <a:lnTo>
                  <a:pt x="192" y="1000"/>
                </a:lnTo>
                <a:lnTo>
                  <a:pt x="194" y="984"/>
                </a:lnTo>
                <a:lnTo>
                  <a:pt x="196" y="968"/>
                </a:lnTo>
                <a:lnTo>
                  <a:pt x="199" y="952"/>
                </a:lnTo>
                <a:lnTo>
                  <a:pt x="203" y="935"/>
                </a:lnTo>
                <a:lnTo>
                  <a:pt x="206" y="920"/>
                </a:lnTo>
                <a:lnTo>
                  <a:pt x="212" y="905"/>
                </a:lnTo>
                <a:lnTo>
                  <a:pt x="218" y="890"/>
                </a:lnTo>
                <a:lnTo>
                  <a:pt x="225" y="877"/>
                </a:lnTo>
                <a:lnTo>
                  <a:pt x="232" y="863"/>
                </a:lnTo>
                <a:lnTo>
                  <a:pt x="239" y="849"/>
                </a:lnTo>
                <a:lnTo>
                  <a:pt x="248" y="836"/>
                </a:lnTo>
                <a:lnTo>
                  <a:pt x="257" y="824"/>
                </a:lnTo>
                <a:lnTo>
                  <a:pt x="266" y="811"/>
                </a:lnTo>
                <a:lnTo>
                  <a:pt x="277" y="799"/>
                </a:lnTo>
                <a:lnTo>
                  <a:pt x="287" y="789"/>
                </a:lnTo>
                <a:lnTo>
                  <a:pt x="299" y="777"/>
                </a:lnTo>
                <a:lnTo>
                  <a:pt x="310" y="767"/>
                </a:lnTo>
                <a:lnTo>
                  <a:pt x="322" y="758"/>
                </a:lnTo>
                <a:lnTo>
                  <a:pt x="334" y="749"/>
                </a:lnTo>
                <a:lnTo>
                  <a:pt x="348" y="741"/>
                </a:lnTo>
                <a:lnTo>
                  <a:pt x="361" y="732"/>
                </a:lnTo>
                <a:lnTo>
                  <a:pt x="375" y="726"/>
                </a:lnTo>
                <a:lnTo>
                  <a:pt x="390" y="720"/>
                </a:lnTo>
                <a:lnTo>
                  <a:pt x="403" y="714"/>
                </a:lnTo>
                <a:lnTo>
                  <a:pt x="418" y="708"/>
                </a:lnTo>
                <a:lnTo>
                  <a:pt x="435" y="704"/>
                </a:lnTo>
                <a:lnTo>
                  <a:pt x="450" y="700"/>
                </a:lnTo>
                <a:lnTo>
                  <a:pt x="466" y="698"/>
                </a:lnTo>
                <a:lnTo>
                  <a:pt x="482" y="696"/>
                </a:lnTo>
                <a:lnTo>
                  <a:pt x="498" y="694"/>
                </a:lnTo>
                <a:lnTo>
                  <a:pt x="514" y="694"/>
                </a:lnTo>
                <a:lnTo>
                  <a:pt x="514" y="694"/>
                </a:lnTo>
                <a:lnTo>
                  <a:pt x="531" y="694"/>
                </a:lnTo>
                <a:lnTo>
                  <a:pt x="548" y="696"/>
                </a:lnTo>
                <a:lnTo>
                  <a:pt x="564" y="698"/>
                </a:lnTo>
                <a:lnTo>
                  <a:pt x="580" y="700"/>
                </a:lnTo>
                <a:lnTo>
                  <a:pt x="595" y="704"/>
                </a:lnTo>
                <a:lnTo>
                  <a:pt x="610" y="708"/>
                </a:lnTo>
                <a:lnTo>
                  <a:pt x="625" y="714"/>
                </a:lnTo>
                <a:lnTo>
                  <a:pt x="640" y="720"/>
                </a:lnTo>
                <a:lnTo>
                  <a:pt x="655" y="726"/>
                </a:lnTo>
                <a:lnTo>
                  <a:pt x="669" y="732"/>
                </a:lnTo>
                <a:lnTo>
                  <a:pt x="681" y="741"/>
                </a:lnTo>
                <a:lnTo>
                  <a:pt x="695" y="749"/>
                </a:lnTo>
                <a:lnTo>
                  <a:pt x="708" y="758"/>
                </a:lnTo>
                <a:lnTo>
                  <a:pt x="719" y="767"/>
                </a:lnTo>
                <a:lnTo>
                  <a:pt x="731" y="777"/>
                </a:lnTo>
                <a:lnTo>
                  <a:pt x="742" y="789"/>
                </a:lnTo>
                <a:lnTo>
                  <a:pt x="753" y="799"/>
                </a:lnTo>
                <a:lnTo>
                  <a:pt x="763" y="811"/>
                </a:lnTo>
                <a:lnTo>
                  <a:pt x="772" y="824"/>
                </a:lnTo>
                <a:lnTo>
                  <a:pt x="782" y="836"/>
                </a:lnTo>
                <a:lnTo>
                  <a:pt x="790" y="849"/>
                </a:lnTo>
                <a:lnTo>
                  <a:pt x="798" y="863"/>
                </a:lnTo>
                <a:lnTo>
                  <a:pt x="805" y="877"/>
                </a:lnTo>
                <a:lnTo>
                  <a:pt x="812" y="890"/>
                </a:lnTo>
                <a:lnTo>
                  <a:pt x="817" y="905"/>
                </a:lnTo>
                <a:lnTo>
                  <a:pt x="822" y="920"/>
                </a:lnTo>
                <a:lnTo>
                  <a:pt x="827" y="935"/>
                </a:lnTo>
                <a:lnTo>
                  <a:pt x="830" y="952"/>
                </a:lnTo>
                <a:lnTo>
                  <a:pt x="834" y="968"/>
                </a:lnTo>
                <a:lnTo>
                  <a:pt x="836" y="984"/>
                </a:lnTo>
                <a:lnTo>
                  <a:pt x="837" y="1000"/>
                </a:lnTo>
                <a:lnTo>
                  <a:pt x="837" y="1016"/>
                </a:lnTo>
                <a:lnTo>
                  <a:pt x="837" y="1016"/>
                </a:lnTo>
                <a:close/>
                <a:moveTo>
                  <a:pt x="602" y="933"/>
                </a:moveTo>
                <a:lnTo>
                  <a:pt x="602" y="933"/>
                </a:lnTo>
                <a:lnTo>
                  <a:pt x="601" y="924"/>
                </a:lnTo>
                <a:lnTo>
                  <a:pt x="599" y="916"/>
                </a:lnTo>
                <a:lnTo>
                  <a:pt x="597" y="908"/>
                </a:lnTo>
                <a:lnTo>
                  <a:pt x="595" y="900"/>
                </a:lnTo>
                <a:lnTo>
                  <a:pt x="590" y="892"/>
                </a:lnTo>
                <a:lnTo>
                  <a:pt x="587" y="885"/>
                </a:lnTo>
                <a:lnTo>
                  <a:pt x="581" y="878"/>
                </a:lnTo>
                <a:lnTo>
                  <a:pt x="575" y="871"/>
                </a:lnTo>
                <a:lnTo>
                  <a:pt x="569" y="865"/>
                </a:lnTo>
                <a:lnTo>
                  <a:pt x="563" y="860"/>
                </a:lnTo>
                <a:lnTo>
                  <a:pt x="556" y="856"/>
                </a:lnTo>
                <a:lnTo>
                  <a:pt x="548" y="852"/>
                </a:lnTo>
                <a:lnTo>
                  <a:pt x="540" y="850"/>
                </a:lnTo>
                <a:lnTo>
                  <a:pt x="531" y="848"/>
                </a:lnTo>
                <a:lnTo>
                  <a:pt x="522" y="845"/>
                </a:lnTo>
                <a:lnTo>
                  <a:pt x="513" y="845"/>
                </a:lnTo>
                <a:lnTo>
                  <a:pt x="513" y="845"/>
                </a:lnTo>
                <a:lnTo>
                  <a:pt x="505" y="845"/>
                </a:lnTo>
                <a:lnTo>
                  <a:pt x="496" y="848"/>
                </a:lnTo>
                <a:lnTo>
                  <a:pt x="488" y="850"/>
                </a:lnTo>
                <a:lnTo>
                  <a:pt x="480" y="852"/>
                </a:lnTo>
                <a:lnTo>
                  <a:pt x="471" y="856"/>
                </a:lnTo>
                <a:lnTo>
                  <a:pt x="465" y="860"/>
                </a:lnTo>
                <a:lnTo>
                  <a:pt x="458" y="865"/>
                </a:lnTo>
                <a:lnTo>
                  <a:pt x="451" y="871"/>
                </a:lnTo>
                <a:lnTo>
                  <a:pt x="446" y="878"/>
                </a:lnTo>
                <a:lnTo>
                  <a:pt x="440" y="885"/>
                </a:lnTo>
                <a:lnTo>
                  <a:pt x="436" y="892"/>
                </a:lnTo>
                <a:lnTo>
                  <a:pt x="432" y="900"/>
                </a:lnTo>
                <a:lnTo>
                  <a:pt x="430" y="908"/>
                </a:lnTo>
                <a:lnTo>
                  <a:pt x="428" y="916"/>
                </a:lnTo>
                <a:lnTo>
                  <a:pt x="427" y="924"/>
                </a:lnTo>
                <a:lnTo>
                  <a:pt x="425" y="933"/>
                </a:lnTo>
                <a:lnTo>
                  <a:pt x="425" y="933"/>
                </a:lnTo>
                <a:lnTo>
                  <a:pt x="425" y="941"/>
                </a:lnTo>
                <a:lnTo>
                  <a:pt x="428" y="948"/>
                </a:lnTo>
                <a:lnTo>
                  <a:pt x="431" y="962"/>
                </a:lnTo>
                <a:lnTo>
                  <a:pt x="437" y="973"/>
                </a:lnTo>
                <a:lnTo>
                  <a:pt x="444" y="984"/>
                </a:lnTo>
                <a:lnTo>
                  <a:pt x="451" y="992"/>
                </a:lnTo>
                <a:lnTo>
                  <a:pt x="457" y="998"/>
                </a:lnTo>
                <a:lnTo>
                  <a:pt x="462" y="1002"/>
                </a:lnTo>
                <a:lnTo>
                  <a:pt x="462" y="1002"/>
                </a:lnTo>
                <a:lnTo>
                  <a:pt x="466" y="1006"/>
                </a:lnTo>
                <a:lnTo>
                  <a:pt x="468" y="1010"/>
                </a:lnTo>
                <a:lnTo>
                  <a:pt x="469" y="1015"/>
                </a:lnTo>
                <a:lnTo>
                  <a:pt x="469" y="1020"/>
                </a:lnTo>
                <a:lnTo>
                  <a:pt x="469" y="1216"/>
                </a:lnTo>
                <a:lnTo>
                  <a:pt x="469" y="1216"/>
                </a:lnTo>
                <a:lnTo>
                  <a:pt x="470" y="1219"/>
                </a:lnTo>
                <a:lnTo>
                  <a:pt x="473" y="1222"/>
                </a:lnTo>
                <a:lnTo>
                  <a:pt x="476" y="1225"/>
                </a:lnTo>
                <a:lnTo>
                  <a:pt x="480" y="1226"/>
                </a:lnTo>
                <a:lnTo>
                  <a:pt x="546" y="1226"/>
                </a:lnTo>
                <a:lnTo>
                  <a:pt x="546" y="1226"/>
                </a:lnTo>
                <a:lnTo>
                  <a:pt x="551" y="1225"/>
                </a:lnTo>
                <a:lnTo>
                  <a:pt x="555" y="1222"/>
                </a:lnTo>
                <a:lnTo>
                  <a:pt x="556" y="1219"/>
                </a:lnTo>
                <a:lnTo>
                  <a:pt x="557" y="1216"/>
                </a:lnTo>
                <a:lnTo>
                  <a:pt x="557" y="1020"/>
                </a:lnTo>
                <a:lnTo>
                  <a:pt x="557" y="1020"/>
                </a:lnTo>
                <a:lnTo>
                  <a:pt x="558" y="1015"/>
                </a:lnTo>
                <a:lnTo>
                  <a:pt x="559" y="1010"/>
                </a:lnTo>
                <a:lnTo>
                  <a:pt x="561" y="1006"/>
                </a:lnTo>
                <a:lnTo>
                  <a:pt x="565" y="1002"/>
                </a:lnTo>
                <a:lnTo>
                  <a:pt x="565" y="1002"/>
                </a:lnTo>
                <a:lnTo>
                  <a:pt x="571" y="998"/>
                </a:lnTo>
                <a:lnTo>
                  <a:pt x="576" y="991"/>
                </a:lnTo>
                <a:lnTo>
                  <a:pt x="583" y="983"/>
                </a:lnTo>
                <a:lnTo>
                  <a:pt x="589" y="972"/>
                </a:lnTo>
                <a:lnTo>
                  <a:pt x="596" y="961"/>
                </a:lnTo>
                <a:lnTo>
                  <a:pt x="599" y="948"/>
                </a:lnTo>
                <a:lnTo>
                  <a:pt x="601" y="941"/>
                </a:lnTo>
                <a:lnTo>
                  <a:pt x="602" y="933"/>
                </a:lnTo>
                <a:lnTo>
                  <a:pt x="602" y="933"/>
                </a:lnTo>
                <a:close/>
              </a:path>
            </a:pathLst>
          </a:custGeom>
          <a:solidFill>
            <a:schemeClr val="accent2"/>
          </a:solidFill>
          <a:ln>
            <a:noFill/>
          </a:ln>
          <a:extLst/>
        </p:spPr>
        <p:txBody>
          <a:bodyPr vert="horz" wrap="square" lIns="91440" tIns="45720" rIns="91440" bIns="45720" numCol="1" anchor="t" anchorCtr="0" compatLnSpc="1">
            <a:prstTxWarp prst="textNoShape">
              <a:avLst/>
            </a:prstTxWarp>
          </a:bodyPr>
          <a:lstStyle/>
          <a:p>
            <a:endParaRPr lang="en-GB">
              <a:latin typeface="+mj-lt"/>
            </a:endParaRPr>
          </a:p>
        </p:txBody>
      </p:sp>
      <p:sp>
        <p:nvSpPr>
          <p:cNvPr id="12" name="Rectangle 11"/>
          <p:cNvSpPr/>
          <p:nvPr/>
        </p:nvSpPr>
        <p:spPr bwMode="ltGray">
          <a:xfrm>
            <a:off x="5972175" y="4048124"/>
            <a:ext cx="3177278" cy="2124075"/>
          </a:xfrm>
          <a:prstGeom prst="rect">
            <a:avLst/>
          </a:prstGeom>
          <a:solidFill>
            <a:schemeClr val="accent2">
              <a:alpha val="6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288000" rIns="288000" rtlCol="0" anchor="ctr"/>
          <a:lstStyle/>
          <a:p>
            <a:pPr>
              <a:spcAft>
                <a:spcPts val="1800"/>
              </a:spcAft>
              <a:buClrTx/>
            </a:pPr>
            <a:r>
              <a:rPr lang="en-ZA" sz="4000" b="1" i="1" dirty="0" smtClean="0">
                <a:latin typeface="+mj-lt"/>
              </a:rPr>
              <a:t>59%</a:t>
            </a:r>
            <a:r>
              <a:rPr lang="en-ZA" sz="2000" b="1" i="1" dirty="0" smtClean="0">
                <a:latin typeface="+mj-lt"/>
              </a:rPr>
              <a:t> </a:t>
            </a:r>
            <a:r>
              <a:rPr lang="en-ZA" dirty="0" smtClean="0">
                <a:latin typeface="+mj-lt"/>
              </a:rPr>
              <a:t>of security leaders say digitisation has increased information security spending. </a:t>
            </a:r>
            <a:endParaRPr lang="en-ZA" dirty="0">
              <a:latin typeface="+mj-lt"/>
            </a:endParaRPr>
          </a:p>
        </p:txBody>
      </p:sp>
    </p:spTree>
    <p:extLst>
      <p:ext uri="{BB962C8B-B14F-4D97-AF65-F5344CB8AC3E}">
        <p14:creationId xmlns:p14="http://schemas.microsoft.com/office/powerpoint/2010/main" val="137548884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bwMode="ltGray">
          <a:xfrm>
            <a:off x="-1" y="4463412"/>
            <a:ext cx="9144001" cy="2394588"/>
          </a:xfrm>
          <a:prstGeom prst="rect">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288000" rIns="1008000" rtlCol="0" anchor="ctr"/>
          <a:lstStyle/>
          <a:p>
            <a:pPr lvl="1">
              <a:spcAft>
                <a:spcPts val="1800"/>
              </a:spcAft>
            </a:pPr>
            <a:r>
              <a:rPr lang="en-ZA" sz="2000" i="1" dirty="0">
                <a:latin typeface="+mj-lt"/>
              </a:rPr>
              <a:t>In our experience, organisations have had to travel a significant distance from their starting point to levels of acceptable </a:t>
            </a:r>
            <a:r>
              <a:rPr lang="en-ZA" sz="2000" i="1" dirty="0" smtClean="0">
                <a:latin typeface="+mj-lt"/>
              </a:rPr>
              <a:t>GDPR compliance. </a:t>
            </a:r>
          </a:p>
          <a:p>
            <a:pPr lvl="1">
              <a:spcAft>
                <a:spcPts val="1800"/>
              </a:spcAft>
            </a:pPr>
            <a:endParaRPr lang="en-ZA" sz="2000" i="1" dirty="0">
              <a:latin typeface="+mj-lt"/>
            </a:endParaRPr>
          </a:p>
        </p:txBody>
      </p:sp>
      <p:sp>
        <p:nvSpPr>
          <p:cNvPr id="2" name="Slide Number Placeholder 1"/>
          <p:cNvSpPr>
            <a:spLocks noGrp="1"/>
          </p:cNvSpPr>
          <p:nvPr>
            <p:ph type="sldNum" sz="quarter" idx="12"/>
          </p:nvPr>
        </p:nvSpPr>
        <p:spPr>
          <a:xfrm>
            <a:off x="7086600" y="6629661"/>
            <a:ext cx="1527048" cy="152400"/>
          </a:xfrm>
        </p:spPr>
        <p:txBody>
          <a:bodyPr/>
          <a:lstStyle/>
          <a:p>
            <a:fld id="{D6812397-039D-4DBF-A7D1-8231908880F6}" type="slidenum">
              <a:rPr lang="en-ZA" smtClean="0">
                <a:solidFill>
                  <a:schemeClr val="bg1"/>
                </a:solidFill>
              </a:rPr>
              <a:pPr/>
              <a:t>32</a:t>
            </a:fld>
            <a:endParaRPr lang="en-ZA" dirty="0">
              <a:solidFill>
                <a:schemeClr val="bg1"/>
              </a:solidFill>
            </a:endParaRPr>
          </a:p>
        </p:txBody>
      </p:sp>
      <p:sp>
        <p:nvSpPr>
          <p:cNvPr id="3" name="Date Placeholder 2"/>
          <p:cNvSpPr>
            <a:spLocks noGrp="1"/>
          </p:cNvSpPr>
          <p:nvPr>
            <p:ph type="dt" sz="half" idx="10"/>
          </p:nvPr>
        </p:nvSpPr>
        <p:spPr>
          <a:xfrm>
            <a:off x="7089648" y="6451607"/>
            <a:ext cx="1524000" cy="152400"/>
          </a:xfrm>
        </p:spPr>
        <p:txBody>
          <a:bodyPr/>
          <a:lstStyle/>
          <a:p>
            <a:r>
              <a:rPr lang="en-ZA" dirty="0" smtClean="0">
                <a:solidFill>
                  <a:schemeClr val="bg1"/>
                </a:solidFill>
              </a:rPr>
              <a:t>July 2018</a:t>
            </a:r>
            <a:endParaRPr lang="en-ZA" dirty="0">
              <a:solidFill>
                <a:schemeClr val="bg1"/>
              </a:solidFill>
            </a:endParaRPr>
          </a:p>
        </p:txBody>
      </p:sp>
      <p:sp>
        <p:nvSpPr>
          <p:cNvPr id="5" name="Footer Placeholder 4"/>
          <p:cNvSpPr>
            <a:spLocks noGrp="1"/>
          </p:cNvSpPr>
          <p:nvPr>
            <p:ph type="ftr" sz="quarter" idx="11"/>
          </p:nvPr>
        </p:nvSpPr>
        <p:spPr>
          <a:xfrm>
            <a:off x="446377" y="6632625"/>
            <a:ext cx="5260848" cy="150876"/>
          </a:xfrm>
        </p:spPr>
        <p:txBody>
          <a:bodyPr/>
          <a:lstStyle/>
          <a:p>
            <a:r>
              <a:rPr lang="en-ZA" dirty="0" smtClean="0">
                <a:solidFill>
                  <a:schemeClr val="bg1"/>
                </a:solidFill>
              </a:rPr>
              <a:t>Hotels Outlook: 2018 - 2022</a:t>
            </a:r>
            <a:endParaRPr lang="en-ZA" dirty="0">
              <a:solidFill>
                <a:schemeClr val="bg1"/>
              </a:solidFill>
            </a:endParaRPr>
          </a:p>
        </p:txBody>
      </p:sp>
      <p:sp>
        <p:nvSpPr>
          <p:cNvPr id="9" name="TextBox 8"/>
          <p:cNvSpPr txBox="1"/>
          <p:nvPr/>
        </p:nvSpPr>
        <p:spPr>
          <a:xfrm>
            <a:off x="5972175" y="88541"/>
            <a:ext cx="2612133" cy="295813"/>
          </a:xfrm>
          <a:prstGeom prst="rect">
            <a:avLst/>
          </a:prstGeom>
          <a:solidFill>
            <a:schemeClr val="accent2"/>
          </a:solidFill>
          <a:ln>
            <a:noFill/>
          </a:ln>
        </p:spPr>
        <p:txBody>
          <a:bodyPr wrap="square" lIns="0" tIns="0" rIns="144000" bIns="0" rtlCol="0" anchor="ctr" anchorCtr="0">
            <a:noAutofit/>
          </a:bodyPr>
          <a:lstStyle/>
          <a:p>
            <a:pPr indent="-274320" algn="r">
              <a:spcAft>
                <a:spcPts val="900"/>
              </a:spcAft>
            </a:pPr>
            <a:r>
              <a:rPr lang="en-ZA" sz="1600" i="1" dirty="0" smtClean="0">
                <a:solidFill>
                  <a:schemeClr val="bg1"/>
                </a:solidFill>
                <a:latin typeface="Georgia" pitchFamily="18" charset="0"/>
              </a:rPr>
              <a:t>Cybersecurity and privacy</a:t>
            </a:r>
          </a:p>
        </p:txBody>
      </p:sp>
      <p:sp>
        <p:nvSpPr>
          <p:cNvPr id="10" name="Freeform 89"/>
          <p:cNvSpPr>
            <a:spLocks noEditPoints="1"/>
          </p:cNvSpPr>
          <p:nvPr/>
        </p:nvSpPr>
        <p:spPr bwMode="auto">
          <a:xfrm>
            <a:off x="8177611" y="434795"/>
            <a:ext cx="353032" cy="476734"/>
          </a:xfrm>
          <a:custGeom>
            <a:avLst/>
            <a:gdLst>
              <a:gd name="T0" fmla="*/ 138 w 1030"/>
              <a:gd name="T1" fmla="*/ 263 h 1529"/>
              <a:gd name="T2" fmla="*/ 246 w 1030"/>
              <a:gd name="T3" fmla="*/ 104 h 1529"/>
              <a:gd name="T4" fmla="*/ 414 w 1030"/>
              <a:gd name="T5" fmla="*/ 13 h 1529"/>
              <a:gd name="T6" fmla="*/ 594 w 1030"/>
              <a:gd name="T7" fmla="*/ 8 h 1529"/>
              <a:gd name="T8" fmla="*/ 768 w 1030"/>
              <a:gd name="T9" fmla="*/ 91 h 1529"/>
              <a:gd name="T10" fmla="*/ 882 w 1030"/>
              <a:gd name="T11" fmla="*/ 245 h 1529"/>
              <a:gd name="T12" fmla="*/ 913 w 1030"/>
              <a:gd name="T13" fmla="*/ 625 h 1529"/>
              <a:gd name="T14" fmla="*/ 770 w 1030"/>
              <a:gd name="T15" fmla="*/ 400 h 1529"/>
              <a:gd name="T16" fmla="*/ 657 w 1030"/>
              <a:gd name="T17" fmla="*/ 187 h 1529"/>
              <a:gd name="T18" fmla="*/ 437 w 1030"/>
              <a:gd name="T19" fmla="*/ 155 h 1529"/>
              <a:gd name="T20" fmla="*/ 269 w 1030"/>
              <a:gd name="T21" fmla="*/ 324 h 1529"/>
              <a:gd name="T22" fmla="*/ 163 w 1030"/>
              <a:gd name="T23" fmla="*/ 580 h 1529"/>
              <a:gd name="T24" fmla="*/ 1019 w 1030"/>
              <a:gd name="T25" fmla="*/ 1118 h 1529"/>
              <a:gd name="T26" fmla="*/ 912 w 1030"/>
              <a:gd name="T27" fmla="*/ 1341 h 1529"/>
              <a:gd name="T28" fmla="*/ 715 w 1030"/>
              <a:gd name="T29" fmla="*/ 1489 h 1529"/>
              <a:gd name="T30" fmla="*/ 488 w 1030"/>
              <a:gd name="T31" fmla="*/ 1528 h 1529"/>
              <a:gd name="T32" fmla="*/ 248 w 1030"/>
              <a:gd name="T33" fmla="*/ 1454 h 1529"/>
              <a:gd name="T34" fmla="*/ 74 w 1030"/>
              <a:gd name="T35" fmla="*/ 1281 h 1529"/>
              <a:gd name="T36" fmla="*/ 0 w 1030"/>
              <a:gd name="T37" fmla="*/ 1040 h 1529"/>
              <a:gd name="T38" fmla="*/ 40 w 1030"/>
              <a:gd name="T39" fmla="*/ 813 h 1529"/>
              <a:gd name="T40" fmla="*/ 187 w 1030"/>
              <a:gd name="T41" fmla="*/ 617 h 1529"/>
              <a:gd name="T42" fmla="*/ 412 w 1030"/>
              <a:gd name="T43" fmla="*/ 509 h 1529"/>
              <a:gd name="T44" fmla="*/ 643 w 1030"/>
              <a:gd name="T45" fmla="*/ 515 h 1529"/>
              <a:gd name="T46" fmla="*/ 861 w 1030"/>
              <a:gd name="T47" fmla="*/ 633 h 1529"/>
              <a:gd name="T48" fmla="*/ 998 w 1030"/>
              <a:gd name="T49" fmla="*/ 837 h 1529"/>
              <a:gd name="T50" fmla="*/ 899 w 1030"/>
              <a:gd name="T51" fmla="*/ 1016 h 1529"/>
              <a:gd name="T52" fmla="*/ 853 w 1030"/>
              <a:gd name="T53" fmla="*/ 833 h 1529"/>
              <a:gd name="T54" fmla="*/ 730 w 1030"/>
              <a:gd name="T55" fmla="*/ 697 h 1529"/>
              <a:gd name="T56" fmla="*/ 555 w 1030"/>
              <a:gd name="T57" fmla="*/ 633 h 1529"/>
              <a:gd name="T58" fmla="*/ 383 w 1030"/>
              <a:gd name="T59" fmla="*/ 655 h 1529"/>
              <a:gd name="T60" fmla="*/ 231 w 1030"/>
              <a:gd name="T61" fmla="*/ 758 h 1529"/>
              <a:gd name="T62" fmla="*/ 142 w 1030"/>
              <a:gd name="T63" fmla="*/ 920 h 1529"/>
              <a:gd name="T64" fmla="*/ 138 w 1030"/>
              <a:gd name="T65" fmla="*/ 1093 h 1529"/>
              <a:gd name="T66" fmla="*/ 218 w 1030"/>
              <a:gd name="T67" fmla="*/ 1261 h 1529"/>
              <a:gd name="T68" fmla="*/ 365 w 1030"/>
              <a:gd name="T69" fmla="*/ 1371 h 1529"/>
              <a:gd name="T70" fmla="*/ 535 w 1030"/>
              <a:gd name="T71" fmla="*/ 1400 h 1529"/>
              <a:gd name="T72" fmla="*/ 714 w 1030"/>
              <a:gd name="T73" fmla="*/ 1345 h 1529"/>
              <a:gd name="T74" fmla="*/ 844 w 1030"/>
              <a:gd name="T75" fmla="*/ 1216 h 1529"/>
              <a:gd name="T76" fmla="*/ 899 w 1030"/>
              <a:gd name="T77" fmla="*/ 1036 h 1529"/>
              <a:gd name="T78" fmla="*/ 822 w 1030"/>
              <a:gd name="T79" fmla="*/ 1112 h 1529"/>
              <a:gd name="T80" fmla="*/ 742 w 1030"/>
              <a:gd name="T81" fmla="*/ 1244 h 1529"/>
              <a:gd name="T82" fmla="*/ 610 w 1030"/>
              <a:gd name="T83" fmla="*/ 1324 h 1529"/>
              <a:gd name="T84" fmla="*/ 466 w 1030"/>
              <a:gd name="T85" fmla="*/ 1334 h 1529"/>
              <a:gd name="T86" fmla="*/ 322 w 1030"/>
              <a:gd name="T87" fmla="*/ 1274 h 1529"/>
              <a:gd name="T88" fmla="*/ 225 w 1030"/>
              <a:gd name="T89" fmla="*/ 1156 h 1529"/>
              <a:gd name="T90" fmla="*/ 192 w 1030"/>
              <a:gd name="T91" fmla="*/ 1016 h 1529"/>
              <a:gd name="T92" fmla="*/ 232 w 1030"/>
              <a:gd name="T93" fmla="*/ 863 h 1529"/>
              <a:gd name="T94" fmla="*/ 334 w 1030"/>
              <a:gd name="T95" fmla="*/ 749 h 1529"/>
              <a:gd name="T96" fmla="*/ 482 w 1030"/>
              <a:gd name="T97" fmla="*/ 696 h 1529"/>
              <a:gd name="T98" fmla="*/ 625 w 1030"/>
              <a:gd name="T99" fmla="*/ 714 h 1529"/>
              <a:gd name="T100" fmla="*/ 753 w 1030"/>
              <a:gd name="T101" fmla="*/ 799 h 1529"/>
              <a:gd name="T102" fmla="*/ 827 w 1030"/>
              <a:gd name="T103" fmla="*/ 935 h 1529"/>
              <a:gd name="T104" fmla="*/ 599 w 1030"/>
              <a:gd name="T105" fmla="*/ 916 h 1529"/>
              <a:gd name="T106" fmla="*/ 548 w 1030"/>
              <a:gd name="T107" fmla="*/ 852 h 1529"/>
              <a:gd name="T108" fmla="*/ 471 w 1030"/>
              <a:gd name="T109" fmla="*/ 856 h 1529"/>
              <a:gd name="T110" fmla="*/ 427 w 1030"/>
              <a:gd name="T111" fmla="*/ 924 h 1529"/>
              <a:gd name="T112" fmla="*/ 462 w 1030"/>
              <a:gd name="T113" fmla="*/ 1002 h 1529"/>
              <a:gd name="T114" fmla="*/ 476 w 1030"/>
              <a:gd name="T115" fmla="*/ 1225 h 1529"/>
              <a:gd name="T116" fmla="*/ 558 w 1030"/>
              <a:gd name="T117" fmla="*/ 1015 h 1529"/>
              <a:gd name="T118" fmla="*/ 599 w 1030"/>
              <a:gd name="T119" fmla="*/ 948 h 15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30" h="1529">
                <a:moveTo>
                  <a:pt x="114" y="628"/>
                </a:moveTo>
                <a:lnTo>
                  <a:pt x="114" y="400"/>
                </a:lnTo>
                <a:lnTo>
                  <a:pt x="114" y="400"/>
                </a:lnTo>
                <a:lnTo>
                  <a:pt x="114" y="380"/>
                </a:lnTo>
                <a:lnTo>
                  <a:pt x="116" y="359"/>
                </a:lnTo>
                <a:lnTo>
                  <a:pt x="119" y="339"/>
                </a:lnTo>
                <a:lnTo>
                  <a:pt x="122" y="320"/>
                </a:lnTo>
                <a:lnTo>
                  <a:pt x="127" y="300"/>
                </a:lnTo>
                <a:lnTo>
                  <a:pt x="133" y="282"/>
                </a:lnTo>
                <a:lnTo>
                  <a:pt x="138" y="263"/>
                </a:lnTo>
                <a:lnTo>
                  <a:pt x="145" y="245"/>
                </a:lnTo>
                <a:lnTo>
                  <a:pt x="153" y="228"/>
                </a:lnTo>
                <a:lnTo>
                  <a:pt x="163" y="210"/>
                </a:lnTo>
                <a:lnTo>
                  <a:pt x="172" y="193"/>
                </a:lnTo>
                <a:lnTo>
                  <a:pt x="182" y="177"/>
                </a:lnTo>
                <a:lnTo>
                  <a:pt x="194" y="162"/>
                </a:lnTo>
                <a:lnTo>
                  <a:pt x="205" y="146"/>
                </a:lnTo>
                <a:lnTo>
                  <a:pt x="218" y="132"/>
                </a:lnTo>
                <a:lnTo>
                  <a:pt x="232" y="118"/>
                </a:lnTo>
                <a:lnTo>
                  <a:pt x="246" y="104"/>
                </a:lnTo>
                <a:lnTo>
                  <a:pt x="259" y="91"/>
                </a:lnTo>
                <a:lnTo>
                  <a:pt x="274" y="80"/>
                </a:lnTo>
                <a:lnTo>
                  <a:pt x="290" y="68"/>
                </a:lnTo>
                <a:lnTo>
                  <a:pt x="307" y="58"/>
                </a:lnTo>
                <a:lnTo>
                  <a:pt x="324" y="49"/>
                </a:lnTo>
                <a:lnTo>
                  <a:pt x="341" y="40"/>
                </a:lnTo>
                <a:lnTo>
                  <a:pt x="359" y="32"/>
                </a:lnTo>
                <a:lnTo>
                  <a:pt x="377" y="25"/>
                </a:lnTo>
                <a:lnTo>
                  <a:pt x="395" y="19"/>
                </a:lnTo>
                <a:lnTo>
                  <a:pt x="414" y="13"/>
                </a:lnTo>
                <a:lnTo>
                  <a:pt x="433" y="8"/>
                </a:lnTo>
                <a:lnTo>
                  <a:pt x="453" y="5"/>
                </a:lnTo>
                <a:lnTo>
                  <a:pt x="473" y="3"/>
                </a:lnTo>
                <a:lnTo>
                  <a:pt x="493" y="2"/>
                </a:lnTo>
                <a:lnTo>
                  <a:pt x="514" y="0"/>
                </a:lnTo>
                <a:lnTo>
                  <a:pt x="514" y="0"/>
                </a:lnTo>
                <a:lnTo>
                  <a:pt x="534" y="2"/>
                </a:lnTo>
                <a:lnTo>
                  <a:pt x="555" y="3"/>
                </a:lnTo>
                <a:lnTo>
                  <a:pt x="574" y="5"/>
                </a:lnTo>
                <a:lnTo>
                  <a:pt x="594" y="8"/>
                </a:lnTo>
                <a:lnTo>
                  <a:pt x="613" y="13"/>
                </a:lnTo>
                <a:lnTo>
                  <a:pt x="633" y="19"/>
                </a:lnTo>
                <a:lnTo>
                  <a:pt x="651" y="25"/>
                </a:lnTo>
                <a:lnTo>
                  <a:pt x="669" y="32"/>
                </a:lnTo>
                <a:lnTo>
                  <a:pt x="687" y="40"/>
                </a:lnTo>
                <a:lnTo>
                  <a:pt x="704" y="49"/>
                </a:lnTo>
                <a:lnTo>
                  <a:pt x="721" y="58"/>
                </a:lnTo>
                <a:lnTo>
                  <a:pt x="737" y="68"/>
                </a:lnTo>
                <a:lnTo>
                  <a:pt x="753" y="80"/>
                </a:lnTo>
                <a:lnTo>
                  <a:pt x="768" y="91"/>
                </a:lnTo>
                <a:lnTo>
                  <a:pt x="782" y="104"/>
                </a:lnTo>
                <a:lnTo>
                  <a:pt x="797" y="118"/>
                </a:lnTo>
                <a:lnTo>
                  <a:pt x="809" y="132"/>
                </a:lnTo>
                <a:lnTo>
                  <a:pt x="822" y="146"/>
                </a:lnTo>
                <a:lnTo>
                  <a:pt x="834" y="162"/>
                </a:lnTo>
                <a:lnTo>
                  <a:pt x="845" y="177"/>
                </a:lnTo>
                <a:lnTo>
                  <a:pt x="855" y="193"/>
                </a:lnTo>
                <a:lnTo>
                  <a:pt x="865" y="210"/>
                </a:lnTo>
                <a:lnTo>
                  <a:pt x="874" y="228"/>
                </a:lnTo>
                <a:lnTo>
                  <a:pt x="882" y="245"/>
                </a:lnTo>
                <a:lnTo>
                  <a:pt x="889" y="263"/>
                </a:lnTo>
                <a:lnTo>
                  <a:pt x="896" y="282"/>
                </a:lnTo>
                <a:lnTo>
                  <a:pt x="900" y="300"/>
                </a:lnTo>
                <a:lnTo>
                  <a:pt x="905" y="320"/>
                </a:lnTo>
                <a:lnTo>
                  <a:pt x="908" y="339"/>
                </a:lnTo>
                <a:lnTo>
                  <a:pt x="911" y="359"/>
                </a:lnTo>
                <a:lnTo>
                  <a:pt x="913" y="380"/>
                </a:lnTo>
                <a:lnTo>
                  <a:pt x="913" y="400"/>
                </a:lnTo>
                <a:lnTo>
                  <a:pt x="913" y="625"/>
                </a:lnTo>
                <a:lnTo>
                  <a:pt x="913" y="625"/>
                </a:lnTo>
                <a:lnTo>
                  <a:pt x="898" y="609"/>
                </a:lnTo>
                <a:lnTo>
                  <a:pt x="881" y="593"/>
                </a:lnTo>
                <a:lnTo>
                  <a:pt x="865" y="578"/>
                </a:lnTo>
                <a:lnTo>
                  <a:pt x="846" y="564"/>
                </a:lnTo>
                <a:lnTo>
                  <a:pt x="829" y="550"/>
                </a:lnTo>
                <a:lnTo>
                  <a:pt x="809" y="538"/>
                </a:lnTo>
                <a:lnTo>
                  <a:pt x="791" y="525"/>
                </a:lnTo>
                <a:lnTo>
                  <a:pt x="770" y="513"/>
                </a:lnTo>
                <a:lnTo>
                  <a:pt x="770" y="400"/>
                </a:lnTo>
                <a:lnTo>
                  <a:pt x="770" y="400"/>
                </a:lnTo>
                <a:lnTo>
                  <a:pt x="769" y="374"/>
                </a:lnTo>
                <a:lnTo>
                  <a:pt x="765" y="349"/>
                </a:lnTo>
                <a:lnTo>
                  <a:pt x="759" y="324"/>
                </a:lnTo>
                <a:lnTo>
                  <a:pt x="751" y="300"/>
                </a:lnTo>
                <a:lnTo>
                  <a:pt x="739" y="278"/>
                </a:lnTo>
                <a:lnTo>
                  <a:pt x="726" y="256"/>
                </a:lnTo>
                <a:lnTo>
                  <a:pt x="711" y="237"/>
                </a:lnTo>
                <a:lnTo>
                  <a:pt x="695" y="218"/>
                </a:lnTo>
                <a:lnTo>
                  <a:pt x="677" y="202"/>
                </a:lnTo>
                <a:lnTo>
                  <a:pt x="657" y="187"/>
                </a:lnTo>
                <a:lnTo>
                  <a:pt x="636" y="174"/>
                </a:lnTo>
                <a:lnTo>
                  <a:pt x="613" y="164"/>
                </a:lnTo>
                <a:lnTo>
                  <a:pt x="590" y="155"/>
                </a:lnTo>
                <a:lnTo>
                  <a:pt x="565" y="149"/>
                </a:lnTo>
                <a:lnTo>
                  <a:pt x="540" y="145"/>
                </a:lnTo>
                <a:lnTo>
                  <a:pt x="514" y="143"/>
                </a:lnTo>
                <a:lnTo>
                  <a:pt x="514" y="143"/>
                </a:lnTo>
                <a:lnTo>
                  <a:pt x="488" y="145"/>
                </a:lnTo>
                <a:lnTo>
                  <a:pt x="462" y="149"/>
                </a:lnTo>
                <a:lnTo>
                  <a:pt x="437" y="155"/>
                </a:lnTo>
                <a:lnTo>
                  <a:pt x="414" y="164"/>
                </a:lnTo>
                <a:lnTo>
                  <a:pt x="392" y="174"/>
                </a:lnTo>
                <a:lnTo>
                  <a:pt x="370" y="187"/>
                </a:lnTo>
                <a:lnTo>
                  <a:pt x="350" y="202"/>
                </a:lnTo>
                <a:lnTo>
                  <a:pt x="332" y="218"/>
                </a:lnTo>
                <a:lnTo>
                  <a:pt x="316" y="237"/>
                </a:lnTo>
                <a:lnTo>
                  <a:pt x="301" y="256"/>
                </a:lnTo>
                <a:lnTo>
                  <a:pt x="288" y="278"/>
                </a:lnTo>
                <a:lnTo>
                  <a:pt x="277" y="300"/>
                </a:lnTo>
                <a:lnTo>
                  <a:pt x="269" y="324"/>
                </a:lnTo>
                <a:lnTo>
                  <a:pt x="262" y="349"/>
                </a:lnTo>
                <a:lnTo>
                  <a:pt x="258" y="374"/>
                </a:lnTo>
                <a:lnTo>
                  <a:pt x="257" y="400"/>
                </a:lnTo>
                <a:lnTo>
                  <a:pt x="257" y="515"/>
                </a:lnTo>
                <a:lnTo>
                  <a:pt x="257" y="515"/>
                </a:lnTo>
                <a:lnTo>
                  <a:pt x="237" y="526"/>
                </a:lnTo>
                <a:lnTo>
                  <a:pt x="218" y="539"/>
                </a:lnTo>
                <a:lnTo>
                  <a:pt x="199" y="551"/>
                </a:lnTo>
                <a:lnTo>
                  <a:pt x="181" y="565"/>
                </a:lnTo>
                <a:lnTo>
                  <a:pt x="163" y="580"/>
                </a:lnTo>
                <a:lnTo>
                  <a:pt x="146" y="595"/>
                </a:lnTo>
                <a:lnTo>
                  <a:pt x="130" y="611"/>
                </a:lnTo>
                <a:lnTo>
                  <a:pt x="114" y="628"/>
                </a:lnTo>
                <a:lnTo>
                  <a:pt x="114" y="628"/>
                </a:lnTo>
                <a:close/>
                <a:moveTo>
                  <a:pt x="1030" y="1014"/>
                </a:moveTo>
                <a:lnTo>
                  <a:pt x="1030" y="1014"/>
                </a:lnTo>
                <a:lnTo>
                  <a:pt x="1030" y="1040"/>
                </a:lnTo>
                <a:lnTo>
                  <a:pt x="1027" y="1067"/>
                </a:lnTo>
                <a:lnTo>
                  <a:pt x="1024" y="1092"/>
                </a:lnTo>
                <a:lnTo>
                  <a:pt x="1019" y="1118"/>
                </a:lnTo>
                <a:lnTo>
                  <a:pt x="1013" y="1143"/>
                </a:lnTo>
                <a:lnTo>
                  <a:pt x="1006" y="1167"/>
                </a:lnTo>
                <a:lnTo>
                  <a:pt x="998" y="1191"/>
                </a:lnTo>
                <a:lnTo>
                  <a:pt x="989" y="1214"/>
                </a:lnTo>
                <a:lnTo>
                  <a:pt x="979" y="1237"/>
                </a:lnTo>
                <a:lnTo>
                  <a:pt x="967" y="1259"/>
                </a:lnTo>
                <a:lnTo>
                  <a:pt x="955" y="1281"/>
                </a:lnTo>
                <a:lnTo>
                  <a:pt x="942" y="1302"/>
                </a:lnTo>
                <a:lnTo>
                  <a:pt x="927" y="1322"/>
                </a:lnTo>
                <a:lnTo>
                  <a:pt x="912" y="1341"/>
                </a:lnTo>
                <a:lnTo>
                  <a:pt x="896" y="1361"/>
                </a:lnTo>
                <a:lnTo>
                  <a:pt x="878" y="1378"/>
                </a:lnTo>
                <a:lnTo>
                  <a:pt x="861" y="1395"/>
                </a:lnTo>
                <a:lnTo>
                  <a:pt x="842" y="1412"/>
                </a:lnTo>
                <a:lnTo>
                  <a:pt x="823" y="1427"/>
                </a:lnTo>
                <a:lnTo>
                  <a:pt x="802" y="1442"/>
                </a:lnTo>
                <a:lnTo>
                  <a:pt x="782" y="1454"/>
                </a:lnTo>
                <a:lnTo>
                  <a:pt x="760" y="1467"/>
                </a:lnTo>
                <a:lnTo>
                  <a:pt x="738" y="1478"/>
                </a:lnTo>
                <a:lnTo>
                  <a:pt x="715" y="1489"/>
                </a:lnTo>
                <a:lnTo>
                  <a:pt x="692" y="1498"/>
                </a:lnTo>
                <a:lnTo>
                  <a:pt x="667" y="1506"/>
                </a:lnTo>
                <a:lnTo>
                  <a:pt x="643" y="1513"/>
                </a:lnTo>
                <a:lnTo>
                  <a:pt x="618" y="1519"/>
                </a:lnTo>
                <a:lnTo>
                  <a:pt x="593" y="1523"/>
                </a:lnTo>
                <a:lnTo>
                  <a:pt x="567" y="1527"/>
                </a:lnTo>
                <a:lnTo>
                  <a:pt x="541" y="1528"/>
                </a:lnTo>
                <a:lnTo>
                  <a:pt x="514" y="1529"/>
                </a:lnTo>
                <a:lnTo>
                  <a:pt x="514" y="1529"/>
                </a:lnTo>
                <a:lnTo>
                  <a:pt x="488" y="1528"/>
                </a:lnTo>
                <a:lnTo>
                  <a:pt x="462" y="1527"/>
                </a:lnTo>
                <a:lnTo>
                  <a:pt x="436" y="1523"/>
                </a:lnTo>
                <a:lnTo>
                  <a:pt x="412" y="1519"/>
                </a:lnTo>
                <a:lnTo>
                  <a:pt x="386" y="1513"/>
                </a:lnTo>
                <a:lnTo>
                  <a:pt x="362" y="1506"/>
                </a:lnTo>
                <a:lnTo>
                  <a:pt x="338" y="1498"/>
                </a:lnTo>
                <a:lnTo>
                  <a:pt x="315" y="1489"/>
                </a:lnTo>
                <a:lnTo>
                  <a:pt x="292" y="1478"/>
                </a:lnTo>
                <a:lnTo>
                  <a:pt x="270" y="1467"/>
                </a:lnTo>
                <a:lnTo>
                  <a:pt x="248" y="1454"/>
                </a:lnTo>
                <a:lnTo>
                  <a:pt x="227" y="1442"/>
                </a:lnTo>
                <a:lnTo>
                  <a:pt x="206" y="1427"/>
                </a:lnTo>
                <a:lnTo>
                  <a:pt x="187" y="1412"/>
                </a:lnTo>
                <a:lnTo>
                  <a:pt x="168" y="1395"/>
                </a:lnTo>
                <a:lnTo>
                  <a:pt x="151" y="1378"/>
                </a:lnTo>
                <a:lnTo>
                  <a:pt x="134" y="1361"/>
                </a:lnTo>
                <a:lnTo>
                  <a:pt x="118" y="1341"/>
                </a:lnTo>
                <a:lnTo>
                  <a:pt x="101" y="1322"/>
                </a:lnTo>
                <a:lnTo>
                  <a:pt x="88" y="1302"/>
                </a:lnTo>
                <a:lnTo>
                  <a:pt x="74" y="1281"/>
                </a:lnTo>
                <a:lnTo>
                  <a:pt x="62" y="1259"/>
                </a:lnTo>
                <a:lnTo>
                  <a:pt x="51" y="1237"/>
                </a:lnTo>
                <a:lnTo>
                  <a:pt x="40" y="1214"/>
                </a:lnTo>
                <a:lnTo>
                  <a:pt x="31" y="1191"/>
                </a:lnTo>
                <a:lnTo>
                  <a:pt x="23" y="1167"/>
                </a:lnTo>
                <a:lnTo>
                  <a:pt x="16" y="1143"/>
                </a:lnTo>
                <a:lnTo>
                  <a:pt x="10" y="1118"/>
                </a:lnTo>
                <a:lnTo>
                  <a:pt x="6" y="1092"/>
                </a:lnTo>
                <a:lnTo>
                  <a:pt x="2" y="1067"/>
                </a:lnTo>
                <a:lnTo>
                  <a:pt x="0" y="1040"/>
                </a:lnTo>
                <a:lnTo>
                  <a:pt x="0" y="1014"/>
                </a:lnTo>
                <a:lnTo>
                  <a:pt x="0" y="1014"/>
                </a:lnTo>
                <a:lnTo>
                  <a:pt x="0" y="987"/>
                </a:lnTo>
                <a:lnTo>
                  <a:pt x="2" y="962"/>
                </a:lnTo>
                <a:lnTo>
                  <a:pt x="6" y="935"/>
                </a:lnTo>
                <a:lnTo>
                  <a:pt x="10" y="910"/>
                </a:lnTo>
                <a:lnTo>
                  <a:pt x="16" y="886"/>
                </a:lnTo>
                <a:lnTo>
                  <a:pt x="23" y="860"/>
                </a:lnTo>
                <a:lnTo>
                  <a:pt x="31" y="837"/>
                </a:lnTo>
                <a:lnTo>
                  <a:pt x="40" y="813"/>
                </a:lnTo>
                <a:lnTo>
                  <a:pt x="51" y="791"/>
                </a:lnTo>
                <a:lnTo>
                  <a:pt x="62" y="768"/>
                </a:lnTo>
                <a:lnTo>
                  <a:pt x="74" y="747"/>
                </a:lnTo>
                <a:lnTo>
                  <a:pt x="88" y="727"/>
                </a:lnTo>
                <a:lnTo>
                  <a:pt x="101" y="706"/>
                </a:lnTo>
                <a:lnTo>
                  <a:pt x="118" y="686"/>
                </a:lnTo>
                <a:lnTo>
                  <a:pt x="134" y="668"/>
                </a:lnTo>
                <a:lnTo>
                  <a:pt x="151" y="649"/>
                </a:lnTo>
                <a:lnTo>
                  <a:pt x="168" y="633"/>
                </a:lnTo>
                <a:lnTo>
                  <a:pt x="187" y="617"/>
                </a:lnTo>
                <a:lnTo>
                  <a:pt x="206" y="601"/>
                </a:lnTo>
                <a:lnTo>
                  <a:pt x="227" y="587"/>
                </a:lnTo>
                <a:lnTo>
                  <a:pt x="248" y="573"/>
                </a:lnTo>
                <a:lnTo>
                  <a:pt x="270" y="561"/>
                </a:lnTo>
                <a:lnTo>
                  <a:pt x="292" y="550"/>
                </a:lnTo>
                <a:lnTo>
                  <a:pt x="315" y="540"/>
                </a:lnTo>
                <a:lnTo>
                  <a:pt x="338" y="531"/>
                </a:lnTo>
                <a:lnTo>
                  <a:pt x="362" y="523"/>
                </a:lnTo>
                <a:lnTo>
                  <a:pt x="386" y="515"/>
                </a:lnTo>
                <a:lnTo>
                  <a:pt x="412" y="509"/>
                </a:lnTo>
                <a:lnTo>
                  <a:pt x="436" y="505"/>
                </a:lnTo>
                <a:lnTo>
                  <a:pt x="462" y="502"/>
                </a:lnTo>
                <a:lnTo>
                  <a:pt x="488" y="500"/>
                </a:lnTo>
                <a:lnTo>
                  <a:pt x="514" y="498"/>
                </a:lnTo>
                <a:lnTo>
                  <a:pt x="514" y="498"/>
                </a:lnTo>
                <a:lnTo>
                  <a:pt x="541" y="500"/>
                </a:lnTo>
                <a:lnTo>
                  <a:pt x="567" y="502"/>
                </a:lnTo>
                <a:lnTo>
                  <a:pt x="593" y="505"/>
                </a:lnTo>
                <a:lnTo>
                  <a:pt x="618" y="509"/>
                </a:lnTo>
                <a:lnTo>
                  <a:pt x="643" y="515"/>
                </a:lnTo>
                <a:lnTo>
                  <a:pt x="667" y="523"/>
                </a:lnTo>
                <a:lnTo>
                  <a:pt x="692" y="531"/>
                </a:lnTo>
                <a:lnTo>
                  <a:pt x="715" y="540"/>
                </a:lnTo>
                <a:lnTo>
                  <a:pt x="738" y="550"/>
                </a:lnTo>
                <a:lnTo>
                  <a:pt x="760" y="561"/>
                </a:lnTo>
                <a:lnTo>
                  <a:pt x="782" y="573"/>
                </a:lnTo>
                <a:lnTo>
                  <a:pt x="802" y="587"/>
                </a:lnTo>
                <a:lnTo>
                  <a:pt x="823" y="601"/>
                </a:lnTo>
                <a:lnTo>
                  <a:pt x="842" y="617"/>
                </a:lnTo>
                <a:lnTo>
                  <a:pt x="861" y="633"/>
                </a:lnTo>
                <a:lnTo>
                  <a:pt x="878" y="649"/>
                </a:lnTo>
                <a:lnTo>
                  <a:pt x="896" y="668"/>
                </a:lnTo>
                <a:lnTo>
                  <a:pt x="912" y="686"/>
                </a:lnTo>
                <a:lnTo>
                  <a:pt x="927" y="706"/>
                </a:lnTo>
                <a:lnTo>
                  <a:pt x="942" y="727"/>
                </a:lnTo>
                <a:lnTo>
                  <a:pt x="955" y="747"/>
                </a:lnTo>
                <a:lnTo>
                  <a:pt x="967" y="768"/>
                </a:lnTo>
                <a:lnTo>
                  <a:pt x="979" y="791"/>
                </a:lnTo>
                <a:lnTo>
                  <a:pt x="989" y="813"/>
                </a:lnTo>
                <a:lnTo>
                  <a:pt x="998" y="837"/>
                </a:lnTo>
                <a:lnTo>
                  <a:pt x="1006" y="860"/>
                </a:lnTo>
                <a:lnTo>
                  <a:pt x="1013" y="886"/>
                </a:lnTo>
                <a:lnTo>
                  <a:pt x="1019" y="910"/>
                </a:lnTo>
                <a:lnTo>
                  <a:pt x="1024" y="935"/>
                </a:lnTo>
                <a:lnTo>
                  <a:pt x="1027" y="962"/>
                </a:lnTo>
                <a:lnTo>
                  <a:pt x="1030" y="987"/>
                </a:lnTo>
                <a:lnTo>
                  <a:pt x="1030" y="1014"/>
                </a:lnTo>
                <a:lnTo>
                  <a:pt x="1030" y="1014"/>
                </a:lnTo>
                <a:close/>
                <a:moveTo>
                  <a:pt x="899" y="1016"/>
                </a:moveTo>
                <a:lnTo>
                  <a:pt x="899" y="1016"/>
                </a:lnTo>
                <a:lnTo>
                  <a:pt x="899" y="997"/>
                </a:lnTo>
                <a:lnTo>
                  <a:pt x="897" y="977"/>
                </a:lnTo>
                <a:lnTo>
                  <a:pt x="895" y="957"/>
                </a:lnTo>
                <a:lnTo>
                  <a:pt x="891" y="939"/>
                </a:lnTo>
                <a:lnTo>
                  <a:pt x="888" y="920"/>
                </a:lnTo>
                <a:lnTo>
                  <a:pt x="882" y="902"/>
                </a:lnTo>
                <a:lnTo>
                  <a:pt x="876" y="884"/>
                </a:lnTo>
                <a:lnTo>
                  <a:pt x="869" y="866"/>
                </a:lnTo>
                <a:lnTo>
                  <a:pt x="861" y="850"/>
                </a:lnTo>
                <a:lnTo>
                  <a:pt x="853" y="833"/>
                </a:lnTo>
                <a:lnTo>
                  <a:pt x="844" y="817"/>
                </a:lnTo>
                <a:lnTo>
                  <a:pt x="834" y="802"/>
                </a:lnTo>
                <a:lnTo>
                  <a:pt x="823" y="787"/>
                </a:lnTo>
                <a:lnTo>
                  <a:pt x="812" y="772"/>
                </a:lnTo>
                <a:lnTo>
                  <a:pt x="799" y="758"/>
                </a:lnTo>
                <a:lnTo>
                  <a:pt x="786" y="744"/>
                </a:lnTo>
                <a:lnTo>
                  <a:pt x="774" y="731"/>
                </a:lnTo>
                <a:lnTo>
                  <a:pt x="760" y="720"/>
                </a:lnTo>
                <a:lnTo>
                  <a:pt x="745" y="708"/>
                </a:lnTo>
                <a:lnTo>
                  <a:pt x="730" y="697"/>
                </a:lnTo>
                <a:lnTo>
                  <a:pt x="714" y="688"/>
                </a:lnTo>
                <a:lnTo>
                  <a:pt x="697" y="678"/>
                </a:lnTo>
                <a:lnTo>
                  <a:pt x="681" y="669"/>
                </a:lnTo>
                <a:lnTo>
                  <a:pt x="664" y="662"/>
                </a:lnTo>
                <a:lnTo>
                  <a:pt x="647" y="655"/>
                </a:lnTo>
                <a:lnTo>
                  <a:pt x="629" y="648"/>
                </a:lnTo>
                <a:lnTo>
                  <a:pt x="611" y="644"/>
                </a:lnTo>
                <a:lnTo>
                  <a:pt x="593" y="639"/>
                </a:lnTo>
                <a:lnTo>
                  <a:pt x="573" y="636"/>
                </a:lnTo>
                <a:lnTo>
                  <a:pt x="555" y="633"/>
                </a:lnTo>
                <a:lnTo>
                  <a:pt x="535" y="632"/>
                </a:lnTo>
                <a:lnTo>
                  <a:pt x="514" y="631"/>
                </a:lnTo>
                <a:lnTo>
                  <a:pt x="514" y="631"/>
                </a:lnTo>
                <a:lnTo>
                  <a:pt x="495" y="632"/>
                </a:lnTo>
                <a:lnTo>
                  <a:pt x="475" y="633"/>
                </a:lnTo>
                <a:lnTo>
                  <a:pt x="457" y="636"/>
                </a:lnTo>
                <a:lnTo>
                  <a:pt x="437" y="639"/>
                </a:lnTo>
                <a:lnTo>
                  <a:pt x="418" y="644"/>
                </a:lnTo>
                <a:lnTo>
                  <a:pt x="400" y="648"/>
                </a:lnTo>
                <a:lnTo>
                  <a:pt x="383" y="655"/>
                </a:lnTo>
                <a:lnTo>
                  <a:pt x="365" y="662"/>
                </a:lnTo>
                <a:lnTo>
                  <a:pt x="348" y="669"/>
                </a:lnTo>
                <a:lnTo>
                  <a:pt x="332" y="678"/>
                </a:lnTo>
                <a:lnTo>
                  <a:pt x="316" y="688"/>
                </a:lnTo>
                <a:lnTo>
                  <a:pt x="300" y="697"/>
                </a:lnTo>
                <a:lnTo>
                  <a:pt x="285" y="708"/>
                </a:lnTo>
                <a:lnTo>
                  <a:pt x="270" y="720"/>
                </a:lnTo>
                <a:lnTo>
                  <a:pt x="256" y="731"/>
                </a:lnTo>
                <a:lnTo>
                  <a:pt x="243" y="744"/>
                </a:lnTo>
                <a:lnTo>
                  <a:pt x="231" y="758"/>
                </a:lnTo>
                <a:lnTo>
                  <a:pt x="218" y="772"/>
                </a:lnTo>
                <a:lnTo>
                  <a:pt x="206" y="787"/>
                </a:lnTo>
                <a:lnTo>
                  <a:pt x="196" y="802"/>
                </a:lnTo>
                <a:lnTo>
                  <a:pt x="186" y="817"/>
                </a:lnTo>
                <a:lnTo>
                  <a:pt x="176" y="833"/>
                </a:lnTo>
                <a:lnTo>
                  <a:pt x="168" y="850"/>
                </a:lnTo>
                <a:lnTo>
                  <a:pt x="160" y="866"/>
                </a:lnTo>
                <a:lnTo>
                  <a:pt x="153" y="884"/>
                </a:lnTo>
                <a:lnTo>
                  <a:pt x="148" y="902"/>
                </a:lnTo>
                <a:lnTo>
                  <a:pt x="142" y="920"/>
                </a:lnTo>
                <a:lnTo>
                  <a:pt x="138" y="939"/>
                </a:lnTo>
                <a:lnTo>
                  <a:pt x="135" y="957"/>
                </a:lnTo>
                <a:lnTo>
                  <a:pt x="131" y="977"/>
                </a:lnTo>
                <a:lnTo>
                  <a:pt x="130" y="997"/>
                </a:lnTo>
                <a:lnTo>
                  <a:pt x="130" y="1016"/>
                </a:lnTo>
                <a:lnTo>
                  <a:pt x="130" y="1016"/>
                </a:lnTo>
                <a:lnTo>
                  <a:pt x="130" y="1036"/>
                </a:lnTo>
                <a:lnTo>
                  <a:pt x="131" y="1055"/>
                </a:lnTo>
                <a:lnTo>
                  <a:pt x="135" y="1075"/>
                </a:lnTo>
                <a:lnTo>
                  <a:pt x="138" y="1093"/>
                </a:lnTo>
                <a:lnTo>
                  <a:pt x="142" y="1112"/>
                </a:lnTo>
                <a:lnTo>
                  <a:pt x="148" y="1130"/>
                </a:lnTo>
                <a:lnTo>
                  <a:pt x="153" y="1149"/>
                </a:lnTo>
                <a:lnTo>
                  <a:pt x="160" y="1166"/>
                </a:lnTo>
                <a:lnTo>
                  <a:pt x="168" y="1183"/>
                </a:lnTo>
                <a:lnTo>
                  <a:pt x="176" y="1199"/>
                </a:lnTo>
                <a:lnTo>
                  <a:pt x="186" y="1216"/>
                </a:lnTo>
                <a:lnTo>
                  <a:pt x="196" y="1232"/>
                </a:lnTo>
                <a:lnTo>
                  <a:pt x="206" y="1247"/>
                </a:lnTo>
                <a:lnTo>
                  <a:pt x="218" y="1261"/>
                </a:lnTo>
                <a:lnTo>
                  <a:pt x="231" y="1274"/>
                </a:lnTo>
                <a:lnTo>
                  <a:pt x="243" y="1288"/>
                </a:lnTo>
                <a:lnTo>
                  <a:pt x="256" y="1301"/>
                </a:lnTo>
                <a:lnTo>
                  <a:pt x="270" y="1312"/>
                </a:lnTo>
                <a:lnTo>
                  <a:pt x="285" y="1324"/>
                </a:lnTo>
                <a:lnTo>
                  <a:pt x="300" y="1335"/>
                </a:lnTo>
                <a:lnTo>
                  <a:pt x="316" y="1345"/>
                </a:lnTo>
                <a:lnTo>
                  <a:pt x="332" y="1354"/>
                </a:lnTo>
                <a:lnTo>
                  <a:pt x="348" y="1363"/>
                </a:lnTo>
                <a:lnTo>
                  <a:pt x="365" y="1371"/>
                </a:lnTo>
                <a:lnTo>
                  <a:pt x="383" y="1377"/>
                </a:lnTo>
                <a:lnTo>
                  <a:pt x="400" y="1384"/>
                </a:lnTo>
                <a:lnTo>
                  <a:pt x="418" y="1389"/>
                </a:lnTo>
                <a:lnTo>
                  <a:pt x="437" y="1393"/>
                </a:lnTo>
                <a:lnTo>
                  <a:pt x="457" y="1397"/>
                </a:lnTo>
                <a:lnTo>
                  <a:pt x="475" y="1399"/>
                </a:lnTo>
                <a:lnTo>
                  <a:pt x="495" y="1400"/>
                </a:lnTo>
                <a:lnTo>
                  <a:pt x="514" y="1401"/>
                </a:lnTo>
                <a:lnTo>
                  <a:pt x="514" y="1401"/>
                </a:lnTo>
                <a:lnTo>
                  <a:pt x="535" y="1400"/>
                </a:lnTo>
                <a:lnTo>
                  <a:pt x="555" y="1399"/>
                </a:lnTo>
                <a:lnTo>
                  <a:pt x="573" y="1397"/>
                </a:lnTo>
                <a:lnTo>
                  <a:pt x="593" y="1393"/>
                </a:lnTo>
                <a:lnTo>
                  <a:pt x="611" y="1389"/>
                </a:lnTo>
                <a:lnTo>
                  <a:pt x="629" y="1384"/>
                </a:lnTo>
                <a:lnTo>
                  <a:pt x="647" y="1377"/>
                </a:lnTo>
                <a:lnTo>
                  <a:pt x="664" y="1371"/>
                </a:lnTo>
                <a:lnTo>
                  <a:pt x="681" y="1363"/>
                </a:lnTo>
                <a:lnTo>
                  <a:pt x="697" y="1354"/>
                </a:lnTo>
                <a:lnTo>
                  <a:pt x="714" y="1345"/>
                </a:lnTo>
                <a:lnTo>
                  <a:pt x="730" y="1335"/>
                </a:lnTo>
                <a:lnTo>
                  <a:pt x="745" y="1324"/>
                </a:lnTo>
                <a:lnTo>
                  <a:pt x="760" y="1312"/>
                </a:lnTo>
                <a:lnTo>
                  <a:pt x="774" y="1301"/>
                </a:lnTo>
                <a:lnTo>
                  <a:pt x="786" y="1288"/>
                </a:lnTo>
                <a:lnTo>
                  <a:pt x="799" y="1274"/>
                </a:lnTo>
                <a:lnTo>
                  <a:pt x="812" y="1261"/>
                </a:lnTo>
                <a:lnTo>
                  <a:pt x="823" y="1247"/>
                </a:lnTo>
                <a:lnTo>
                  <a:pt x="834" y="1232"/>
                </a:lnTo>
                <a:lnTo>
                  <a:pt x="844" y="1216"/>
                </a:lnTo>
                <a:lnTo>
                  <a:pt x="853" y="1199"/>
                </a:lnTo>
                <a:lnTo>
                  <a:pt x="861" y="1183"/>
                </a:lnTo>
                <a:lnTo>
                  <a:pt x="869" y="1166"/>
                </a:lnTo>
                <a:lnTo>
                  <a:pt x="876" y="1149"/>
                </a:lnTo>
                <a:lnTo>
                  <a:pt x="882" y="1130"/>
                </a:lnTo>
                <a:lnTo>
                  <a:pt x="888" y="1112"/>
                </a:lnTo>
                <a:lnTo>
                  <a:pt x="891" y="1093"/>
                </a:lnTo>
                <a:lnTo>
                  <a:pt x="895" y="1075"/>
                </a:lnTo>
                <a:lnTo>
                  <a:pt x="897" y="1055"/>
                </a:lnTo>
                <a:lnTo>
                  <a:pt x="899" y="1036"/>
                </a:lnTo>
                <a:lnTo>
                  <a:pt x="899" y="1016"/>
                </a:lnTo>
                <a:lnTo>
                  <a:pt x="899" y="1016"/>
                </a:lnTo>
                <a:close/>
                <a:moveTo>
                  <a:pt x="837" y="1016"/>
                </a:moveTo>
                <a:lnTo>
                  <a:pt x="837" y="1016"/>
                </a:lnTo>
                <a:lnTo>
                  <a:pt x="837" y="1032"/>
                </a:lnTo>
                <a:lnTo>
                  <a:pt x="836" y="1050"/>
                </a:lnTo>
                <a:lnTo>
                  <a:pt x="834" y="1066"/>
                </a:lnTo>
                <a:lnTo>
                  <a:pt x="830" y="1081"/>
                </a:lnTo>
                <a:lnTo>
                  <a:pt x="827" y="1097"/>
                </a:lnTo>
                <a:lnTo>
                  <a:pt x="822" y="1112"/>
                </a:lnTo>
                <a:lnTo>
                  <a:pt x="817" y="1127"/>
                </a:lnTo>
                <a:lnTo>
                  <a:pt x="812" y="1142"/>
                </a:lnTo>
                <a:lnTo>
                  <a:pt x="805" y="1156"/>
                </a:lnTo>
                <a:lnTo>
                  <a:pt x="798" y="1169"/>
                </a:lnTo>
                <a:lnTo>
                  <a:pt x="790" y="1183"/>
                </a:lnTo>
                <a:lnTo>
                  <a:pt x="782" y="1196"/>
                </a:lnTo>
                <a:lnTo>
                  <a:pt x="772" y="1209"/>
                </a:lnTo>
                <a:lnTo>
                  <a:pt x="763" y="1221"/>
                </a:lnTo>
                <a:lnTo>
                  <a:pt x="753" y="1233"/>
                </a:lnTo>
                <a:lnTo>
                  <a:pt x="742" y="1244"/>
                </a:lnTo>
                <a:lnTo>
                  <a:pt x="731" y="1255"/>
                </a:lnTo>
                <a:lnTo>
                  <a:pt x="719" y="1265"/>
                </a:lnTo>
                <a:lnTo>
                  <a:pt x="708" y="1274"/>
                </a:lnTo>
                <a:lnTo>
                  <a:pt x="695" y="1284"/>
                </a:lnTo>
                <a:lnTo>
                  <a:pt x="681" y="1292"/>
                </a:lnTo>
                <a:lnTo>
                  <a:pt x="669" y="1300"/>
                </a:lnTo>
                <a:lnTo>
                  <a:pt x="655" y="1307"/>
                </a:lnTo>
                <a:lnTo>
                  <a:pt x="640" y="1314"/>
                </a:lnTo>
                <a:lnTo>
                  <a:pt x="625" y="1319"/>
                </a:lnTo>
                <a:lnTo>
                  <a:pt x="610" y="1324"/>
                </a:lnTo>
                <a:lnTo>
                  <a:pt x="595" y="1329"/>
                </a:lnTo>
                <a:lnTo>
                  <a:pt x="580" y="1332"/>
                </a:lnTo>
                <a:lnTo>
                  <a:pt x="564" y="1334"/>
                </a:lnTo>
                <a:lnTo>
                  <a:pt x="548" y="1337"/>
                </a:lnTo>
                <a:lnTo>
                  <a:pt x="531" y="1338"/>
                </a:lnTo>
                <a:lnTo>
                  <a:pt x="514" y="1339"/>
                </a:lnTo>
                <a:lnTo>
                  <a:pt x="514" y="1339"/>
                </a:lnTo>
                <a:lnTo>
                  <a:pt x="498" y="1338"/>
                </a:lnTo>
                <a:lnTo>
                  <a:pt x="482" y="1337"/>
                </a:lnTo>
                <a:lnTo>
                  <a:pt x="466" y="1334"/>
                </a:lnTo>
                <a:lnTo>
                  <a:pt x="450" y="1332"/>
                </a:lnTo>
                <a:lnTo>
                  <a:pt x="435" y="1329"/>
                </a:lnTo>
                <a:lnTo>
                  <a:pt x="418" y="1324"/>
                </a:lnTo>
                <a:lnTo>
                  <a:pt x="403" y="1319"/>
                </a:lnTo>
                <a:lnTo>
                  <a:pt x="390" y="1314"/>
                </a:lnTo>
                <a:lnTo>
                  <a:pt x="375" y="1307"/>
                </a:lnTo>
                <a:lnTo>
                  <a:pt x="361" y="1300"/>
                </a:lnTo>
                <a:lnTo>
                  <a:pt x="348" y="1292"/>
                </a:lnTo>
                <a:lnTo>
                  <a:pt x="334" y="1284"/>
                </a:lnTo>
                <a:lnTo>
                  <a:pt x="322" y="1274"/>
                </a:lnTo>
                <a:lnTo>
                  <a:pt x="310" y="1265"/>
                </a:lnTo>
                <a:lnTo>
                  <a:pt x="299" y="1255"/>
                </a:lnTo>
                <a:lnTo>
                  <a:pt x="287" y="1244"/>
                </a:lnTo>
                <a:lnTo>
                  <a:pt x="277" y="1233"/>
                </a:lnTo>
                <a:lnTo>
                  <a:pt x="266" y="1221"/>
                </a:lnTo>
                <a:lnTo>
                  <a:pt x="257" y="1209"/>
                </a:lnTo>
                <a:lnTo>
                  <a:pt x="248" y="1196"/>
                </a:lnTo>
                <a:lnTo>
                  <a:pt x="239" y="1183"/>
                </a:lnTo>
                <a:lnTo>
                  <a:pt x="232" y="1169"/>
                </a:lnTo>
                <a:lnTo>
                  <a:pt x="225" y="1156"/>
                </a:lnTo>
                <a:lnTo>
                  <a:pt x="218" y="1142"/>
                </a:lnTo>
                <a:lnTo>
                  <a:pt x="212" y="1127"/>
                </a:lnTo>
                <a:lnTo>
                  <a:pt x="206" y="1112"/>
                </a:lnTo>
                <a:lnTo>
                  <a:pt x="203" y="1097"/>
                </a:lnTo>
                <a:lnTo>
                  <a:pt x="199" y="1081"/>
                </a:lnTo>
                <a:lnTo>
                  <a:pt x="196" y="1066"/>
                </a:lnTo>
                <a:lnTo>
                  <a:pt x="194" y="1050"/>
                </a:lnTo>
                <a:lnTo>
                  <a:pt x="192" y="1032"/>
                </a:lnTo>
                <a:lnTo>
                  <a:pt x="192" y="1016"/>
                </a:lnTo>
                <a:lnTo>
                  <a:pt x="192" y="1016"/>
                </a:lnTo>
                <a:lnTo>
                  <a:pt x="192" y="1000"/>
                </a:lnTo>
                <a:lnTo>
                  <a:pt x="194" y="984"/>
                </a:lnTo>
                <a:lnTo>
                  <a:pt x="196" y="968"/>
                </a:lnTo>
                <a:lnTo>
                  <a:pt x="199" y="952"/>
                </a:lnTo>
                <a:lnTo>
                  <a:pt x="203" y="935"/>
                </a:lnTo>
                <a:lnTo>
                  <a:pt x="206" y="920"/>
                </a:lnTo>
                <a:lnTo>
                  <a:pt x="212" y="905"/>
                </a:lnTo>
                <a:lnTo>
                  <a:pt x="218" y="890"/>
                </a:lnTo>
                <a:lnTo>
                  <a:pt x="225" y="877"/>
                </a:lnTo>
                <a:lnTo>
                  <a:pt x="232" y="863"/>
                </a:lnTo>
                <a:lnTo>
                  <a:pt x="239" y="849"/>
                </a:lnTo>
                <a:lnTo>
                  <a:pt x="248" y="836"/>
                </a:lnTo>
                <a:lnTo>
                  <a:pt x="257" y="824"/>
                </a:lnTo>
                <a:lnTo>
                  <a:pt x="266" y="811"/>
                </a:lnTo>
                <a:lnTo>
                  <a:pt x="277" y="799"/>
                </a:lnTo>
                <a:lnTo>
                  <a:pt x="287" y="789"/>
                </a:lnTo>
                <a:lnTo>
                  <a:pt x="299" y="777"/>
                </a:lnTo>
                <a:lnTo>
                  <a:pt x="310" y="767"/>
                </a:lnTo>
                <a:lnTo>
                  <a:pt x="322" y="758"/>
                </a:lnTo>
                <a:lnTo>
                  <a:pt x="334" y="749"/>
                </a:lnTo>
                <a:lnTo>
                  <a:pt x="348" y="741"/>
                </a:lnTo>
                <a:lnTo>
                  <a:pt x="361" y="732"/>
                </a:lnTo>
                <a:lnTo>
                  <a:pt x="375" y="726"/>
                </a:lnTo>
                <a:lnTo>
                  <a:pt x="390" y="720"/>
                </a:lnTo>
                <a:lnTo>
                  <a:pt x="403" y="714"/>
                </a:lnTo>
                <a:lnTo>
                  <a:pt x="418" y="708"/>
                </a:lnTo>
                <a:lnTo>
                  <a:pt x="435" y="704"/>
                </a:lnTo>
                <a:lnTo>
                  <a:pt x="450" y="700"/>
                </a:lnTo>
                <a:lnTo>
                  <a:pt x="466" y="698"/>
                </a:lnTo>
                <a:lnTo>
                  <a:pt x="482" y="696"/>
                </a:lnTo>
                <a:lnTo>
                  <a:pt x="498" y="694"/>
                </a:lnTo>
                <a:lnTo>
                  <a:pt x="514" y="694"/>
                </a:lnTo>
                <a:lnTo>
                  <a:pt x="514" y="694"/>
                </a:lnTo>
                <a:lnTo>
                  <a:pt x="531" y="694"/>
                </a:lnTo>
                <a:lnTo>
                  <a:pt x="548" y="696"/>
                </a:lnTo>
                <a:lnTo>
                  <a:pt x="564" y="698"/>
                </a:lnTo>
                <a:lnTo>
                  <a:pt x="580" y="700"/>
                </a:lnTo>
                <a:lnTo>
                  <a:pt x="595" y="704"/>
                </a:lnTo>
                <a:lnTo>
                  <a:pt x="610" y="708"/>
                </a:lnTo>
                <a:lnTo>
                  <a:pt x="625" y="714"/>
                </a:lnTo>
                <a:lnTo>
                  <a:pt x="640" y="720"/>
                </a:lnTo>
                <a:lnTo>
                  <a:pt x="655" y="726"/>
                </a:lnTo>
                <a:lnTo>
                  <a:pt x="669" y="732"/>
                </a:lnTo>
                <a:lnTo>
                  <a:pt x="681" y="741"/>
                </a:lnTo>
                <a:lnTo>
                  <a:pt x="695" y="749"/>
                </a:lnTo>
                <a:lnTo>
                  <a:pt x="708" y="758"/>
                </a:lnTo>
                <a:lnTo>
                  <a:pt x="719" y="767"/>
                </a:lnTo>
                <a:lnTo>
                  <a:pt x="731" y="777"/>
                </a:lnTo>
                <a:lnTo>
                  <a:pt x="742" y="789"/>
                </a:lnTo>
                <a:lnTo>
                  <a:pt x="753" y="799"/>
                </a:lnTo>
                <a:lnTo>
                  <a:pt x="763" y="811"/>
                </a:lnTo>
                <a:lnTo>
                  <a:pt x="772" y="824"/>
                </a:lnTo>
                <a:lnTo>
                  <a:pt x="782" y="836"/>
                </a:lnTo>
                <a:lnTo>
                  <a:pt x="790" y="849"/>
                </a:lnTo>
                <a:lnTo>
                  <a:pt x="798" y="863"/>
                </a:lnTo>
                <a:lnTo>
                  <a:pt x="805" y="877"/>
                </a:lnTo>
                <a:lnTo>
                  <a:pt x="812" y="890"/>
                </a:lnTo>
                <a:lnTo>
                  <a:pt x="817" y="905"/>
                </a:lnTo>
                <a:lnTo>
                  <a:pt x="822" y="920"/>
                </a:lnTo>
                <a:lnTo>
                  <a:pt x="827" y="935"/>
                </a:lnTo>
                <a:lnTo>
                  <a:pt x="830" y="952"/>
                </a:lnTo>
                <a:lnTo>
                  <a:pt x="834" y="968"/>
                </a:lnTo>
                <a:lnTo>
                  <a:pt x="836" y="984"/>
                </a:lnTo>
                <a:lnTo>
                  <a:pt x="837" y="1000"/>
                </a:lnTo>
                <a:lnTo>
                  <a:pt x="837" y="1016"/>
                </a:lnTo>
                <a:lnTo>
                  <a:pt x="837" y="1016"/>
                </a:lnTo>
                <a:close/>
                <a:moveTo>
                  <a:pt x="602" y="933"/>
                </a:moveTo>
                <a:lnTo>
                  <a:pt x="602" y="933"/>
                </a:lnTo>
                <a:lnTo>
                  <a:pt x="601" y="924"/>
                </a:lnTo>
                <a:lnTo>
                  <a:pt x="599" y="916"/>
                </a:lnTo>
                <a:lnTo>
                  <a:pt x="597" y="908"/>
                </a:lnTo>
                <a:lnTo>
                  <a:pt x="595" y="900"/>
                </a:lnTo>
                <a:lnTo>
                  <a:pt x="590" y="892"/>
                </a:lnTo>
                <a:lnTo>
                  <a:pt x="587" y="885"/>
                </a:lnTo>
                <a:lnTo>
                  <a:pt x="581" y="878"/>
                </a:lnTo>
                <a:lnTo>
                  <a:pt x="575" y="871"/>
                </a:lnTo>
                <a:lnTo>
                  <a:pt x="569" y="865"/>
                </a:lnTo>
                <a:lnTo>
                  <a:pt x="563" y="860"/>
                </a:lnTo>
                <a:lnTo>
                  <a:pt x="556" y="856"/>
                </a:lnTo>
                <a:lnTo>
                  <a:pt x="548" y="852"/>
                </a:lnTo>
                <a:lnTo>
                  <a:pt x="540" y="850"/>
                </a:lnTo>
                <a:lnTo>
                  <a:pt x="531" y="848"/>
                </a:lnTo>
                <a:lnTo>
                  <a:pt x="522" y="845"/>
                </a:lnTo>
                <a:lnTo>
                  <a:pt x="513" y="845"/>
                </a:lnTo>
                <a:lnTo>
                  <a:pt x="513" y="845"/>
                </a:lnTo>
                <a:lnTo>
                  <a:pt x="505" y="845"/>
                </a:lnTo>
                <a:lnTo>
                  <a:pt x="496" y="848"/>
                </a:lnTo>
                <a:lnTo>
                  <a:pt x="488" y="850"/>
                </a:lnTo>
                <a:lnTo>
                  <a:pt x="480" y="852"/>
                </a:lnTo>
                <a:lnTo>
                  <a:pt x="471" y="856"/>
                </a:lnTo>
                <a:lnTo>
                  <a:pt x="465" y="860"/>
                </a:lnTo>
                <a:lnTo>
                  <a:pt x="458" y="865"/>
                </a:lnTo>
                <a:lnTo>
                  <a:pt x="451" y="871"/>
                </a:lnTo>
                <a:lnTo>
                  <a:pt x="446" y="878"/>
                </a:lnTo>
                <a:lnTo>
                  <a:pt x="440" y="885"/>
                </a:lnTo>
                <a:lnTo>
                  <a:pt x="436" y="892"/>
                </a:lnTo>
                <a:lnTo>
                  <a:pt x="432" y="900"/>
                </a:lnTo>
                <a:lnTo>
                  <a:pt x="430" y="908"/>
                </a:lnTo>
                <a:lnTo>
                  <a:pt x="428" y="916"/>
                </a:lnTo>
                <a:lnTo>
                  <a:pt x="427" y="924"/>
                </a:lnTo>
                <a:lnTo>
                  <a:pt x="425" y="933"/>
                </a:lnTo>
                <a:lnTo>
                  <a:pt x="425" y="933"/>
                </a:lnTo>
                <a:lnTo>
                  <a:pt x="425" y="941"/>
                </a:lnTo>
                <a:lnTo>
                  <a:pt x="428" y="948"/>
                </a:lnTo>
                <a:lnTo>
                  <a:pt x="431" y="962"/>
                </a:lnTo>
                <a:lnTo>
                  <a:pt x="437" y="973"/>
                </a:lnTo>
                <a:lnTo>
                  <a:pt x="444" y="984"/>
                </a:lnTo>
                <a:lnTo>
                  <a:pt x="451" y="992"/>
                </a:lnTo>
                <a:lnTo>
                  <a:pt x="457" y="998"/>
                </a:lnTo>
                <a:lnTo>
                  <a:pt x="462" y="1002"/>
                </a:lnTo>
                <a:lnTo>
                  <a:pt x="462" y="1002"/>
                </a:lnTo>
                <a:lnTo>
                  <a:pt x="466" y="1006"/>
                </a:lnTo>
                <a:lnTo>
                  <a:pt x="468" y="1010"/>
                </a:lnTo>
                <a:lnTo>
                  <a:pt x="469" y="1015"/>
                </a:lnTo>
                <a:lnTo>
                  <a:pt x="469" y="1020"/>
                </a:lnTo>
                <a:lnTo>
                  <a:pt x="469" y="1216"/>
                </a:lnTo>
                <a:lnTo>
                  <a:pt x="469" y="1216"/>
                </a:lnTo>
                <a:lnTo>
                  <a:pt x="470" y="1219"/>
                </a:lnTo>
                <a:lnTo>
                  <a:pt x="473" y="1222"/>
                </a:lnTo>
                <a:lnTo>
                  <a:pt x="476" y="1225"/>
                </a:lnTo>
                <a:lnTo>
                  <a:pt x="480" y="1226"/>
                </a:lnTo>
                <a:lnTo>
                  <a:pt x="546" y="1226"/>
                </a:lnTo>
                <a:lnTo>
                  <a:pt x="546" y="1226"/>
                </a:lnTo>
                <a:lnTo>
                  <a:pt x="551" y="1225"/>
                </a:lnTo>
                <a:lnTo>
                  <a:pt x="555" y="1222"/>
                </a:lnTo>
                <a:lnTo>
                  <a:pt x="556" y="1219"/>
                </a:lnTo>
                <a:lnTo>
                  <a:pt x="557" y="1216"/>
                </a:lnTo>
                <a:lnTo>
                  <a:pt x="557" y="1020"/>
                </a:lnTo>
                <a:lnTo>
                  <a:pt x="557" y="1020"/>
                </a:lnTo>
                <a:lnTo>
                  <a:pt x="558" y="1015"/>
                </a:lnTo>
                <a:lnTo>
                  <a:pt x="559" y="1010"/>
                </a:lnTo>
                <a:lnTo>
                  <a:pt x="561" y="1006"/>
                </a:lnTo>
                <a:lnTo>
                  <a:pt x="565" y="1002"/>
                </a:lnTo>
                <a:lnTo>
                  <a:pt x="565" y="1002"/>
                </a:lnTo>
                <a:lnTo>
                  <a:pt x="571" y="998"/>
                </a:lnTo>
                <a:lnTo>
                  <a:pt x="576" y="991"/>
                </a:lnTo>
                <a:lnTo>
                  <a:pt x="583" y="983"/>
                </a:lnTo>
                <a:lnTo>
                  <a:pt x="589" y="972"/>
                </a:lnTo>
                <a:lnTo>
                  <a:pt x="596" y="961"/>
                </a:lnTo>
                <a:lnTo>
                  <a:pt x="599" y="948"/>
                </a:lnTo>
                <a:lnTo>
                  <a:pt x="601" y="941"/>
                </a:lnTo>
                <a:lnTo>
                  <a:pt x="602" y="933"/>
                </a:lnTo>
                <a:lnTo>
                  <a:pt x="602" y="933"/>
                </a:lnTo>
                <a:close/>
              </a:path>
            </a:pathLst>
          </a:custGeom>
          <a:solidFill>
            <a:schemeClr val="bg2">
              <a:lumMod val="85000"/>
            </a:schemeClr>
          </a:solidFill>
          <a:ln>
            <a:noFill/>
          </a:ln>
          <a:extLst/>
        </p:spPr>
        <p:txBody>
          <a:bodyPr vert="horz" wrap="square" lIns="91440" tIns="45720" rIns="91440" bIns="45720" numCol="1" anchor="t" anchorCtr="0" compatLnSpc="1">
            <a:prstTxWarp prst="textNoShape">
              <a:avLst/>
            </a:prstTxWarp>
          </a:bodyPr>
          <a:lstStyle/>
          <a:p>
            <a:endParaRPr lang="en-GB">
              <a:latin typeface="+mj-lt"/>
            </a:endParaRPr>
          </a:p>
        </p:txBody>
      </p:sp>
      <p:pic>
        <p:nvPicPr>
          <p:cNvPr id="6" name="Picture 5"/>
          <p:cNvPicPr>
            <a:picLocks noChangeAspect="1"/>
          </p:cNvPicPr>
          <p:nvPr/>
        </p:nvPicPr>
        <p:blipFill>
          <a:blip r:embed="rId3"/>
          <a:stretch>
            <a:fillRect/>
          </a:stretch>
        </p:blipFill>
        <p:spPr>
          <a:xfrm>
            <a:off x="431469" y="384354"/>
            <a:ext cx="7746142" cy="3957745"/>
          </a:xfrm>
          <a:prstGeom prst="rect">
            <a:avLst/>
          </a:prstGeom>
        </p:spPr>
      </p:pic>
    </p:spTree>
    <p:extLst>
      <p:ext uri="{BB962C8B-B14F-4D97-AF65-F5344CB8AC3E}">
        <p14:creationId xmlns:p14="http://schemas.microsoft.com/office/powerpoint/2010/main" val="316458315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10385" r="47612"/>
          <a:stretch/>
        </p:blipFill>
        <p:spPr>
          <a:xfrm flipH="1">
            <a:off x="4819649" y="0"/>
            <a:ext cx="4314825" cy="6858000"/>
          </a:xfrm>
          <a:prstGeom prst="rect">
            <a:avLst/>
          </a:prstGeom>
        </p:spPr>
      </p:pic>
      <p:sp>
        <p:nvSpPr>
          <p:cNvPr id="11" name="Rectangle 10"/>
          <p:cNvSpPr/>
          <p:nvPr/>
        </p:nvSpPr>
        <p:spPr bwMode="ltGray">
          <a:xfrm>
            <a:off x="-1" y="-25492"/>
            <a:ext cx="5117039" cy="6883492"/>
          </a:xfrm>
          <a:prstGeom prst="rect">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288000" rIns="288000" rtlCol="0" anchor="ctr"/>
          <a:lstStyle/>
          <a:p>
            <a:pPr>
              <a:spcAft>
                <a:spcPts val="1800"/>
              </a:spcAft>
              <a:buClrTx/>
            </a:pPr>
            <a:r>
              <a:rPr lang="en-ZA" sz="2000" dirty="0">
                <a:latin typeface="+mj-lt"/>
              </a:rPr>
              <a:t>In order to properly bring together the interests </a:t>
            </a:r>
            <a:r>
              <a:rPr lang="en-ZA" sz="2000" dirty="0" smtClean="0">
                <a:latin typeface="+mj-lt"/>
              </a:rPr>
              <a:t>of economic </a:t>
            </a:r>
            <a:r>
              <a:rPr lang="en-ZA" sz="2000" dirty="0">
                <a:latin typeface="+mj-lt"/>
              </a:rPr>
              <a:t>advantage, risk management and </a:t>
            </a:r>
            <a:r>
              <a:rPr lang="en-ZA" sz="2000" dirty="0" smtClean="0">
                <a:latin typeface="+mj-lt"/>
              </a:rPr>
              <a:t>compliance with </a:t>
            </a:r>
            <a:r>
              <a:rPr lang="en-ZA" sz="2000" dirty="0">
                <a:latin typeface="+mj-lt"/>
              </a:rPr>
              <a:t>legal obligations, entities need to develop </a:t>
            </a:r>
            <a:r>
              <a:rPr lang="en-ZA" sz="2000" dirty="0" smtClean="0">
                <a:latin typeface="+mj-lt"/>
              </a:rPr>
              <a:t>an appropriate </a:t>
            </a:r>
            <a:r>
              <a:rPr lang="en-ZA" sz="2000" dirty="0">
                <a:latin typeface="+mj-lt"/>
              </a:rPr>
              <a:t>vision for their desired end state.</a:t>
            </a:r>
          </a:p>
          <a:p>
            <a:pPr>
              <a:spcAft>
                <a:spcPts val="1800"/>
              </a:spcAft>
              <a:buClrTx/>
            </a:pPr>
            <a:r>
              <a:rPr lang="en-ZA" sz="2000" dirty="0">
                <a:latin typeface="+mj-lt"/>
              </a:rPr>
              <a:t>That vision will take account of the entity’s ‘special characteristics’ and the points of view of all necessary stakeholders. </a:t>
            </a:r>
            <a:endParaRPr lang="en-ZA" sz="2000" dirty="0" smtClean="0">
              <a:latin typeface="+mj-lt"/>
            </a:endParaRPr>
          </a:p>
          <a:p>
            <a:pPr>
              <a:spcAft>
                <a:spcPts val="1800"/>
              </a:spcAft>
              <a:buClrTx/>
            </a:pPr>
            <a:r>
              <a:rPr lang="en-ZA" sz="2000" dirty="0" smtClean="0">
                <a:latin typeface="+mj-lt"/>
              </a:rPr>
              <a:t>People </a:t>
            </a:r>
            <a:r>
              <a:rPr lang="en-ZA" sz="2000" dirty="0">
                <a:latin typeface="+mj-lt"/>
              </a:rPr>
              <a:t>responsible for cybersecurity and privacy in hotels ought to </a:t>
            </a:r>
            <a:r>
              <a:rPr lang="en-ZA" sz="2000" dirty="0" smtClean="0">
                <a:latin typeface="+mj-lt"/>
              </a:rPr>
              <a:t>ask themselves </a:t>
            </a:r>
            <a:r>
              <a:rPr lang="en-ZA" sz="2000" dirty="0">
                <a:latin typeface="+mj-lt"/>
              </a:rPr>
              <a:t>whether their organisations have appropriate visions for desired end states. If not, they </a:t>
            </a:r>
            <a:r>
              <a:rPr lang="en-ZA" sz="2000" dirty="0" smtClean="0">
                <a:latin typeface="+mj-lt"/>
              </a:rPr>
              <a:t>should bring </a:t>
            </a:r>
            <a:r>
              <a:rPr lang="en-ZA" sz="2000" dirty="0">
                <a:latin typeface="+mj-lt"/>
              </a:rPr>
              <a:t>together the stakeholders to discuss ways to take things </a:t>
            </a:r>
            <a:r>
              <a:rPr lang="en-ZA" sz="2000" dirty="0" smtClean="0">
                <a:latin typeface="+mj-lt"/>
              </a:rPr>
              <a:t>forward.</a:t>
            </a:r>
          </a:p>
          <a:p>
            <a:pPr>
              <a:spcAft>
                <a:spcPts val="1800"/>
              </a:spcAft>
              <a:buClrTx/>
            </a:pPr>
            <a:endParaRPr lang="en-ZA" sz="2000" dirty="0">
              <a:latin typeface="+mj-lt"/>
            </a:endParaRPr>
          </a:p>
        </p:txBody>
      </p:sp>
      <p:sp>
        <p:nvSpPr>
          <p:cNvPr id="14" name="TextBox 13"/>
          <p:cNvSpPr txBox="1"/>
          <p:nvPr/>
        </p:nvSpPr>
        <p:spPr>
          <a:xfrm>
            <a:off x="5972175" y="88541"/>
            <a:ext cx="2612133" cy="295813"/>
          </a:xfrm>
          <a:prstGeom prst="rect">
            <a:avLst/>
          </a:prstGeom>
          <a:solidFill>
            <a:schemeClr val="accent2"/>
          </a:solidFill>
          <a:ln>
            <a:noFill/>
          </a:ln>
        </p:spPr>
        <p:txBody>
          <a:bodyPr wrap="square" lIns="0" tIns="0" rIns="144000" bIns="0" rtlCol="0" anchor="ctr" anchorCtr="0">
            <a:noAutofit/>
          </a:bodyPr>
          <a:lstStyle/>
          <a:p>
            <a:pPr indent="-274320" algn="r">
              <a:spcAft>
                <a:spcPts val="900"/>
              </a:spcAft>
            </a:pPr>
            <a:r>
              <a:rPr lang="en-ZA" sz="1600" i="1" dirty="0" smtClean="0">
                <a:solidFill>
                  <a:schemeClr val="bg1"/>
                </a:solidFill>
                <a:latin typeface="Georgia" pitchFamily="18" charset="0"/>
              </a:rPr>
              <a:t>Cybersecurity and privacy</a:t>
            </a:r>
          </a:p>
        </p:txBody>
      </p:sp>
      <p:sp>
        <p:nvSpPr>
          <p:cNvPr id="2" name="Slide Number Placeholder 1"/>
          <p:cNvSpPr>
            <a:spLocks noGrp="1"/>
          </p:cNvSpPr>
          <p:nvPr>
            <p:ph type="sldNum" sz="quarter" idx="18"/>
          </p:nvPr>
        </p:nvSpPr>
        <p:spPr/>
        <p:txBody>
          <a:bodyPr/>
          <a:lstStyle/>
          <a:p>
            <a:fld id="{A605FC7B-1DF7-45D4-BBAA-0D843619C571}" type="slidenum">
              <a:rPr lang="en-ZA" smtClean="0">
                <a:solidFill>
                  <a:schemeClr val="bg1"/>
                </a:solidFill>
              </a:rPr>
              <a:pPr/>
              <a:t>33</a:t>
            </a:fld>
            <a:endParaRPr lang="en-ZA" dirty="0">
              <a:solidFill>
                <a:schemeClr val="bg1"/>
              </a:solidFill>
            </a:endParaRPr>
          </a:p>
        </p:txBody>
      </p:sp>
      <p:sp>
        <p:nvSpPr>
          <p:cNvPr id="3" name="Date Placeholder 2"/>
          <p:cNvSpPr>
            <a:spLocks noGrp="1"/>
          </p:cNvSpPr>
          <p:nvPr>
            <p:ph type="dt" sz="half" idx="16"/>
          </p:nvPr>
        </p:nvSpPr>
        <p:spPr/>
        <p:txBody>
          <a:bodyPr/>
          <a:lstStyle/>
          <a:p>
            <a:r>
              <a:rPr lang="en-ZA" dirty="0" smtClean="0">
                <a:solidFill>
                  <a:schemeClr val="bg1"/>
                </a:solidFill>
              </a:rPr>
              <a:t>July 2018</a:t>
            </a:r>
            <a:endParaRPr lang="en-ZA" dirty="0">
              <a:solidFill>
                <a:schemeClr val="bg1"/>
              </a:solidFill>
            </a:endParaRPr>
          </a:p>
        </p:txBody>
      </p:sp>
      <p:sp>
        <p:nvSpPr>
          <p:cNvPr id="7" name="Footer Placeholder 6"/>
          <p:cNvSpPr>
            <a:spLocks noGrp="1"/>
          </p:cNvSpPr>
          <p:nvPr>
            <p:ph type="ftr" sz="quarter" idx="17"/>
          </p:nvPr>
        </p:nvSpPr>
        <p:spPr/>
        <p:txBody>
          <a:bodyPr/>
          <a:lstStyle/>
          <a:p>
            <a:r>
              <a:rPr lang="en-ZA" dirty="0" smtClean="0">
                <a:solidFill>
                  <a:schemeClr val="bg1"/>
                </a:solidFill>
              </a:rPr>
              <a:t>Hotels Outlook: 2018 - 2022</a:t>
            </a:r>
            <a:endParaRPr lang="en-ZA" dirty="0">
              <a:solidFill>
                <a:schemeClr val="bg1"/>
              </a:solidFill>
            </a:endParaRPr>
          </a:p>
        </p:txBody>
      </p:sp>
      <p:sp>
        <p:nvSpPr>
          <p:cNvPr id="9" name="Freeform 89"/>
          <p:cNvSpPr>
            <a:spLocks noEditPoints="1"/>
          </p:cNvSpPr>
          <p:nvPr/>
        </p:nvSpPr>
        <p:spPr bwMode="auto">
          <a:xfrm>
            <a:off x="8177611" y="434795"/>
            <a:ext cx="353032" cy="476734"/>
          </a:xfrm>
          <a:custGeom>
            <a:avLst/>
            <a:gdLst>
              <a:gd name="T0" fmla="*/ 138 w 1030"/>
              <a:gd name="T1" fmla="*/ 263 h 1529"/>
              <a:gd name="T2" fmla="*/ 246 w 1030"/>
              <a:gd name="T3" fmla="*/ 104 h 1529"/>
              <a:gd name="T4" fmla="*/ 414 w 1030"/>
              <a:gd name="T5" fmla="*/ 13 h 1529"/>
              <a:gd name="T6" fmla="*/ 594 w 1030"/>
              <a:gd name="T7" fmla="*/ 8 h 1529"/>
              <a:gd name="T8" fmla="*/ 768 w 1030"/>
              <a:gd name="T9" fmla="*/ 91 h 1529"/>
              <a:gd name="T10" fmla="*/ 882 w 1030"/>
              <a:gd name="T11" fmla="*/ 245 h 1529"/>
              <a:gd name="T12" fmla="*/ 913 w 1030"/>
              <a:gd name="T13" fmla="*/ 625 h 1529"/>
              <a:gd name="T14" fmla="*/ 770 w 1030"/>
              <a:gd name="T15" fmla="*/ 400 h 1529"/>
              <a:gd name="T16" fmla="*/ 657 w 1030"/>
              <a:gd name="T17" fmla="*/ 187 h 1529"/>
              <a:gd name="T18" fmla="*/ 437 w 1030"/>
              <a:gd name="T19" fmla="*/ 155 h 1529"/>
              <a:gd name="T20" fmla="*/ 269 w 1030"/>
              <a:gd name="T21" fmla="*/ 324 h 1529"/>
              <a:gd name="T22" fmla="*/ 163 w 1030"/>
              <a:gd name="T23" fmla="*/ 580 h 1529"/>
              <a:gd name="T24" fmla="*/ 1019 w 1030"/>
              <a:gd name="T25" fmla="*/ 1118 h 1529"/>
              <a:gd name="T26" fmla="*/ 912 w 1030"/>
              <a:gd name="T27" fmla="*/ 1341 h 1529"/>
              <a:gd name="T28" fmla="*/ 715 w 1030"/>
              <a:gd name="T29" fmla="*/ 1489 h 1529"/>
              <a:gd name="T30" fmla="*/ 488 w 1030"/>
              <a:gd name="T31" fmla="*/ 1528 h 1529"/>
              <a:gd name="T32" fmla="*/ 248 w 1030"/>
              <a:gd name="T33" fmla="*/ 1454 h 1529"/>
              <a:gd name="T34" fmla="*/ 74 w 1030"/>
              <a:gd name="T35" fmla="*/ 1281 h 1529"/>
              <a:gd name="T36" fmla="*/ 0 w 1030"/>
              <a:gd name="T37" fmla="*/ 1040 h 1529"/>
              <a:gd name="T38" fmla="*/ 40 w 1030"/>
              <a:gd name="T39" fmla="*/ 813 h 1529"/>
              <a:gd name="T40" fmla="*/ 187 w 1030"/>
              <a:gd name="T41" fmla="*/ 617 h 1529"/>
              <a:gd name="T42" fmla="*/ 412 w 1030"/>
              <a:gd name="T43" fmla="*/ 509 h 1529"/>
              <a:gd name="T44" fmla="*/ 643 w 1030"/>
              <a:gd name="T45" fmla="*/ 515 h 1529"/>
              <a:gd name="T46" fmla="*/ 861 w 1030"/>
              <a:gd name="T47" fmla="*/ 633 h 1529"/>
              <a:gd name="T48" fmla="*/ 998 w 1030"/>
              <a:gd name="T49" fmla="*/ 837 h 1529"/>
              <a:gd name="T50" fmla="*/ 899 w 1030"/>
              <a:gd name="T51" fmla="*/ 1016 h 1529"/>
              <a:gd name="T52" fmla="*/ 853 w 1030"/>
              <a:gd name="T53" fmla="*/ 833 h 1529"/>
              <a:gd name="T54" fmla="*/ 730 w 1030"/>
              <a:gd name="T55" fmla="*/ 697 h 1529"/>
              <a:gd name="T56" fmla="*/ 555 w 1030"/>
              <a:gd name="T57" fmla="*/ 633 h 1529"/>
              <a:gd name="T58" fmla="*/ 383 w 1030"/>
              <a:gd name="T59" fmla="*/ 655 h 1529"/>
              <a:gd name="T60" fmla="*/ 231 w 1030"/>
              <a:gd name="T61" fmla="*/ 758 h 1529"/>
              <a:gd name="T62" fmla="*/ 142 w 1030"/>
              <a:gd name="T63" fmla="*/ 920 h 1529"/>
              <a:gd name="T64" fmla="*/ 138 w 1030"/>
              <a:gd name="T65" fmla="*/ 1093 h 1529"/>
              <a:gd name="T66" fmla="*/ 218 w 1030"/>
              <a:gd name="T67" fmla="*/ 1261 h 1529"/>
              <a:gd name="T68" fmla="*/ 365 w 1030"/>
              <a:gd name="T69" fmla="*/ 1371 h 1529"/>
              <a:gd name="T70" fmla="*/ 535 w 1030"/>
              <a:gd name="T71" fmla="*/ 1400 h 1529"/>
              <a:gd name="T72" fmla="*/ 714 w 1030"/>
              <a:gd name="T73" fmla="*/ 1345 h 1529"/>
              <a:gd name="T74" fmla="*/ 844 w 1030"/>
              <a:gd name="T75" fmla="*/ 1216 h 1529"/>
              <a:gd name="T76" fmla="*/ 899 w 1030"/>
              <a:gd name="T77" fmla="*/ 1036 h 1529"/>
              <a:gd name="T78" fmla="*/ 822 w 1030"/>
              <a:gd name="T79" fmla="*/ 1112 h 1529"/>
              <a:gd name="T80" fmla="*/ 742 w 1030"/>
              <a:gd name="T81" fmla="*/ 1244 h 1529"/>
              <a:gd name="T82" fmla="*/ 610 w 1030"/>
              <a:gd name="T83" fmla="*/ 1324 h 1529"/>
              <a:gd name="T84" fmla="*/ 466 w 1030"/>
              <a:gd name="T85" fmla="*/ 1334 h 1529"/>
              <a:gd name="T86" fmla="*/ 322 w 1030"/>
              <a:gd name="T87" fmla="*/ 1274 h 1529"/>
              <a:gd name="T88" fmla="*/ 225 w 1030"/>
              <a:gd name="T89" fmla="*/ 1156 h 1529"/>
              <a:gd name="T90" fmla="*/ 192 w 1030"/>
              <a:gd name="T91" fmla="*/ 1016 h 1529"/>
              <a:gd name="T92" fmla="*/ 232 w 1030"/>
              <a:gd name="T93" fmla="*/ 863 h 1529"/>
              <a:gd name="T94" fmla="*/ 334 w 1030"/>
              <a:gd name="T95" fmla="*/ 749 h 1529"/>
              <a:gd name="T96" fmla="*/ 482 w 1030"/>
              <a:gd name="T97" fmla="*/ 696 h 1529"/>
              <a:gd name="T98" fmla="*/ 625 w 1030"/>
              <a:gd name="T99" fmla="*/ 714 h 1529"/>
              <a:gd name="T100" fmla="*/ 753 w 1030"/>
              <a:gd name="T101" fmla="*/ 799 h 1529"/>
              <a:gd name="T102" fmla="*/ 827 w 1030"/>
              <a:gd name="T103" fmla="*/ 935 h 1529"/>
              <a:gd name="T104" fmla="*/ 599 w 1030"/>
              <a:gd name="T105" fmla="*/ 916 h 1529"/>
              <a:gd name="T106" fmla="*/ 548 w 1030"/>
              <a:gd name="T107" fmla="*/ 852 h 1529"/>
              <a:gd name="T108" fmla="*/ 471 w 1030"/>
              <a:gd name="T109" fmla="*/ 856 h 1529"/>
              <a:gd name="T110" fmla="*/ 427 w 1030"/>
              <a:gd name="T111" fmla="*/ 924 h 1529"/>
              <a:gd name="T112" fmla="*/ 462 w 1030"/>
              <a:gd name="T113" fmla="*/ 1002 h 1529"/>
              <a:gd name="T114" fmla="*/ 476 w 1030"/>
              <a:gd name="T115" fmla="*/ 1225 h 1529"/>
              <a:gd name="T116" fmla="*/ 558 w 1030"/>
              <a:gd name="T117" fmla="*/ 1015 h 1529"/>
              <a:gd name="T118" fmla="*/ 599 w 1030"/>
              <a:gd name="T119" fmla="*/ 948 h 15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30" h="1529">
                <a:moveTo>
                  <a:pt x="114" y="628"/>
                </a:moveTo>
                <a:lnTo>
                  <a:pt x="114" y="400"/>
                </a:lnTo>
                <a:lnTo>
                  <a:pt x="114" y="400"/>
                </a:lnTo>
                <a:lnTo>
                  <a:pt x="114" y="380"/>
                </a:lnTo>
                <a:lnTo>
                  <a:pt x="116" y="359"/>
                </a:lnTo>
                <a:lnTo>
                  <a:pt x="119" y="339"/>
                </a:lnTo>
                <a:lnTo>
                  <a:pt x="122" y="320"/>
                </a:lnTo>
                <a:lnTo>
                  <a:pt x="127" y="300"/>
                </a:lnTo>
                <a:lnTo>
                  <a:pt x="133" y="282"/>
                </a:lnTo>
                <a:lnTo>
                  <a:pt x="138" y="263"/>
                </a:lnTo>
                <a:lnTo>
                  <a:pt x="145" y="245"/>
                </a:lnTo>
                <a:lnTo>
                  <a:pt x="153" y="228"/>
                </a:lnTo>
                <a:lnTo>
                  <a:pt x="163" y="210"/>
                </a:lnTo>
                <a:lnTo>
                  <a:pt x="172" y="193"/>
                </a:lnTo>
                <a:lnTo>
                  <a:pt x="182" y="177"/>
                </a:lnTo>
                <a:lnTo>
                  <a:pt x="194" y="162"/>
                </a:lnTo>
                <a:lnTo>
                  <a:pt x="205" y="146"/>
                </a:lnTo>
                <a:lnTo>
                  <a:pt x="218" y="132"/>
                </a:lnTo>
                <a:lnTo>
                  <a:pt x="232" y="118"/>
                </a:lnTo>
                <a:lnTo>
                  <a:pt x="246" y="104"/>
                </a:lnTo>
                <a:lnTo>
                  <a:pt x="259" y="91"/>
                </a:lnTo>
                <a:lnTo>
                  <a:pt x="274" y="80"/>
                </a:lnTo>
                <a:lnTo>
                  <a:pt x="290" y="68"/>
                </a:lnTo>
                <a:lnTo>
                  <a:pt x="307" y="58"/>
                </a:lnTo>
                <a:lnTo>
                  <a:pt x="324" y="49"/>
                </a:lnTo>
                <a:lnTo>
                  <a:pt x="341" y="40"/>
                </a:lnTo>
                <a:lnTo>
                  <a:pt x="359" y="32"/>
                </a:lnTo>
                <a:lnTo>
                  <a:pt x="377" y="25"/>
                </a:lnTo>
                <a:lnTo>
                  <a:pt x="395" y="19"/>
                </a:lnTo>
                <a:lnTo>
                  <a:pt x="414" y="13"/>
                </a:lnTo>
                <a:lnTo>
                  <a:pt x="433" y="8"/>
                </a:lnTo>
                <a:lnTo>
                  <a:pt x="453" y="5"/>
                </a:lnTo>
                <a:lnTo>
                  <a:pt x="473" y="3"/>
                </a:lnTo>
                <a:lnTo>
                  <a:pt x="493" y="2"/>
                </a:lnTo>
                <a:lnTo>
                  <a:pt x="514" y="0"/>
                </a:lnTo>
                <a:lnTo>
                  <a:pt x="514" y="0"/>
                </a:lnTo>
                <a:lnTo>
                  <a:pt x="534" y="2"/>
                </a:lnTo>
                <a:lnTo>
                  <a:pt x="555" y="3"/>
                </a:lnTo>
                <a:lnTo>
                  <a:pt x="574" y="5"/>
                </a:lnTo>
                <a:lnTo>
                  <a:pt x="594" y="8"/>
                </a:lnTo>
                <a:lnTo>
                  <a:pt x="613" y="13"/>
                </a:lnTo>
                <a:lnTo>
                  <a:pt x="633" y="19"/>
                </a:lnTo>
                <a:lnTo>
                  <a:pt x="651" y="25"/>
                </a:lnTo>
                <a:lnTo>
                  <a:pt x="669" y="32"/>
                </a:lnTo>
                <a:lnTo>
                  <a:pt x="687" y="40"/>
                </a:lnTo>
                <a:lnTo>
                  <a:pt x="704" y="49"/>
                </a:lnTo>
                <a:lnTo>
                  <a:pt x="721" y="58"/>
                </a:lnTo>
                <a:lnTo>
                  <a:pt x="737" y="68"/>
                </a:lnTo>
                <a:lnTo>
                  <a:pt x="753" y="80"/>
                </a:lnTo>
                <a:lnTo>
                  <a:pt x="768" y="91"/>
                </a:lnTo>
                <a:lnTo>
                  <a:pt x="782" y="104"/>
                </a:lnTo>
                <a:lnTo>
                  <a:pt x="797" y="118"/>
                </a:lnTo>
                <a:lnTo>
                  <a:pt x="809" y="132"/>
                </a:lnTo>
                <a:lnTo>
                  <a:pt x="822" y="146"/>
                </a:lnTo>
                <a:lnTo>
                  <a:pt x="834" y="162"/>
                </a:lnTo>
                <a:lnTo>
                  <a:pt x="845" y="177"/>
                </a:lnTo>
                <a:lnTo>
                  <a:pt x="855" y="193"/>
                </a:lnTo>
                <a:lnTo>
                  <a:pt x="865" y="210"/>
                </a:lnTo>
                <a:lnTo>
                  <a:pt x="874" y="228"/>
                </a:lnTo>
                <a:lnTo>
                  <a:pt x="882" y="245"/>
                </a:lnTo>
                <a:lnTo>
                  <a:pt x="889" y="263"/>
                </a:lnTo>
                <a:lnTo>
                  <a:pt x="896" y="282"/>
                </a:lnTo>
                <a:lnTo>
                  <a:pt x="900" y="300"/>
                </a:lnTo>
                <a:lnTo>
                  <a:pt x="905" y="320"/>
                </a:lnTo>
                <a:lnTo>
                  <a:pt x="908" y="339"/>
                </a:lnTo>
                <a:lnTo>
                  <a:pt x="911" y="359"/>
                </a:lnTo>
                <a:lnTo>
                  <a:pt x="913" y="380"/>
                </a:lnTo>
                <a:lnTo>
                  <a:pt x="913" y="400"/>
                </a:lnTo>
                <a:lnTo>
                  <a:pt x="913" y="625"/>
                </a:lnTo>
                <a:lnTo>
                  <a:pt x="913" y="625"/>
                </a:lnTo>
                <a:lnTo>
                  <a:pt x="898" y="609"/>
                </a:lnTo>
                <a:lnTo>
                  <a:pt x="881" y="593"/>
                </a:lnTo>
                <a:lnTo>
                  <a:pt x="865" y="578"/>
                </a:lnTo>
                <a:lnTo>
                  <a:pt x="846" y="564"/>
                </a:lnTo>
                <a:lnTo>
                  <a:pt x="829" y="550"/>
                </a:lnTo>
                <a:lnTo>
                  <a:pt x="809" y="538"/>
                </a:lnTo>
                <a:lnTo>
                  <a:pt x="791" y="525"/>
                </a:lnTo>
                <a:lnTo>
                  <a:pt x="770" y="513"/>
                </a:lnTo>
                <a:lnTo>
                  <a:pt x="770" y="400"/>
                </a:lnTo>
                <a:lnTo>
                  <a:pt x="770" y="400"/>
                </a:lnTo>
                <a:lnTo>
                  <a:pt x="769" y="374"/>
                </a:lnTo>
                <a:lnTo>
                  <a:pt x="765" y="349"/>
                </a:lnTo>
                <a:lnTo>
                  <a:pt x="759" y="324"/>
                </a:lnTo>
                <a:lnTo>
                  <a:pt x="751" y="300"/>
                </a:lnTo>
                <a:lnTo>
                  <a:pt x="739" y="278"/>
                </a:lnTo>
                <a:lnTo>
                  <a:pt x="726" y="256"/>
                </a:lnTo>
                <a:lnTo>
                  <a:pt x="711" y="237"/>
                </a:lnTo>
                <a:lnTo>
                  <a:pt x="695" y="218"/>
                </a:lnTo>
                <a:lnTo>
                  <a:pt x="677" y="202"/>
                </a:lnTo>
                <a:lnTo>
                  <a:pt x="657" y="187"/>
                </a:lnTo>
                <a:lnTo>
                  <a:pt x="636" y="174"/>
                </a:lnTo>
                <a:lnTo>
                  <a:pt x="613" y="164"/>
                </a:lnTo>
                <a:lnTo>
                  <a:pt x="590" y="155"/>
                </a:lnTo>
                <a:lnTo>
                  <a:pt x="565" y="149"/>
                </a:lnTo>
                <a:lnTo>
                  <a:pt x="540" y="145"/>
                </a:lnTo>
                <a:lnTo>
                  <a:pt x="514" y="143"/>
                </a:lnTo>
                <a:lnTo>
                  <a:pt x="514" y="143"/>
                </a:lnTo>
                <a:lnTo>
                  <a:pt x="488" y="145"/>
                </a:lnTo>
                <a:lnTo>
                  <a:pt x="462" y="149"/>
                </a:lnTo>
                <a:lnTo>
                  <a:pt x="437" y="155"/>
                </a:lnTo>
                <a:lnTo>
                  <a:pt x="414" y="164"/>
                </a:lnTo>
                <a:lnTo>
                  <a:pt x="392" y="174"/>
                </a:lnTo>
                <a:lnTo>
                  <a:pt x="370" y="187"/>
                </a:lnTo>
                <a:lnTo>
                  <a:pt x="350" y="202"/>
                </a:lnTo>
                <a:lnTo>
                  <a:pt x="332" y="218"/>
                </a:lnTo>
                <a:lnTo>
                  <a:pt x="316" y="237"/>
                </a:lnTo>
                <a:lnTo>
                  <a:pt x="301" y="256"/>
                </a:lnTo>
                <a:lnTo>
                  <a:pt x="288" y="278"/>
                </a:lnTo>
                <a:lnTo>
                  <a:pt x="277" y="300"/>
                </a:lnTo>
                <a:lnTo>
                  <a:pt x="269" y="324"/>
                </a:lnTo>
                <a:lnTo>
                  <a:pt x="262" y="349"/>
                </a:lnTo>
                <a:lnTo>
                  <a:pt x="258" y="374"/>
                </a:lnTo>
                <a:lnTo>
                  <a:pt x="257" y="400"/>
                </a:lnTo>
                <a:lnTo>
                  <a:pt x="257" y="515"/>
                </a:lnTo>
                <a:lnTo>
                  <a:pt x="257" y="515"/>
                </a:lnTo>
                <a:lnTo>
                  <a:pt x="237" y="526"/>
                </a:lnTo>
                <a:lnTo>
                  <a:pt x="218" y="539"/>
                </a:lnTo>
                <a:lnTo>
                  <a:pt x="199" y="551"/>
                </a:lnTo>
                <a:lnTo>
                  <a:pt x="181" y="565"/>
                </a:lnTo>
                <a:lnTo>
                  <a:pt x="163" y="580"/>
                </a:lnTo>
                <a:lnTo>
                  <a:pt x="146" y="595"/>
                </a:lnTo>
                <a:lnTo>
                  <a:pt x="130" y="611"/>
                </a:lnTo>
                <a:lnTo>
                  <a:pt x="114" y="628"/>
                </a:lnTo>
                <a:lnTo>
                  <a:pt x="114" y="628"/>
                </a:lnTo>
                <a:close/>
                <a:moveTo>
                  <a:pt x="1030" y="1014"/>
                </a:moveTo>
                <a:lnTo>
                  <a:pt x="1030" y="1014"/>
                </a:lnTo>
                <a:lnTo>
                  <a:pt x="1030" y="1040"/>
                </a:lnTo>
                <a:lnTo>
                  <a:pt x="1027" y="1067"/>
                </a:lnTo>
                <a:lnTo>
                  <a:pt x="1024" y="1092"/>
                </a:lnTo>
                <a:lnTo>
                  <a:pt x="1019" y="1118"/>
                </a:lnTo>
                <a:lnTo>
                  <a:pt x="1013" y="1143"/>
                </a:lnTo>
                <a:lnTo>
                  <a:pt x="1006" y="1167"/>
                </a:lnTo>
                <a:lnTo>
                  <a:pt x="998" y="1191"/>
                </a:lnTo>
                <a:lnTo>
                  <a:pt x="989" y="1214"/>
                </a:lnTo>
                <a:lnTo>
                  <a:pt x="979" y="1237"/>
                </a:lnTo>
                <a:lnTo>
                  <a:pt x="967" y="1259"/>
                </a:lnTo>
                <a:lnTo>
                  <a:pt x="955" y="1281"/>
                </a:lnTo>
                <a:lnTo>
                  <a:pt x="942" y="1302"/>
                </a:lnTo>
                <a:lnTo>
                  <a:pt x="927" y="1322"/>
                </a:lnTo>
                <a:lnTo>
                  <a:pt x="912" y="1341"/>
                </a:lnTo>
                <a:lnTo>
                  <a:pt x="896" y="1361"/>
                </a:lnTo>
                <a:lnTo>
                  <a:pt x="878" y="1378"/>
                </a:lnTo>
                <a:lnTo>
                  <a:pt x="861" y="1395"/>
                </a:lnTo>
                <a:lnTo>
                  <a:pt x="842" y="1412"/>
                </a:lnTo>
                <a:lnTo>
                  <a:pt x="823" y="1427"/>
                </a:lnTo>
                <a:lnTo>
                  <a:pt x="802" y="1442"/>
                </a:lnTo>
                <a:lnTo>
                  <a:pt x="782" y="1454"/>
                </a:lnTo>
                <a:lnTo>
                  <a:pt x="760" y="1467"/>
                </a:lnTo>
                <a:lnTo>
                  <a:pt x="738" y="1478"/>
                </a:lnTo>
                <a:lnTo>
                  <a:pt x="715" y="1489"/>
                </a:lnTo>
                <a:lnTo>
                  <a:pt x="692" y="1498"/>
                </a:lnTo>
                <a:lnTo>
                  <a:pt x="667" y="1506"/>
                </a:lnTo>
                <a:lnTo>
                  <a:pt x="643" y="1513"/>
                </a:lnTo>
                <a:lnTo>
                  <a:pt x="618" y="1519"/>
                </a:lnTo>
                <a:lnTo>
                  <a:pt x="593" y="1523"/>
                </a:lnTo>
                <a:lnTo>
                  <a:pt x="567" y="1527"/>
                </a:lnTo>
                <a:lnTo>
                  <a:pt x="541" y="1528"/>
                </a:lnTo>
                <a:lnTo>
                  <a:pt x="514" y="1529"/>
                </a:lnTo>
                <a:lnTo>
                  <a:pt x="514" y="1529"/>
                </a:lnTo>
                <a:lnTo>
                  <a:pt x="488" y="1528"/>
                </a:lnTo>
                <a:lnTo>
                  <a:pt x="462" y="1527"/>
                </a:lnTo>
                <a:lnTo>
                  <a:pt x="436" y="1523"/>
                </a:lnTo>
                <a:lnTo>
                  <a:pt x="412" y="1519"/>
                </a:lnTo>
                <a:lnTo>
                  <a:pt x="386" y="1513"/>
                </a:lnTo>
                <a:lnTo>
                  <a:pt x="362" y="1506"/>
                </a:lnTo>
                <a:lnTo>
                  <a:pt x="338" y="1498"/>
                </a:lnTo>
                <a:lnTo>
                  <a:pt x="315" y="1489"/>
                </a:lnTo>
                <a:lnTo>
                  <a:pt x="292" y="1478"/>
                </a:lnTo>
                <a:lnTo>
                  <a:pt x="270" y="1467"/>
                </a:lnTo>
                <a:lnTo>
                  <a:pt x="248" y="1454"/>
                </a:lnTo>
                <a:lnTo>
                  <a:pt x="227" y="1442"/>
                </a:lnTo>
                <a:lnTo>
                  <a:pt x="206" y="1427"/>
                </a:lnTo>
                <a:lnTo>
                  <a:pt x="187" y="1412"/>
                </a:lnTo>
                <a:lnTo>
                  <a:pt x="168" y="1395"/>
                </a:lnTo>
                <a:lnTo>
                  <a:pt x="151" y="1378"/>
                </a:lnTo>
                <a:lnTo>
                  <a:pt x="134" y="1361"/>
                </a:lnTo>
                <a:lnTo>
                  <a:pt x="118" y="1341"/>
                </a:lnTo>
                <a:lnTo>
                  <a:pt x="101" y="1322"/>
                </a:lnTo>
                <a:lnTo>
                  <a:pt x="88" y="1302"/>
                </a:lnTo>
                <a:lnTo>
                  <a:pt x="74" y="1281"/>
                </a:lnTo>
                <a:lnTo>
                  <a:pt x="62" y="1259"/>
                </a:lnTo>
                <a:lnTo>
                  <a:pt x="51" y="1237"/>
                </a:lnTo>
                <a:lnTo>
                  <a:pt x="40" y="1214"/>
                </a:lnTo>
                <a:lnTo>
                  <a:pt x="31" y="1191"/>
                </a:lnTo>
                <a:lnTo>
                  <a:pt x="23" y="1167"/>
                </a:lnTo>
                <a:lnTo>
                  <a:pt x="16" y="1143"/>
                </a:lnTo>
                <a:lnTo>
                  <a:pt x="10" y="1118"/>
                </a:lnTo>
                <a:lnTo>
                  <a:pt x="6" y="1092"/>
                </a:lnTo>
                <a:lnTo>
                  <a:pt x="2" y="1067"/>
                </a:lnTo>
                <a:lnTo>
                  <a:pt x="0" y="1040"/>
                </a:lnTo>
                <a:lnTo>
                  <a:pt x="0" y="1014"/>
                </a:lnTo>
                <a:lnTo>
                  <a:pt x="0" y="1014"/>
                </a:lnTo>
                <a:lnTo>
                  <a:pt x="0" y="987"/>
                </a:lnTo>
                <a:lnTo>
                  <a:pt x="2" y="962"/>
                </a:lnTo>
                <a:lnTo>
                  <a:pt x="6" y="935"/>
                </a:lnTo>
                <a:lnTo>
                  <a:pt x="10" y="910"/>
                </a:lnTo>
                <a:lnTo>
                  <a:pt x="16" y="886"/>
                </a:lnTo>
                <a:lnTo>
                  <a:pt x="23" y="860"/>
                </a:lnTo>
                <a:lnTo>
                  <a:pt x="31" y="837"/>
                </a:lnTo>
                <a:lnTo>
                  <a:pt x="40" y="813"/>
                </a:lnTo>
                <a:lnTo>
                  <a:pt x="51" y="791"/>
                </a:lnTo>
                <a:lnTo>
                  <a:pt x="62" y="768"/>
                </a:lnTo>
                <a:lnTo>
                  <a:pt x="74" y="747"/>
                </a:lnTo>
                <a:lnTo>
                  <a:pt x="88" y="727"/>
                </a:lnTo>
                <a:lnTo>
                  <a:pt x="101" y="706"/>
                </a:lnTo>
                <a:lnTo>
                  <a:pt x="118" y="686"/>
                </a:lnTo>
                <a:lnTo>
                  <a:pt x="134" y="668"/>
                </a:lnTo>
                <a:lnTo>
                  <a:pt x="151" y="649"/>
                </a:lnTo>
                <a:lnTo>
                  <a:pt x="168" y="633"/>
                </a:lnTo>
                <a:lnTo>
                  <a:pt x="187" y="617"/>
                </a:lnTo>
                <a:lnTo>
                  <a:pt x="206" y="601"/>
                </a:lnTo>
                <a:lnTo>
                  <a:pt x="227" y="587"/>
                </a:lnTo>
                <a:lnTo>
                  <a:pt x="248" y="573"/>
                </a:lnTo>
                <a:lnTo>
                  <a:pt x="270" y="561"/>
                </a:lnTo>
                <a:lnTo>
                  <a:pt x="292" y="550"/>
                </a:lnTo>
                <a:lnTo>
                  <a:pt x="315" y="540"/>
                </a:lnTo>
                <a:lnTo>
                  <a:pt x="338" y="531"/>
                </a:lnTo>
                <a:lnTo>
                  <a:pt x="362" y="523"/>
                </a:lnTo>
                <a:lnTo>
                  <a:pt x="386" y="515"/>
                </a:lnTo>
                <a:lnTo>
                  <a:pt x="412" y="509"/>
                </a:lnTo>
                <a:lnTo>
                  <a:pt x="436" y="505"/>
                </a:lnTo>
                <a:lnTo>
                  <a:pt x="462" y="502"/>
                </a:lnTo>
                <a:lnTo>
                  <a:pt x="488" y="500"/>
                </a:lnTo>
                <a:lnTo>
                  <a:pt x="514" y="498"/>
                </a:lnTo>
                <a:lnTo>
                  <a:pt x="514" y="498"/>
                </a:lnTo>
                <a:lnTo>
                  <a:pt x="541" y="500"/>
                </a:lnTo>
                <a:lnTo>
                  <a:pt x="567" y="502"/>
                </a:lnTo>
                <a:lnTo>
                  <a:pt x="593" y="505"/>
                </a:lnTo>
                <a:lnTo>
                  <a:pt x="618" y="509"/>
                </a:lnTo>
                <a:lnTo>
                  <a:pt x="643" y="515"/>
                </a:lnTo>
                <a:lnTo>
                  <a:pt x="667" y="523"/>
                </a:lnTo>
                <a:lnTo>
                  <a:pt x="692" y="531"/>
                </a:lnTo>
                <a:lnTo>
                  <a:pt x="715" y="540"/>
                </a:lnTo>
                <a:lnTo>
                  <a:pt x="738" y="550"/>
                </a:lnTo>
                <a:lnTo>
                  <a:pt x="760" y="561"/>
                </a:lnTo>
                <a:lnTo>
                  <a:pt x="782" y="573"/>
                </a:lnTo>
                <a:lnTo>
                  <a:pt x="802" y="587"/>
                </a:lnTo>
                <a:lnTo>
                  <a:pt x="823" y="601"/>
                </a:lnTo>
                <a:lnTo>
                  <a:pt x="842" y="617"/>
                </a:lnTo>
                <a:lnTo>
                  <a:pt x="861" y="633"/>
                </a:lnTo>
                <a:lnTo>
                  <a:pt x="878" y="649"/>
                </a:lnTo>
                <a:lnTo>
                  <a:pt x="896" y="668"/>
                </a:lnTo>
                <a:lnTo>
                  <a:pt x="912" y="686"/>
                </a:lnTo>
                <a:lnTo>
                  <a:pt x="927" y="706"/>
                </a:lnTo>
                <a:lnTo>
                  <a:pt x="942" y="727"/>
                </a:lnTo>
                <a:lnTo>
                  <a:pt x="955" y="747"/>
                </a:lnTo>
                <a:lnTo>
                  <a:pt x="967" y="768"/>
                </a:lnTo>
                <a:lnTo>
                  <a:pt x="979" y="791"/>
                </a:lnTo>
                <a:lnTo>
                  <a:pt x="989" y="813"/>
                </a:lnTo>
                <a:lnTo>
                  <a:pt x="998" y="837"/>
                </a:lnTo>
                <a:lnTo>
                  <a:pt x="1006" y="860"/>
                </a:lnTo>
                <a:lnTo>
                  <a:pt x="1013" y="886"/>
                </a:lnTo>
                <a:lnTo>
                  <a:pt x="1019" y="910"/>
                </a:lnTo>
                <a:lnTo>
                  <a:pt x="1024" y="935"/>
                </a:lnTo>
                <a:lnTo>
                  <a:pt x="1027" y="962"/>
                </a:lnTo>
                <a:lnTo>
                  <a:pt x="1030" y="987"/>
                </a:lnTo>
                <a:lnTo>
                  <a:pt x="1030" y="1014"/>
                </a:lnTo>
                <a:lnTo>
                  <a:pt x="1030" y="1014"/>
                </a:lnTo>
                <a:close/>
                <a:moveTo>
                  <a:pt x="899" y="1016"/>
                </a:moveTo>
                <a:lnTo>
                  <a:pt x="899" y="1016"/>
                </a:lnTo>
                <a:lnTo>
                  <a:pt x="899" y="997"/>
                </a:lnTo>
                <a:lnTo>
                  <a:pt x="897" y="977"/>
                </a:lnTo>
                <a:lnTo>
                  <a:pt x="895" y="957"/>
                </a:lnTo>
                <a:lnTo>
                  <a:pt x="891" y="939"/>
                </a:lnTo>
                <a:lnTo>
                  <a:pt x="888" y="920"/>
                </a:lnTo>
                <a:lnTo>
                  <a:pt x="882" y="902"/>
                </a:lnTo>
                <a:lnTo>
                  <a:pt x="876" y="884"/>
                </a:lnTo>
                <a:lnTo>
                  <a:pt x="869" y="866"/>
                </a:lnTo>
                <a:lnTo>
                  <a:pt x="861" y="850"/>
                </a:lnTo>
                <a:lnTo>
                  <a:pt x="853" y="833"/>
                </a:lnTo>
                <a:lnTo>
                  <a:pt x="844" y="817"/>
                </a:lnTo>
                <a:lnTo>
                  <a:pt x="834" y="802"/>
                </a:lnTo>
                <a:lnTo>
                  <a:pt x="823" y="787"/>
                </a:lnTo>
                <a:lnTo>
                  <a:pt x="812" y="772"/>
                </a:lnTo>
                <a:lnTo>
                  <a:pt x="799" y="758"/>
                </a:lnTo>
                <a:lnTo>
                  <a:pt x="786" y="744"/>
                </a:lnTo>
                <a:lnTo>
                  <a:pt x="774" y="731"/>
                </a:lnTo>
                <a:lnTo>
                  <a:pt x="760" y="720"/>
                </a:lnTo>
                <a:lnTo>
                  <a:pt x="745" y="708"/>
                </a:lnTo>
                <a:lnTo>
                  <a:pt x="730" y="697"/>
                </a:lnTo>
                <a:lnTo>
                  <a:pt x="714" y="688"/>
                </a:lnTo>
                <a:lnTo>
                  <a:pt x="697" y="678"/>
                </a:lnTo>
                <a:lnTo>
                  <a:pt x="681" y="669"/>
                </a:lnTo>
                <a:lnTo>
                  <a:pt x="664" y="662"/>
                </a:lnTo>
                <a:lnTo>
                  <a:pt x="647" y="655"/>
                </a:lnTo>
                <a:lnTo>
                  <a:pt x="629" y="648"/>
                </a:lnTo>
                <a:lnTo>
                  <a:pt x="611" y="644"/>
                </a:lnTo>
                <a:lnTo>
                  <a:pt x="593" y="639"/>
                </a:lnTo>
                <a:lnTo>
                  <a:pt x="573" y="636"/>
                </a:lnTo>
                <a:lnTo>
                  <a:pt x="555" y="633"/>
                </a:lnTo>
                <a:lnTo>
                  <a:pt x="535" y="632"/>
                </a:lnTo>
                <a:lnTo>
                  <a:pt x="514" y="631"/>
                </a:lnTo>
                <a:lnTo>
                  <a:pt x="514" y="631"/>
                </a:lnTo>
                <a:lnTo>
                  <a:pt x="495" y="632"/>
                </a:lnTo>
                <a:lnTo>
                  <a:pt x="475" y="633"/>
                </a:lnTo>
                <a:lnTo>
                  <a:pt x="457" y="636"/>
                </a:lnTo>
                <a:lnTo>
                  <a:pt x="437" y="639"/>
                </a:lnTo>
                <a:lnTo>
                  <a:pt x="418" y="644"/>
                </a:lnTo>
                <a:lnTo>
                  <a:pt x="400" y="648"/>
                </a:lnTo>
                <a:lnTo>
                  <a:pt x="383" y="655"/>
                </a:lnTo>
                <a:lnTo>
                  <a:pt x="365" y="662"/>
                </a:lnTo>
                <a:lnTo>
                  <a:pt x="348" y="669"/>
                </a:lnTo>
                <a:lnTo>
                  <a:pt x="332" y="678"/>
                </a:lnTo>
                <a:lnTo>
                  <a:pt x="316" y="688"/>
                </a:lnTo>
                <a:lnTo>
                  <a:pt x="300" y="697"/>
                </a:lnTo>
                <a:lnTo>
                  <a:pt x="285" y="708"/>
                </a:lnTo>
                <a:lnTo>
                  <a:pt x="270" y="720"/>
                </a:lnTo>
                <a:lnTo>
                  <a:pt x="256" y="731"/>
                </a:lnTo>
                <a:lnTo>
                  <a:pt x="243" y="744"/>
                </a:lnTo>
                <a:lnTo>
                  <a:pt x="231" y="758"/>
                </a:lnTo>
                <a:lnTo>
                  <a:pt x="218" y="772"/>
                </a:lnTo>
                <a:lnTo>
                  <a:pt x="206" y="787"/>
                </a:lnTo>
                <a:lnTo>
                  <a:pt x="196" y="802"/>
                </a:lnTo>
                <a:lnTo>
                  <a:pt x="186" y="817"/>
                </a:lnTo>
                <a:lnTo>
                  <a:pt x="176" y="833"/>
                </a:lnTo>
                <a:lnTo>
                  <a:pt x="168" y="850"/>
                </a:lnTo>
                <a:lnTo>
                  <a:pt x="160" y="866"/>
                </a:lnTo>
                <a:lnTo>
                  <a:pt x="153" y="884"/>
                </a:lnTo>
                <a:lnTo>
                  <a:pt x="148" y="902"/>
                </a:lnTo>
                <a:lnTo>
                  <a:pt x="142" y="920"/>
                </a:lnTo>
                <a:lnTo>
                  <a:pt x="138" y="939"/>
                </a:lnTo>
                <a:lnTo>
                  <a:pt x="135" y="957"/>
                </a:lnTo>
                <a:lnTo>
                  <a:pt x="131" y="977"/>
                </a:lnTo>
                <a:lnTo>
                  <a:pt x="130" y="997"/>
                </a:lnTo>
                <a:lnTo>
                  <a:pt x="130" y="1016"/>
                </a:lnTo>
                <a:lnTo>
                  <a:pt x="130" y="1016"/>
                </a:lnTo>
                <a:lnTo>
                  <a:pt x="130" y="1036"/>
                </a:lnTo>
                <a:lnTo>
                  <a:pt x="131" y="1055"/>
                </a:lnTo>
                <a:lnTo>
                  <a:pt x="135" y="1075"/>
                </a:lnTo>
                <a:lnTo>
                  <a:pt x="138" y="1093"/>
                </a:lnTo>
                <a:lnTo>
                  <a:pt x="142" y="1112"/>
                </a:lnTo>
                <a:lnTo>
                  <a:pt x="148" y="1130"/>
                </a:lnTo>
                <a:lnTo>
                  <a:pt x="153" y="1149"/>
                </a:lnTo>
                <a:lnTo>
                  <a:pt x="160" y="1166"/>
                </a:lnTo>
                <a:lnTo>
                  <a:pt x="168" y="1183"/>
                </a:lnTo>
                <a:lnTo>
                  <a:pt x="176" y="1199"/>
                </a:lnTo>
                <a:lnTo>
                  <a:pt x="186" y="1216"/>
                </a:lnTo>
                <a:lnTo>
                  <a:pt x="196" y="1232"/>
                </a:lnTo>
                <a:lnTo>
                  <a:pt x="206" y="1247"/>
                </a:lnTo>
                <a:lnTo>
                  <a:pt x="218" y="1261"/>
                </a:lnTo>
                <a:lnTo>
                  <a:pt x="231" y="1274"/>
                </a:lnTo>
                <a:lnTo>
                  <a:pt x="243" y="1288"/>
                </a:lnTo>
                <a:lnTo>
                  <a:pt x="256" y="1301"/>
                </a:lnTo>
                <a:lnTo>
                  <a:pt x="270" y="1312"/>
                </a:lnTo>
                <a:lnTo>
                  <a:pt x="285" y="1324"/>
                </a:lnTo>
                <a:lnTo>
                  <a:pt x="300" y="1335"/>
                </a:lnTo>
                <a:lnTo>
                  <a:pt x="316" y="1345"/>
                </a:lnTo>
                <a:lnTo>
                  <a:pt x="332" y="1354"/>
                </a:lnTo>
                <a:lnTo>
                  <a:pt x="348" y="1363"/>
                </a:lnTo>
                <a:lnTo>
                  <a:pt x="365" y="1371"/>
                </a:lnTo>
                <a:lnTo>
                  <a:pt x="383" y="1377"/>
                </a:lnTo>
                <a:lnTo>
                  <a:pt x="400" y="1384"/>
                </a:lnTo>
                <a:lnTo>
                  <a:pt x="418" y="1389"/>
                </a:lnTo>
                <a:lnTo>
                  <a:pt x="437" y="1393"/>
                </a:lnTo>
                <a:lnTo>
                  <a:pt x="457" y="1397"/>
                </a:lnTo>
                <a:lnTo>
                  <a:pt x="475" y="1399"/>
                </a:lnTo>
                <a:lnTo>
                  <a:pt x="495" y="1400"/>
                </a:lnTo>
                <a:lnTo>
                  <a:pt x="514" y="1401"/>
                </a:lnTo>
                <a:lnTo>
                  <a:pt x="514" y="1401"/>
                </a:lnTo>
                <a:lnTo>
                  <a:pt x="535" y="1400"/>
                </a:lnTo>
                <a:lnTo>
                  <a:pt x="555" y="1399"/>
                </a:lnTo>
                <a:lnTo>
                  <a:pt x="573" y="1397"/>
                </a:lnTo>
                <a:lnTo>
                  <a:pt x="593" y="1393"/>
                </a:lnTo>
                <a:lnTo>
                  <a:pt x="611" y="1389"/>
                </a:lnTo>
                <a:lnTo>
                  <a:pt x="629" y="1384"/>
                </a:lnTo>
                <a:lnTo>
                  <a:pt x="647" y="1377"/>
                </a:lnTo>
                <a:lnTo>
                  <a:pt x="664" y="1371"/>
                </a:lnTo>
                <a:lnTo>
                  <a:pt x="681" y="1363"/>
                </a:lnTo>
                <a:lnTo>
                  <a:pt x="697" y="1354"/>
                </a:lnTo>
                <a:lnTo>
                  <a:pt x="714" y="1345"/>
                </a:lnTo>
                <a:lnTo>
                  <a:pt x="730" y="1335"/>
                </a:lnTo>
                <a:lnTo>
                  <a:pt x="745" y="1324"/>
                </a:lnTo>
                <a:lnTo>
                  <a:pt x="760" y="1312"/>
                </a:lnTo>
                <a:lnTo>
                  <a:pt x="774" y="1301"/>
                </a:lnTo>
                <a:lnTo>
                  <a:pt x="786" y="1288"/>
                </a:lnTo>
                <a:lnTo>
                  <a:pt x="799" y="1274"/>
                </a:lnTo>
                <a:lnTo>
                  <a:pt x="812" y="1261"/>
                </a:lnTo>
                <a:lnTo>
                  <a:pt x="823" y="1247"/>
                </a:lnTo>
                <a:lnTo>
                  <a:pt x="834" y="1232"/>
                </a:lnTo>
                <a:lnTo>
                  <a:pt x="844" y="1216"/>
                </a:lnTo>
                <a:lnTo>
                  <a:pt x="853" y="1199"/>
                </a:lnTo>
                <a:lnTo>
                  <a:pt x="861" y="1183"/>
                </a:lnTo>
                <a:lnTo>
                  <a:pt x="869" y="1166"/>
                </a:lnTo>
                <a:lnTo>
                  <a:pt x="876" y="1149"/>
                </a:lnTo>
                <a:lnTo>
                  <a:pt x="882" y="1130"/>
                </a:lnTo>
                <a:lnTo>
                  <a:pt x="888" y="1112"/>
                </a:lnTo>
                <a:lnTo>
                  <a:pt x="891" y="1093"/>
                </a:lnTo>
                <a:lnTo>
                  <a:pt x="895" y="1075"/>
                </a:lnTo>
                <a:lnTo>
                  <a:pt x="897" y="1055"/>
                </a:lnTo>
                <a:lnTo>
                  <a:pt x="899" y="1036"/>
                </a:lnTo>
                <a:lnTo>
                  <a:pt x="899" y="1016"/>
                </a:lnTo>
                <a:lnTo>
                  <a:pt x="899" y="1016"/>
                </a:lnTo>
                <a:close/>
                <a:moveTo>
                  <a:pt x="837" y="1016"/>
                </a:moveTo>
                <a:lnTo>
                  <a:pt x="837" y="1016"/>
                </a:lnTo>
                <a:lnTo>
                  <a:pt x="837" y="1032"/>
                </a:lnTo>
                <a:lnTo>
                  <a:pt x="836" y="1050"/>
                </a:lnTo>
                <a:lnTo>
                  <a:pt x="834" y="1066"/>
                </a:lnTo>
                <a:lnTo>
                  <a:pt x="830" y="1081"/>
                </a:lnTo>
                <a:lnTo>
                  <a:pt x="827" y="1097"/>
                </a:lnTo>
                <a:lnTo>
                  <a:pt x="822" y="1112"/>
                </a:lnTo>
                <a:lnTo>
                  <a:pt x="817" y="1127"/>
                </a:lnTo>
                <a:lnTo>
                  <a:pt x="812" y="1142"/>
                </a:lnTo>
                <a:lnTo>
                  <a:pt x="805" y="1156"/>
                </a:lnTo>
                <a:lnTo>
                  <a:pt x="798" y="1169"/>
                </a:lnTo>
                <a:lnTo>
                  <a:pt x="790" y="1183"/>
                </a:lnTo>
                <a:lnTo>
                  <a:pt x="782" y="1196"/>
                </a:lnTo>
                <a:lnTo>
                  <a:pt x="772" y="1209"/>
                </a:lnTo>
                <a:lnTo>
                  <a:pt x="763" y="1221"/>
                </a:lnTo>
                <a:lnTo>
                  <a:pt x="753" y="1233"/>
                </a:lnTo>
                <a:lnTo>
                  <a:pt x="742" y="1244"/>
                </a:lnTo>
                <a:lnTo>
                  <a:pt x="731" y="1255"/>
                </a:lnTo>
                <a:lnTo>
                  <a:pt x="719" y="1265"/>
                </a:lnTo>
                <a:lnTo>
                  <a:pt x="708" y="1274"/>
                </a:lnTo>
                <a:lnTo>
                  <a:pt x="695" y="1284"/>
                </a:lnTo>
                <a:lnTo>
                  <a:pt x="681" y="1292"/>
                </a:lnTo>
                <a:lnTo>
                  <a:pt x="669" y="1300"/>
                </a:lnTo>
                <a:lnTo>
                  <a:pt x="655" y="1307"/>
                </a:lnTo>
                <a:lnTo>
                  <a:pt x="640" y="1314"/>
                </a:lnTo>
                <a:lnTo>
                  <a:pt x="625" y="1319"/>
                </a:lnTo>
                <a:lnTo>
                  <a:pt x="610" y="1324"/>
                </a:lnTo>
                <a:lnTo>
                  <a:pt x="595" y="1329"/>
                </a:lnTo>
                <a:lnTo>
                  <a:pt x="580" y="1332"/>
                </a:lnTo>
                <a:lnTo>
                  <a:pt x="564" y="1334"/>
                </a:lnTo>
                <a:lnTo>
                  <a:pt x="548" y="1337"/>
                </a:lnTo>
                <a:lnTo>
                  <a:pt x="531" y="1338"/>
                </a:lnTo>
                <a:lnTo>
                  <a:pt x="514" y="1339"/>
                </a:lnTo>
                <a:lnTo>
                  <a:pt x="514" y="1339"/>
                </a:lnTo>
                <a:lnTo>
                  <a:pt x="498" y="1338"/>
                </a:lnTo>
                <a:lnTo>
                  <a:pt x="482" y="1337"/>
                </a:lnTo>
                <a:lnTo>
                  <a:pt x="466" y="1334"/>
                </a:lnTo>
                <a:lnTo>
                  <a:pt x="450" y="1332"/>
                </a:lnTo>
                <a:lnTo>
                  <a:pt x="435" y="1329"/>
                </a:lnTo>
                <a:lnTo>
                  <a:pt x="418" y="1324"/>
                </a:lnTo>
                <a:lnTo>
                  <a:pt x="403" y="1319"/>
                </a:lnTo>
                <a:lnTo>
                  <a:pt x="390" y="1314"/>
                </a:lnTo>
                <a:lnTo>
                  <a:pt x="375" y="1307"/>
                </a:lnTo>
                <a:lnTo>
                  <a:pt x="361" y="1300"/>
                </a:lnTo>
                <a:lnTo>
                  <a:pt x="348" y="1292"/>
                </a:lnTo>
                <a:lnTo>
                  <a:pt x="334" y="1284"/>
                </a:lnTo>
                <a:lnTo>
                  <a:pt x="322" y="1274"/>
                </a:lnTo>
                <a:lnTo>
                  <a:pt x="310" y="1265"/>
                </a:lnTo>
                <a:lnTo>
                  <a:pt x="299" y="1255"/>
                </a:lnTo>
                <a:lnTo>
                  <a:pt x="287" y="1244"/>
                </a:lnTo>
                <a:lnTo>
                  <a:pt x="277" y="1233"/>
                </a:lnTo>
                <a:lnTo>
                  <a:pt x="266" y="1221"/>
                </a:lnTo>
                <a:lnTo>
                  <a:pt x="257" y="1209"/>
                </a:lnTo>
                <a:lnTo>
                  <a:pt x="248" y="1196"/>
                </a:lnTo>
                <a:lnTo>
                  <a:pt x="239" y="1183"/>
                </a:lnTo>
                <a:lnTo>
                  <a:pt x="232" y="1169"/>
                </a:lnTo>
                <a:lnTo>
                  <a:pt x="225" y="1156"/>
                </a:lnTo>
                <a:lnTo>
                  <a:pt x="218" y="1142"/>
                </a:lnTo>
                <a:lnTo>
                  <a:pt x="212" y="1127"/>
                </a:lnTo>
                <a:lnTo>
                  <a:pt x="206" y="1112"/>
                </a:lnTo>
                <a:lnTo>
                  <a:pt x="203" y="1097"/>
                </a:lnTo>
                <a:lnTo>
                  <a:pt x="199" y="1081"/>
                </a:lnTo>
                <a:lnTo>
                  <a:pt x="196" y="1066"/>
                </a:lnTo>
                <a:lnTo>
                  <a:pt x="194" y="1050"/>
                </a:lnTo>
                <a:lnTo>
                  <a:pt x="192" y="1032"/>
                </a:lnTo>
                <a:lnTo>
                  <a:pt x="192" y="1016"/>
                </a:lnTo>
                <a:lnTo>
                  <a:pt x="192" y="1016"/>
                </a:lnTo>
                <a:lnTo>
                  <a:pt x="192" y="1000"/>
                </a:lnTo>
                <a:lnTo>
                  <a:pt x="194" y="984"/>
                </a:lnTo>
                <a:lnTo>
                  <a:pt x="196" y="968"/>
                </a:lnTo>
                <a:lnTo>
                  <a:pt x="199" y="952"/>
                </a:lnTo>
                <a:lnTo>
                  <a:pt x="203" y="935"/>
                </a:lnTo>
                <a:lnTo>
                  <a:pt x="206" y="920"/>
                </a:lnTo>
                <a:lnTo>
                  <a:pt x="212" y="905"/>
                </a:lnTo>
                <a:lnTo>
                  <a:pt x="218" y="890"/>
                </a:lnTo>
                <a:lnTo>
                  <a:pt x="225" y="877"/>
                </a:lnTo>
                <a:lnTo>
                  <a:pt x="232" y="863"/>
                </a:lnTo>
                <a:lnTo>
                  <a:pt x="239" y="849"/>
                </a:lnTo>
                <a:lnTo>
                  <a:pt x="248" y="836"/>
                </a:lnTo>
                <a:lnTo>
                  <a:pt x="257" y="824"/>
                </a:lnTo>
                <a:lnTo>
                  <a:pt x="266" y="811"/>
                </a:lnTo>
                <a:lnTo>
                  <a:pt x="277" y="799"/>
                </a:lnTo>
                <a:lnTo>
                  <a:pt x="287" y="789"/>
                </a:lnTo>
                <a:lnTo>
                  <a:pt x="299" y="777"/>
                </a:lnTo>
                <a:lnTo>
                  <a:pt x="310" y="767"/>
                </a:lnTo>
                <a:lnTo>
                  <a:pt x="322" y="758"/>
                </a:lnTo>
                <a:lnTo>
                  <a:pt x="334" y="749"/>
                </a:lnTo>
                <a:lnTo>
                  <a:pt x="348" y="741"/>
                </a:lnTo>
                <a:lnTo>
                  <a:pt x="361" y="732"/>
                </a:lnTo>
                <a:lnTo>
                  <a:pt x="375" y="726"/>
                </a:lnTo>
                <a:lnTo>
                  <a:pt x="390" y="720"/>
                </a:lnTo>
                <a:lnTo>
                  <a:pt x="403" y="714"/>
                </a:lnTo>
                <a:lnTo>
                  <a:pt x="418" y="708"/>
                </a:lnTo>
                <a:lnTo>
                  <a:pt x="435" y="704"/>
                </a:lnTo>
                <a:lnTo>
                  <a:pt x="450" y="700"/>
                </a:lnTo>
                <a:lnTo>
                  <a:pt x="466" y="698"/>
                </a:lnTo>
                <a:lnTo>
                  <a:pt x="482" y="696"/>
                </a:lnTo>
                <a:lnTo>
                  <a:pt x="498" y="694"/>
                </a:lnTo>
                <a:lnTo>
                  <a:pt x="514" y="694"/>
                </a:lnTo>
                <a:lnTo>
                  <a:pt x="514" y="694"/>
                </a:lnTo>
                <a:lnTo>
                  <a:pt x="531" y="694"/>
                </a:lnTo>
                <a:lnTo>
                  <a:pt x="548" y="696"/>
                </a:lnTo>
                <a:lnTo>
                  <a:pt x="564" y="698"/>
                </a:lnTo>
                <a:lnTo>
                  <a:pt x="580" y="700"/>
                </a:lnTo>
                <a:lnTo>
                  <a:pt x="595" y="704"/>
                </a:lnTo>
                <a:lnTo>
                  <a:pt x="610" y="708"/>
                </a:lnTo>
                <a:lnTo>
                  <a:pt x="625" y="714"/>
                </a:lnTo>
                <a:lnTo>
                  <a:pt x="640" y="720"/>
                </a:lnTo>
                <a:lnTo>
                  <a:pt x="655" y="726"/>
                </a:lnTo>
                <a:lnTo>
                  <a:pt x="669" y="732"/>
                </a:lnTo>
                <a:lnTo>
                  <a:pt x="681" y="741"/>
                </a:lnTo>
                <a:lnTo>
                  <a:pt x="695" y="749"/>
                </a:lnTo>
                <a:lnTo>
                  <a:pt x="708" y="758"/>
                </a:lnTo>
                <a:lnTo>
                  <a:pt x="719" y="767"/>
                </a:lnTo>
                <a:lnTo>
                  <a:pt x="731" y="777"/>
                </a:lnTo>
                <a:lnTo>
                  <a:pt x="742" y="789"/>
                </a:lnTo>
                <a:lnTo>
                  <a:pt x="753" y="799"/>
                </a:lnTo>
                <a:lnTo>
                  <a:pt x="763" y="811"/>
                </a:lnTo>
                <a:lnTo>
                  <a:pt x="772" y="824"/>
                </a:lnTo>
                <a:lnTo>
                  <a:pt x="782" y="836"/>
                </a:lnTo>
                <a:lnTo>
                  <a:pt x="790" y="849"/>
                </a:lnTo>
                <a:lnTo>
                  <a:pt x="798" y="863"/>
                </a:lnTo>
                <a:lnTo>
                  <a:pt x="805" y="877"/>
                </a:lnTo>
                <a:lnTo>
                  <a:pt x="812" y="890"/>
                </a:lnTo>
                <a:lnTo>
                  <a:pt x="817" y="905"/>
                </a:lnTo>
                <a:lnTo>
                  <a:pt x="822" y="920"/>
                </a:lnTo>
                <a:lnTo>
                  <a:pt x="827" y="935"/>
                </a:lnTo>
                <a:lnTo>
                  <a:pt x="830" y="952"/>
                </a:lnTo>
                <a:lnTo>
                  <a:pt x="834" y="968"/>
                </a:lnTo>
                <a:lnTo>
                  <a:pt x="836" y="984"/>
                </a:lnTo>
                <a:lnTo>
                  <a:pt x="837" y="1000"/>
                </a:lnTo>
                <a:lnTo>
                  <a:pt x="837" y="1016"/>
                </a:lnTo>
                <a:lnTo>
                  <a:pt x="837" y="1016"/>
                </a:lnTo>
                <a:close/>
                <a:moveTo>
                  <a:pt x="602" y="933"/>
                </a:moveTo>
                <a:lnTo>
                  <a:pt x="602" y="933"/>
                </a:lnTo>
                <a:lnTo>
                  <a:pt x="601" y="924"/>
                </a:lnTo>
                <a:lnTo>
                  <a:pt x="599" y="916"/>
                </a:lnTo>
                <a:lnTo>
                  <a:pt x="597" y="908"/>
                </a:lnTo>
                <a:lnTo>
                  <a:pt x="595" y="900"/>
                </a:lnTo>
                <a:lnTo>
                  <a:pt x="590" y="892"/>
                </a:lnTo>
                <a:lnTo>
                  <a:pt x="587" y="885"/>
                </a:lnTo>
                <a:lnTo>
                  <a:pt x="581" y="878"/>
                </a:lnTo>
                <a:lnTo>
                  <a:pt x="575" y="871"/>
                </a:lnTo>
                <a:lnTo>
                  <a:pt x="569" y="865"/>
                </a:lnTo>
                <a:lnTo>
                  <a:pt x="563" y="860"/>
                </a:lnTo>
                <a:lnTo>
                  <a:pt x="556" y="856"/>
                </a:lnTo>
                <a:lnTo>
                  <a:pt x="548" y="852"/>
                </a:lnTo>
                <a:lnTo>
                  <a:pt x="540" y="850"/>
                </a:lnTo>
                <a:lnTo>
                  <a:pt x="531" y="848"/>
                </a:lnTo>
                <a:lnTo>
                  <a:pt x="522" y="845"/>
                </a:lnTo>
                <a:lnTo>
                  <a:pt x="513" y="845"/>
                </a:lnTo>
                <a:lnTo>
                  <a:pt x="513" y="845"/>
                </a:lnTo>
                <a:lnTo>
                  <a:pt x="505" y="845"/>
                </a:lnTo>
                <a:lnTo>
                  <a:pt x="496" y="848"/>
                </a:lnTo>
                <a:lnTo>
                  <a:pt x="488" y="850"/>
                </a:lnTo>
                <a:lnTo>
                  <a:pt x="480" y="852"/>
                </a:lnTo>
                <a:lnTo>
                  <a:pt x="471" y="856"/>
                </a:lnTo>
                <a:lnTo>
                  <a:pt x="465" y="860"/>
                </a:lnTo>
                <a:lnTo>
                  <a:pt x="458" y="865"/>
                </a:lnTo>
                <a:lnTo>
                  <a:pt x="451" y="871"/>
                </a:lnTo>
                <a:lnTo>
                  <a:pt x="446" y="878"/>
                </a:lnTo>
                <a:lnTo>
                  <a:pt x="440" y="885"/>
                </a:lnTo>
                <a:lnTo>
                  <a:pt x="436" y="892"/>
                </a:lnTo>
                <a:lnTo>
                  <a:pt x="432" y="900"/>
                </a:lnTo>
                <a:lnTo>
                  <a:pt x="430" y="908"/>
                </a:lnTo>
                <a:lnTo>
                  <a:pt x="428" y="916"/>
                </a:lnTo>
                <a:lnTo>
                  <a:pt x="427" y="924"/>
                </a:lnTo>
                <a:lnTo>
                  <a:pt x="425" y="933"/>
                </a:lnTo>
                <a:lnTo>
                  <a:pt x="425" y="933"/>
                </a:lnTo>
                <a:lnTo>
                  <a:pt x="425" y="941"/>
                </a:lnTo>
                <a:lnTo>
                  <a:pt x="428" y="948"/>
                </a:lnTo>
                <a:lnTo>
                  <a:pt x="431" y="962"/>
                </a:lnTo>
                <a:lnTo>
                  <a:pt x="437" y="973"/>
                </a:lnTo>
                <a:lnTo>
                  <a:pt x="444" y="984"/>
                </a:lnTo>
                <a:lnTo>
                  <a:pt x="451" y="992"/>
                </a:lnTo>
                <a:lnTo>
                  <a:pt x="457" y="998"/>
                </a:lnTo>
                <a:lnTo>
                  <a:pt x="462" y="1002"/>
                </a:lnTo>
                <a:lnTo>
                  <a:pt x="462" y="1002"/>
                </a:lnTo>
                <a:lnTo>
                  <a:pt x="466" y="1006"/>
                </a:lnTo>
                <a:lnTo>
                  <a:pt x="468" y="1010"/>
                </a:lnTo>
                <a:lnTo>
                  <a:pt x="469" y="1015"/>
                </a:lnTo>
                <a:lnTo>
                  <a:pt x="469" y="1020"/>
                </a:lnTo>
                <a:lnTo>
                  <a:pt x="469" y="1216"/>
                </a:lnTo>
                <a:lnTo>
                  <a:pt x="469" y="1216"/>
                </a:lnTo>
                <a:lnTo>
                  <a:pt x="470" y="1219"/>
                </a:lnTo>
                <a:lnTo>
                  <a:pt x="473" y="1222"/>
                </a:lnTo>
                <a:lnTo>
                  <a:pt x="476" y="1225"/>
                </a:lnTo>
                <a:lnTo>
                  <a:pt x="480" y="1226"/>
                </a:lnTo>
                <a:lnTo>
                  <a:pt x="546" y="1226"/>
                </a:lnTo>
                <a:lnTo>
                  <a:pt x="546" y="1226"/>
                </a:lnTo>
                <a:lnTo>
                  <a:pt x="551" y="1225"/>
                </a:lnTo>
                <a:lnTo>
                  <a:pt x="555" y="1222"/>
                </a:lnTo>
                <a:lnTo>
                  <a:pt x="556" y="1219"/>
                </a:lnTo>
                <a:lnTo>
                  <a:pt x="557" y="1216"/>
                </a:lnTo>
                <a:lnTo>
                  <a:pt x="557" y="1020"/>
                </a:lnTo>
                <a:lnTo>
                  <a:pt x="557" y="1020"/>
                </a:lnTo>
                <a:lnTo>
                  <a:pt x="558" y="1015"/>
                </a:lnTo>
                <a:lnTo>
                  <a:pt x="559" y="1010"/>
                </a:lnTo>
                <a:lnTo>
                  <a:pt x="561" y="1006"/>
                </a:lnTo>
                <a:lnTo>
                  <a:pt x="565" y="1002"/>
                </a:lnTo>
                <a:lnTo>
                  <a:pt x="565" y="1002"/>
                </a:lnTo>
                <a:lnTo>
                  <a:pt x="571" y="998"/>
                </a:lnTo>
                <a:lnTo>
                  <a:pt x="576" y="991"/>
                </a:lnTo>
                <a:lnTo>
                  <a:pt x="583" y="983"/>
                </a:lnTo>
                <a:lnTo>
                  <a:pt x="589" y="972"/>
                </a:lnTo>
                <a:lnTo>
                  <a:pt x="596" y="961"/>
                </a:lnTo>
                <a:lnTo>
                  <a:pt x="599" y="948"/>
                </a:lnTo>
                <a:lnTo>
                  <a:pt x="601" y="941"/>
                </a:lnTo>
                <a:lnTo>
                  <a:pt x="602" y="933"/>
                </a:lnTo>
                <a:lnTo>
                  <a:pt x="602" y="933"/>
                </a:lnTo>
                <a:close/>
              </a:path>
            </a:pathLst>
          </a:custGeom>
          <a:solidFill>
            <a:schemeClr val="accent2"/>
          </a:solidFill>
          <a:ln>
            <a:noFill/>
          </a:ln>
          <a:extLst/>
        </p:spPr>
        <p:txBody>
          <a:bodyPr vert="horz" wrap="square" lIns="91440" tIns="45720" rIns="91440" bIns="45720" numCol="1" anchor="t" anchorCtr="0" compatLnSpc="1">
            <a:prstTxWarp prst="textNoShape">
              <a:avLst/>
            </a:prstTxWarp>
          </a:bodyPr>
          <a:lstStyle/>
          <a:p>
            <a:endParaRPr lang="en-GB">
              <a:latin typeface="+mj-lt"/>
            </a:endParaRPr>
          </a:p>
        </p:txBody>
      </p:sp>
    </p:spTree>
    <p:extLst>
      <p:ext uri="{BB962C8B-B14F-4D97-AF65-F5344CB8AC3E}">
        <p14:creationId xmlns:p14="http://schemas.microsoft.com/office/powerpoint/2010/main" val="26542325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In closing….</a:t>
            </a:r>
            <a:endParaRPr lang="en-ZA" dirty="0"/>
          </a:p>
        </p:txBody>
      </p:sp>
      <p:sp>
        <p:nvSpPr>
          <p:cNvPr id="8" name="Slide Number Placeholder 7"/>
          <p:cNvSpPr>
            <a:spLocks noGrp="1"/>
          </p:cNvSpPr>
          <p:nvPr>
            <p:ph type="sldNum" sz="quarter" idx="18"/>
          </p:nvPr>
        </p:nvSpPr>
        <p:spPr/>
        <p:txBody>
          <a:bodyPr/>
          <a:lstStyle/>
          <a:p>
            <a:fld id="{EB13C833-464E-4115-95B8-3EB24AEC15D8}" type="slidenum">
              <a:rPr lang="en-ZA" smtClean="0">
                <a:solidFill>
                  <a:schemeClr val="bg1"/>
                </a:solidFill>
              </a:rPr>
              <a:pPr/>
              <a:t>34</a:t>
            </a:fld>
            <a:endParaRPr lang="en-ZA" dirty="0">
              <a:solidFill>
                <a:schemeClr val="bg1"/>
              </a:solidFill>
            </a:endParaRPr>
          </a:p>
        </p:txBody>
      </p:sp>
      <p:sp>
        <p:nvSpPr>
          <p:cNvPr id="9" name="Date Placeholder 8"/>
          <p:cNvSpPr>
            <a:spLocks noGrp="1"/>
          </p:cNvSpPr>
          <p:nvPr>
            <p:ph type="dt" sz="half" idx="16"/>
          </p:nvPr>
        </p:nvSpPr>
        <p:spPr/>
        <p:txBody>
          <a:bodyPr/>
          <a:lstStyle/>
          <a:p>
            <a:r>
              <a:rPr lang="en-ZA" dirty="0" smtClean="0">
                <a:solidFill>
                  <a:schemeClr val="bg1"/>
                </a:solidFill>
              </a:rPr>
              <a:t>July 2018</a:t>
            </a:r>
            <a:endParaRPr lang="en-ZA" dirty="0">
              <a:solidFill>
                <a:schemeClr val="bg1"/>
              </a:solidFill>
            </a:endParaRPr>
          </a:p>
        </p:txBody>
      </p:sp>
      <p:sp>
        <p:nvSpPr>
          <p:cNvPr id="10" name="Footer Placeholder 9"/>
          <p:cNvSpPr>
            <a:spLocks noGrp="1"/>
          </p:cNvSpPr>
          <p:nvPr>
            <p:ph type="ftr" sz="quarter" idx="17"/>
          </p:nvPr>
        </p:nvSpPr>
        <p:spPr/>
        <p:txBody>
          <a:bodyPr/>
          <a:lstStyle/>
          <a:p>
            <a:r>
              <a:rPr lang="en-ZA" dirty="0" smtClean="0"/>
              <a:t>Hotels Outlook: 2018 - 2022</a:t>
            </a:r>
            <a:endParaRPr lang="en-ZA"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2936" y="980728"/>
            <a:ext cx="8041063" cy="5206435"/>
          </a:xfrm>
          <a:prstGeom prst="rect">
            <a:avLst/>
          </a:prstGeom>
        </p:spPr>
      </p:pic>
      <p:pic>
        <p:nvPicPr>
          <p:cNvPr id="11" name="Picture 10"/>
          <p:cNvPicPr>
            <a:picLocks noChangeAspect="1"/>
          </p:cNvPicPr>
          <p:nvPr/>
        </p:nvPicPr>
        <p:blipFill>
          <a:blip r:embed="rId4"/>
          <a:stretch>
            <a:fillRect/>
          </a:stretch>
        </p:blipFill>
        <p:spPr>
          <a:xfrm>
            <a:off x="1" y="980729"/>
            <a:ext cx="3987130" cy="5206435"/>
          </a:xfrm>
          <a:prstGeom prst="rect">
            <a:avLst/>
          </a:prstGeom>
        </p:spPr>
      </p:pic>
    </p:spTree>
    <p:extLst>
      <p:ext uri="{BB962C8B-B14F-4D97-AF65-F5344CB8AC3E}">
        <p14:creationId xmlns:p14="http://schemas.microsoft.com/office/powerpoint/2010/main" val="235694934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Links</a:t>
            </a:r>
            <a:endParaRPr lang="en-ZA" dirty="0"/>
          </a:p>
        </p:txBody>
      </p:sp>
      <p:sp>
        <p:nvSpPr>
          <p:cNvPr id="3" name="Text Placeholder 2"/>
          <p:cNvSpPr>
            <a:spLocks noGrp="1"/>
          </p:cNvSpPr>
          <p:nvPr>
            <p:ph type="body" sz="quarter" idx="10"/>
          </p:nvPr>
        </p:nvSpPr>
        <p:spPr>
          <a:xfrm>
            <a:off x="533400" y="5867400"/>
            <a:ext cx="8205486" cy="762000"/>
          </a:xfrm>
        </p:spPr>
        <p:txBody>
          <a:bodyPr/>
          <a:lstStyle/>
          <a:p>
            <a:r>
              <a:rPr lang="en-ZA" i="1" dirty="0" smtClean="0"/>
              <a:t>“The information contained in this  publication by PwC is provided for discussion purposes only and is intended to provide the reader or his/her entity with general information of interest. The information is supplied on an “as is” basis and has not been compiled to meet the reader’s or his/her entity’s individual requirements. It is the reader’s responsibility to satisfy him or her that the content meets the individual or his/ her entity’s requirements. The information should not be regarded as professional or legal advice or the official opinion of PwC. No action should be taken on the strength of the information without obtaining professional advice. Although PwC take all reasonable steps to ensure the quality and accuracy of the information, accuracy is not guaranteed. PwC,  shall not be liable for any damage, loss or liability of any nature incurred directly or indirectly by whomever and resulting from any cause in connection with the information contained herein.”</a:t>
            </a:r>
            <a:r>
              <a:rPr lang="en-ZA" dirty="0" smtClean="0"/>
              <a:t/>
            </a:r>
            <a:br>
              <a:rPr lang="en-ZA" dirty="0" smtClean="0"/>
            </a:br>
            <a:r>
              <a:rPr lang="en-ZA" dirty="0" smtClean="0"/>
              <a:t/>
            </a:r>
            <a:br>
              <a:rPr lang="en-ZA" dirty="0" smtClean="0"/>
            </a:br>
            <a:r>
              <a:rPr lang="en-ZA" dirty="0" smtClean="0"/>
              <a:t>© PwC Inc. [Registration number 1998/012055/21](“PwC”). All rights reserved. PwC refers to the South African member firm, and may sometimes refer to the PwC network. Each member firm is a separate legal entity. Please see www.pwc.co.za for further details.</a:t>
            </a:r>
            <a:endParaRPr lang="en-ZA"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2204864"/>
            <a:ext cx="351896" cy="302333"/>
          </a:xfrm>
          <a:prstGeom prst="rect">
            <a:avLst/>
          </a:prstGeom>
        </p:spPr>
      </p:pic>
      <p:pic>
        <p:nvPicPr>
          <p:cNvPr id="7" name="Picture 6" descr="http://www.lucianoganci.it/images/linkedin-logo.jpg">
            <a:hlinkClick r:id="rId4"/>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7544" y="2492896"/>
            <a:ext cx="445823" cy="519668"/>
          </a:xfrm>
          <a:prstGeom prst="rect">
            <a:avLst/>
          </a:prstGeom>
          <a:noFill/>
          <a:ln>
            <a:noFill/>
          </a:ln>
        </p:spPr>
      </p:pic>
      <p:pic>
        <p:nvPicPr>
          <p:cNvPr id="8" name="Picture 7" descr="https://image.freepik.com/free-icon/mouse-2_318-11618.jpg">
            <a:hlinkClick r:id="rId6"/>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19376" y="1685315"/>
            <a:ext cx="542157" cy="480849"/>
          </a:xfrm>
          <a:prstGeom prst="rect">
            <a:avLst/>
          </a:prstGeom>
          <a:noFill/>
          <a:ln>
            <a:noFill/>
          </a:ln>
        </p:spPr>
      </p:pic>
      <p:pic>
        <p:nvPicPr>
          <p:cNvPr id="9" name="Picture 8" descr="http://www.iconsdb.com/icons/preview/red/email-12-xxl.png">
            <a:hlinkClick r:id="rId8"/>
          </p:cNvPr>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67544" y="2988930"/>
            <a:ext cx="445823" cy="512078"/>
          </a:xfrm>
          <a:prstGeom prst="rect">
            <a:avLst/>
          </a:prstGeom>
          <a:noFill/>
          <a:ln>
            <a:noFill/>
          </a:ln>
        </p:spPr>
      </p:pic>
      <p:pic>
        <p:nvPicPr>
          <p:cNvPr id="10" name="Picture 9" descr="https://cdn3.iconfinder.com/data/icons/rcons-social/32/phone_telephone_call-512.png">
            <a:hlinkClick r:id="rId10"/>
          </p:cNvPr>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81840" y="3501008"/>
            <a:ext cx="417752" cy="366142"/>
          </a:xfrm>
          <a:prstGeom prst="rect">
            <a:avLst/>
          </a:prstGeom>
          <a:noFill/>
          <a:ln>
            <a:noFill/>
          </a:ln>
        </p:spPr>
      </p:pic>
      <p:sp>
        <p:nvSpPr>
          <p:cNvPr id="11" name="TextBox 10"/>
          <p:cNvSpPr txBox="1"/>
          <p:nvPr/>
        </p:nvSpPr>
        <p:spPr>
          <a:xfrm>
            <a:off x="533400" y="1772816"/>
            <a:ext cx="7152190" cy="2232248"/>
          </a:xfrm>
          <a:prstGeom prst="rect">
            <a:avLst/>
          </a:prstGeom>
          <a:noFill/>
        </p:spPr>
        <p:txBody>
          <a:bodyPr wrap="square" lIns="0" tIns="0" rIns="0" bIns="0" rtlCol="0">
            <a:noAutofit/>
          </a:bodyPr>
          <a:lstStyle/>
          <a:p>
            <a:pPr marL="890588" lvl="1">
              <a:spcAft>
                <a:spcPts val="900"/>
              </a:spcAft>
            </a:pPr>
            <a:r>
              <a:rPr lang="en-ZA" sz="2000" dirty="0" smtClean="0">
                <a:latin typeface="Georgia" pitchFamily="18" charset="0"/>
              </a:rPr>
              <a:t>www.pwc.co.za/hospitality-and-leisure </a:t>
            </a:r>
            <a:endParaRPr lang="en-ZA" sz="2000" dirty="0">
              <a:latin typeface="Georgia" pitchFamily="18" charset="0"/>
            </a:endParaRPr>
          </a:p>
          <a:p>
            <a:pPr marL="890588" lvl="1">
              <a:spcAft>
                <a:spcPts val="900"/>
              </a:spcAft>
            </a:pPr>
            <a:r>
              <a:rPr lang="en-ZA" sz="2000" dirty="0" smtClean="0">
                <a:latin typeface="Georgia" pitchFamily="18" charset="0"/>
              </a:rPr>
              <a:t>@</a:t>
            </a:r>
            <a:r>
              <a:rPr lang="en-ZA" sz="2000" dirty="0" err="1" smtClean="0">
                <a:latin typeface="Georgia" pitchFamily="18" charset="0"/>
              </a:rPr>
              <a:t>pwc_za</a:t>
            </a:r>
            <a:endParaRPr lang="en-ZA" sz="2000" dirty="0" smtClean="0">
              <a:latin typeface="Georgia" pitchFamily="18" charset="0"/>
            </a:endParaRPr>
          </a:p>
          <a:p>
            <a:pPr marL="890588" lvl="1">
              <a:spcAft>
                <a:spcPts val="900"/>
              </a:spcAft>
            </a:pPr>
            <a:r>
              <a:rPr lang="en-ZA" sz="2000" dirty="0" smtClean="0">
                <a:latin typeface="Georgia" pitchFamily="18" charset="0"/>
              </a:rPr>
              <a:t>PwC South Africa</a:t>
            </a:r>
          </a:p>
          <a:p>
            <a:pPr marL="890588" lvl="1">
              <a:spcAft>
                <a:spcPts val="900"/>
              </a:spcAft>
            </a:pPr>
            <a:r>
              <a:rPr lang="en-ZA" sz="2000" dirty="0" smtClean="0">
                <a:latin typeface="Georgia" pitchFamily="18" charset="0"/>
              </a:rPr>
              <a:t>pietro.calicchio@pwc.com</a:t>
            </a:r>
          </a:p>
          <a:p>
            <a:pPr marL="890588" lvl="1">
              <a:spcAft>
                <a:spcPts val="900"/>
              </a:spcAft>
            </a:pPr>
            <a:r>
              <a:rPr lang="en-ZA" sz="2000" dirty="0" smtClean="0">
                <a:latin typeface="Georgia" pitchFamily="18" charset="0"/>
              </a:rPr>
              <a:t>+27 11 797 5292</a:t>
            </a:r>
          </a:p>
          <a:p>
            <a:pPr>
              <a:spcAft>
                <a:spcPts val="900"/>
              </a:spcAft>
            </a:pPr>
            <a:endParaRPr lang="en-ZA" sz="2000" dirty="0">
              <a:latin typeface="Georgia"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ctrTitle"/>
          </p:nvPr>
        </p:nvSpPr>
        <p:spPr>
          <a:xfrm>
            <a:off x="533400" y="685800"/>
            <a:ext cx="8077200" cy="1011025"/>
          </a:xfrm>
        </p:spPr>
        <p:txBody>
          <a:bodyPr/>
          <a:lstStyle/>
          <a:p>
            <a:r>
              <a:rPr lang="en-ZA" sz="4400" dirty="0" smtClean="0"/>
              <a:t>Hotel accommodation in South Africa</a:t>
            </a:r>
            <a:endParaRPr lang="en-ZA" sz="4400" dirty="0"/>
          </a:p>
        </p:txBody>
      </p:sp>
      <p:sp>
        <p:nvSpPr>
          <p:cNvPr id="2" name="Slide Number Placeholder 1"/>
          <p:cNvSpPr>
            <a:spLocks noGrp="1"/>
          </p:cNvSpPr>
          <p:nvPr>
            <p:ph type="sldNum" sz="quarter" idx="12"/>
          </p:nvPr>
        </p:nvSpPr>
        <p:spPr/>
        <p:txBody>
          <a:bodyPr/>
          <a:lstStyle/>
          <a:p>
            <a:fld id="{7AB3B583-2969-4016-8335-93D97B8F7171}" type="slidenum">
              <a:rPr lang="en-ZA" smtClean="0"/>
              <a:pPr/>
              <a:t>4</a:t>
            </a:fld>
            <a:endParaRPr lang="en-ZA"/>
          </a:p>
        </p:txBody>
      </p:sp>
      <p:sp>
        <p:nvSpPr>
          <p:cNvPr id="3" name="Date Placeholder 2"/>
          <p:cNvSpPr>
            <a:spLocks noGrp="1"/>
          </p:cNvSpPr>
          <p:nvPr>
            <p:ph type="dt" sz="half" idx="10"/>
          </p:nvPr>
        </p:nvSpPr>
        <p:spPr/>
        <p:txBody>
          <a:bodyPr/>
          <a:lstStyle/>
          <a:p>
            <a:r>
              <a:rPr lang="en-ZA" dirty="0" smtClean="0"/>
              <a:t>July 2018</a:t>
            </a:r>
            <a:endParaRPr lang="en-ZA" dirty="0"/>
          </a:p>
        </p:txBody>
      </p:sp>
      <p:sp>
        <p:nvSpPr>
          <p:cNvPr id="7" name="Footer Placeholder 6"/>
          <p:cNvSpPr>
            <a:spLocks noGrp="1"/>
          </p:cNvSpPr>
          <p:nvPr>
            <p:ph type="ftr" sz="quarter" idx="11"/>
          </p:nvPr>
        </p:nvSpPr>
        <p:spPr/>
        <p:txBody>
          <a:bodyPr/>
          <a:lstStyle/>
          <a:p>
            <a:r>
              <a:rPr lang="en-ZA" dirty="0" smtClean="0"/>
              <a:t>Hotels Outlook: 2018 - 2022</a:t>
            </a:r>
            <a:endParaRPr lang="en-ZA" dirty="0"/>
          </a:p>
        </p:txBody>
      </p:sp>
    </p:spTree>
    <p:extLst>
      <p:ext uri="{BB962C8B-B14F-4D97-AF65-F5344CB8AC3E}">
        <p14:creationId xmlns:p14="http://schemas.microsoft.com/office/powerpoint/2010/main" val="8859755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1860" y="492899"/>
            <a:ext cx="8077200" cy="504056"/>
          </a:xfrm>
        </p:spPr>
        <p:txBody>
          <a:bodyPr/>
          <a:lstStyle/>
          <a:p>
            <a:r>
              <a:rPr lang="en-ZA" dirty="0" smtClean="0"/>
              <a:t>Key highlights for 2017</a:t>
            </a:r>
            <a:endParaRPr lang="en-ZA" dirty="0"/>
          </a:p>
        </p:txBody>
      </p:sp>
      <p:sp>
        <p:nvSpPr>
          <p:cNvPr id="15" name="Rectangle 10"/>
          <p:cNvSpPr>
            <a:spLocks noChangeArrowheads="1"/>
          </p:cNvSpPr>
          <p:nvPr/>
        </p:nvSpPr>
        <p:spPr bwMode="auto">
          <a:xfrm>
            <a:off x="963857" y="2012798"/>
            <a:ext cx="1024319" cy="27699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lvl="0" algn="ctr" defTabSz="914400" fontAlgn="base">
              <a:spcBef>
                <a:spcPct val="0"/>
              </a:spcBef>
              <a:spcAft>
                <a:spcPct val="0"/>
              </a:spcAft>
            </a:pPr>
            <a:r>
              <a:rPr lang="en-ZA" b="1" i="1" dirty="0" smtClean="0">
                <a:solidFill>
                  <a:schemeClr val="accent6"/>
                </a:solidFill>
                <a:latin typeface="Georgia" pitchFamily="18" charset="0"/>
              </a:rPr>
              <a:t>Revenue	</a:t>
            </a:r>
            <a:endParaRPr lang="en-ZA" b="1" i="1" dirty="0">
              <a:solidFill>
                <a:schemeClr val="accent6"/>
              </a:solidFill>
              <a:latin typeface="Georgia" pitchFamily="18" charset="0"/>
            </a:endParaRPr>
          </a:p>
        </p:txBody>
      </p:sp>
      <p:sp>
        <p:nvSpPr>
          <p:cNvPr id="16" name="Rectangle 10"/>
          <p:cNvSpPr>
            <a:spLocks noChangeArrowheads="1"/>
          </p:cNvSpPr>
          <p:nvPr/>
        </p:nvSpPr>
        <p:spPr bwMode="auto">
          <a:xfrm>
            <a:off x="2426639" y="1735799"/>
            <a:ext cx="1750022" cy="553998"/>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lgn="ctr" defTabSz="914400" fontAlgn="base">
              <a:spcBef>
                <a:spcPct val="0"/>
              </a:spcBef>
              <a:spcAft>
                <a:spcPct val="0"/>
              </a:spcAft>
            </a:pPr>
            <a:r>
              <a:rPr lang="en-ZA" b="1" i="1" smtClean="0">
                <a:solidFill>
                  <a:schemeClr val="accent2"/>
                </a:solidFill>
                <a:latin typeface="Georgia" pitchFamily="18" charset="0"/>
              </a:rPr>
              <a:t>Average</a:t>
            </a:r>
            <a:br>
              <a:rPr lang="en-ZA" b="1" i="1" smtClean="0">
                <a:solidFill>
                  <a:schemeClr val="accent2"/>
                </a:solidFill>
                <a:latin typeface="Georgia" pitchFamily="18" charset="0"/>
              </a:rPr>
            </a:br>
            <a:r>
              <a:rPr lang="en-ZA" b="1" i="1" smtClean="0">
                <a:solidFill>
                  <a:schemeClr val="accent2"/>
                </a:solidFill>
                <a:latin typeface="Georgia" pitchFamily="18" charset="0"/>
              </a:rPr>
              <a:t>room </a:t>
            </a:r>
            <a:r>
              <a:rPr lang="en-ZA" b="1" i="1" dirty="0" smtClean="0">
                <a:solidFill>
                  <a:schemeClr val="accent2"/>
                </a:solidFill>
                <a:latin typeface="Georgia" pitchFamily="18" charset="0"/>
              </a:rPr>
              <a:t>rates</a:t>
            </a:r>
            <a:endParaRPr lang="en-ZA" b="1" i="1" dirty="0">
              <a:solidFill>
                <a:schemeClr val="accent2"/>
              </a:solidFill>
              <a:latin typeface="Georgia" pitchFamily="18" charset="0"/>
            </a:endParaRPr>
          </a:p>
        </p:txBody>
      </p:sp>
      <p:sp>
        <p:nvSpPr>
          <p:cNvPr id="17" name="Rectangle 10"/>
          <p:cNvSpPr>
            <a:spLocks noChangeArrowheads="1"/>
          </p:cNvSpPr>
          <p:nvPr/>
        </p:nvSpPr>
        <p:spPr bwMode="auto">
          <a:xfrm>
            <a:off x="4397803" y="1735799"/>
            <a:ext cx="1750022" cy="276999"/>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lgn="ctr" defTabSz="914400" fontAlgn="base">
              <a:spcBef>
                <a:spcPct val="0"/>
              </a:spcBef>
              <a:spcAft>
                <a:spcPct val="0"/>
              </a:spcAft>
            </a:pPr>
            <a:r>
              <a:rPr lang="en-ZA" b="1" i="1" dirty="0" smtClean="0">
                <a:solidFill>
                  <a:schemeClr val="accent3"/>
                </a:solidFill>
                <a:latin typeface="Georgia" pitchFamily="18" charset="0"/>
              </a:rPr>
              <a:t>Guest nights</a:t>
            </a:r>
            <a:endParaRPr lang="en-ZA" b="1" i="1" dirty="0">
              <a:solidFill>
                <a:schemeClr val="accent3"/>
              </a:solidFill>
              <a:latin typeface="Georgia" pitchFamily="18" charset="0"/>
            </a:endParaRPr>
          </a:p>
        </p:txBody>
      </p:sp>
      <p:grpSp>
        <p:nvGrpSpPr>
          <p:cNvPr id="87" name="Group 86"/>
          <p:cNvGrpSpPr/>
          <p:nvPr/>
        </p:nvGrpSpPr>
        <p:grpSpPr>
          <a:xfrm rot="10800000">
            <a:off x="549247" y="2914551"/>
            <a:ext cx="1828849" cy="1763237"/>
            <a:chOff x="5706740" y="3005138"/>
            <a:chExt cx="1465263" cy="1463676"/>
          </a:xfrm>
          <a:solidFill>
            <a:schemeClr val="accent6"/>
          </a:solidFill>
        </p:grpSpPr>
        <p:grpSp>
          <p:nvGrpSpPr>
            <p:cNvPr id="90" name="Group 89"/>
            <p:cNvGrpSpPr/>
            <p:nvPr/>
          </p:nvGrpSpPr>
          <p:grpSpPr>
            <a:xfrm>
              <a:off x="5706740" y="3005138"/>
              <a:ext cx="1465263" cy="1463676"/>
              <a:chOff x="5609629" y="3005138"/>
              <a:chExt cx="1465263" cy="1463676"/>
            </a:xfrm>
            <a:grpFill/>
          </p:grpSpPr>
          <p:sp>
            <p:nvSpPr>
              <p:cNvPr id="93" name="Freeform 259"/>
              <p:cNvSpPr>
                <a:spLocks/>
              </p:cNvSpPr>
              <p:nvPr/>
            </p:nvSpPr>
            <p:spPr bwMode="auto">
              <a:xfrm>
                <a:off x="6341467" y="3005138"/>
                <a:ext cx="519113" cy="731838"/>
              </a:xfrm>
              <a:custGeom>
                <a:avLst/>
                <a:gdLst>
                  <a:gd name="T0" fmla="*/ 0 w 5437"/>
                  <a:gd name="T1" fmla="*/ 7688 h 7688"/>
                  <a:gd name="T2" fmla="*/ 5437 w 5437"/>
                  <a:gd name="T3" fmla="*/ 2252 h 7688"/>
                  <a:gd name="T4" fmla="*/ 0 w 5437"/>
                  <a:gd name="T5" fmla="*/ 0 h 7688"/>
                  <a:gd name="T6" fmla="*/ 0 w 5437"/>
                  <a:gd name="T7" fmla="*/ 7688 h 7688"/>
                </a:gdLst>
                <a:ahLst/>
                <a:cxnLst>
                  <a:cxn ang="0">
                    <a:pos x="T0" y="T1"/>
                  </a:cxn>
                  <a:cxn ang="0">
                    <a:pos x="T2" y="T3"/>
                  </a:cxn>
                  <a:cxn ang="0">
                    <a:pos x="T4" y="T5"/>
                  </a:cxn>
                  <a:cxn ang="0">
                    <a:pos x="T6" y="T7"/>
                  </a:cxn>
                </a:cxnLst>
                <a:rect l="0" t="0" r="r" b="b"/>
                <a:pathLst>
                  <a:path w="5437" h="7688">
                    <a:moveTo>
                      <a:pt x="0" y="7688"/>
                    </a:moveTo>
                    <a:lnTo>
                      <a:pt x="5437" y="2252"/>
                    </a:lnTo>
                    <a:cubicBezTo>
                      <a:pt x="3995" y="810"/>
                      <a:pt x="2039" y="0"/>
                      <a:pt x="0" y="0"/>
                    </a:cubicBezTo>
                    <a:lnTo>
                      <a:pt x="0" y="7688"/>
                    </a:lnTo>
                    <a:close/>
                  </a:path>
                </a:pathLst>
              </a:custGeom>
              <a:grp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94" name="Freeform 261"/>
              <p:cNvSpPr>
                <a:spLocks/>
              </p:cNvSpPr>
              <p:nvPr/>
            </p:nvSpPr>
            <p:spPr bwMode="auto">
              <a:xfrm>
                <a:off x="6341467" y="3219451"/>
                <a:ext cx="733425" cy="517525"/>
              </a:xfrm>
              <a:custGeom>
                <a:avLst/>
                <a:gdLst>
                  <a:gd name="T0" fmla="*/ 0 w 7689"/>
                  <a:gd name="T1" fmla="*/ 5436 h 5436"/>
                  <a:gd name="T2" fmla="*/ 7689 w 7689"/>
                  <a:gd name="T3" fmla="*/ 5436 h 5436"/>
                  <a:gd name="T4" fmla="*/ 5437 w 7689"/>
                  <a:gd name="T5" fmla="*/ 0 h 5436"/>
                  <a:gd name="T6" fmla="*/ 0 w 7689"/>
                  <a:gd name="T7" fmla="*/ 5436 h 5436"/>
                </a:gdLst>
                <a:ahLst/>
                <a:cxnLst>
                  <a:cxn ang="0">
                    <a:pos x="T0" y="T1"/>
                  </a:cxn>
                  <a:cxn ang="0">
                    <a:pos x="T2" y="T3"/>
                  </a:cxn>
                  <a:cxn ang="0">
                    <a:pos x="T4" y="T5"/>
                  </a:cxn>
                  <a:cxn ang="0">
                    <a:pos x="T6" y="T7"/>
                  </a:cxn>
                </a:cxnLst>
                <a:rect l="0" t="0" r="r" b="b"/>
                <a:pathLst>
                  <a:path w="7689" h="5436">
                    <a:moveTo>
                      <a:pt x="0" y="5436"/>
                    </a:moveTo>
                    <a:lnTo>
                      <a:pt x="7689" y="5436"/>
                    </a:lnTo>
                    <a:cubicBezTo>
                      <a:pt x="7689" y="3397"/>
                      <a:pt x="6879" y="1442"/>
                      <a:pt x="5437" y="0"/>
                    </a:cubicBezTo>
                    <a:lnTo>
                      <a:pt x="0" y="5436"/>
                    </a:lnTo>
                    <a:close/>
                  </a:path>
                </a:pathLst>
              </a:custGeom>
              <a:grp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95" name="Freeform 263"/>
              <p:cNvSpPr>
                <a:spLocks/>
              </p:cNvSpPr>
              <p:nvPr/>
            </p:nvSpPr>
            <p:spPr bwMode="auto">
              <a:xfrm>
                <a:off x="6341467" y="3736976"/>
                <a:ext cx="733425" cy="517525"/>
              </a:xfrm>
              <a:custGeom>
                <a:avLst/>
                <a:gdLst>
                  <a:gd name="T0" fmla="*/ 0 w 7689"/>
                  <a:gd name="T1" fmla="*/ 0 h 5437"/>
                  <a:gd name="T2" fmla="*/ 5437 w 7689"/>
                  <a:gd name="T3" fmla="*/ 5437 h 5437"/>
                  <a:gd name="T4" fmla="*/ 7689 w 7689"/>
                  <a:gd name="T5" fmla="*/ 0 h 5437"/>
                  <a:gd name="T6" fmla="*/ 0 w 7689"/>
                  <a:gd name="T7" fmla="*/ 0 h 5437"/>
                </a:gdLst>
                <a:ahLst/>
                <a:cxnLst>
                  <a:cxn ang="0">
                    <a:pos x="T0" y="T1"/>
                  </a:cxn>
                  <a:cxn ang="0">
                    <a:pos x="T2" y="T3"/>
                  </a:cxn>
                  <a:cxn ang="0">
                    <a:pos x="T4" y="T5"/>
                  </a:cxn>
                  <a:cxn ang="0">
                    <a:pos x="T6" y="T7"/>
                  </a:cxn>
                </a:cxnLst>
                <a:rect l="0" t="0" r="r" b="b"/>
                <a:pathLst>
                  <a:path w="7689" h="5437">
                    <a:moveTo>
                      <a:pt x="0" y="0"/>
                    </a:moveTo>
                    <a:lnTo>
                      <a:pt x="5437" y="5437"/>
                    </a:lnTo>
                    <a:cubicBezTo>
                      <a:pt x="6879" y="3995"/>
                      <a:pt x="7689" y="2039"/>
                      <a:pt x="7689" y="0"/>
                    </a:cubicBezTo>
                    <a:lnTo>
                      <a:pt x="0" y="0"/>
                    </a:lnTo>
                    <a:close/>
                  </a:path>
                </a:pathLst>
              </a:custGeom>
              <a:grp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96" name="Freeform 265"/>
              <p:cNvSpPr>
                <a:spLocks/>
              </p:cNvSpPr>
              <p:nvPr/>
            </p:nvSpPr>
            <p:spPr bwMode="auto">
              <a:xfrm>
                <a:off x="6341467" y="3736976"/>
                <a:ext cx="519113" cy="731838"/>
              </a:xfrm>
              <a:custGeom>
                <a:avLst/>
                <a:gdLst>
                  <a:gd name="T0" fmla="*/ 0 w 5437"/>
                  <a:gd name="T1" fmla="*/ 0 h 7689"/>
                  <a:gd name="T2" fmla="*/ 0 w 5437"/>
                  <a:gd name="T3" fmla="*/ 7689 h 7689"/>
                  <a:gd name="T4" fmla="*/ 5437 w 5437"/>
                  <a:gd name="T5" fmla="*/ 5437 h 7689"/>
                  <a:gd name="T6" fmla="*/ 0 w 5437"/>
                  <a:gd name="T7" fmla="*/ 0 h 7689"/>
                </a:gdLst>
                <a:ahLst/>
                <a:cxnLst>
                  <a:cxn ang="0">
                    <a:pos x="T0" y="T1"/>
                  </a:cxn>
                  <a:cxn ang="0">
                    <a:pos x="T2" y="T3"/>
                  </a:cxn>
                  <a:cxn ang="0">
                    <a:pos x="T4" y="T5"/>
                  </a:cxn>
                  <a:cxn ang="0">
                    <a:pos x="T6" y="T7"/>
                  </a:cxn>
                </a:cxnLst>
                <a:rect l="0" t="0" r="r" b="b"/>
                <a:pathLst>
                  <a:path w="5437" h="7689">
                    <a:moveTo>
                      <a:pt x="0" y="0"/>
                    </a:moveTo>
                    <a:lnTo>
                      <a:pt x="0" y="7689"/>
                    </a:lnTo>
                    <a:cubicBezTo>
                      <a:pt x="2039" y="7689"/>
                      <a:pt x="3995" y="6879"/>
                      <a:pt x="5437" y="5437"/>
                    </a:cubicBezTo>
                    <a:lnTo>
                      <a:pt x="0" y="0"/>
                    </a:lnTo>
                    <a:close/>
                  </a:path>
                </a:pathLst>
              </a:custGeom>
              <a:grp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97" name="Freeform 267"/>
              <p:cNvSpPr>
                <a:spLocks/>
              </p:cNvSpPr>
              <p:nvPr/>
            </p:nvSpPr>
            <p:spPr bwMode="auto">
              <a:xfrm>
                <a:off x="5823942" y="3736976"/>
                <a:ext cx="517525" cy="731838"/>
              </a:xfrm>
              <a:custGeom>
                <a:avLst/>
                <a:gdLst>
                  <a:gd name="T0" fmla="*/ 5436 w 5436"/>
                  <a:gd name="T1" fmla="*/ 0 h 7689"/>
                  <a:gd name="T2" fmla="*/ 0 w 5436"/>
                  <a:gd name="T3" fmla="*/ 5437 h 7689"/>
                  <a:gd name="T4" fmla="*/ 5436 w 5436"/>
                  <a:gd name="T5" fmla="*/ 7689 h 7689"/>
                  <a:gd name="T6" fmla="*/ 5436 w 5436"/>
                  <a:gd name="T7" fmla="*/ 0 h 7689"/>
                </a:gdLst>
                <a:ahLst/>
                <a:cxnLst>
                  <a:cxn ang="0">
                    <a:pos x="T0" y="T1"/>
                  </a:cxn>
                  <a:cxn ang="0">
                    <a:pos x="T2" y="T3"/>
                  </a:cxn>
                  <a:cxn ang="0">
                    <a:pos x="T4" y="T5"/>
                  </a:cxn>
                  <a:cxn ang="0">
                    <a:pos x="T6" y="T7"/>
                  </a:cxn>
                </a:cxnLst>
                <a:rect l="0" t="0" r="r" b="b"/>
                <a:pathLst>
                  <a:path w="5436" h="7689">
                    <a:moveTo>
                      <a:pt x="5436" y="0"/>
                    </a:moveTo>
                    <a:lnTo>
                      <a:pt x="0" y="5437"/>
                    </a:lnTo>
                    <a:cubicBezTo>
                      <a:pt x="1442" y="6879"/>
                      <a:pt x="3397" y="7689"/>
                      <a:pt x="5436" y="7689"/>
                    </a:cubicBezTo>
                    <a:lnTo>
                      <a:pt x="5436" y="0"/>
                    </a:lnTo>
                    <a:close/>
                  </a:path>
                </a:pathLst>
              </a:custGeom>
              <a:grp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98" name="Freeform 269"/>
              <p:cNvSpPr>
                <a:spLocks/>
              </p:cNvSpPr>
              <p:nvPr/>
            </p:nvSpPr>
            <p:spPr bwMode="auto">
              <a:xfrm>
                <a:off x="5609629" y="3736976"/>
                <a:ext cx="731838" cy="517525"/>
              </a:xfrm>
              <a:custGeom>
                <a:avLst/>
                <a:gdLst>
                  <a:gd name="T0" fmla="*/ 7688 w 7688"/>
                  <a:gd name="T1" fmla="*/ 0 h 5437"/>
                  <a:gd name="T2" fmla="*/ 0 w 7688"/>
                  <a:gd name="T3" fmla="*/ 0 h 5437"/>
                  <a:gd name="T4" fmla="*/ 2252 w 7688"/>
                  <a:gd name="T5" fmla="*/ 5437 h 5437"/>
                  <a:gd name="T6" fmla="*/ 7688 w 7688"/>
                  <a:gd name="T7" fmla="*/ 0 h 5437"/>
                </a:gdLst>
                <a:ahLst/>
                <a:cxnLst>
                  <a:cxn ang="0">
                    <a:pos x="T0" y="T1"/>
                  </a:cxn>
                  <a:cxn ang="0">
                    <a:pos x="T2" y="T3"/>
                  </a:cxn>
                  <a:cxn ang="0">
                    <a:pos x="T4" y="T5"/>
                  </a:cxn>
                  <a:cxn ang="0">
                    <a:pos x="T6" y="T7"/>
                  </a:cxn>
                </a:cxnLst>
                <a:rect l="0" t="0" r="r" b="b"/>
                <a:pathLst>
                  <a:path w="7688" h="5437">
                    <a:moveTo>
                      <a:pt x="7688" y="0"/>
                    </a:moveTo>
                    <a:lnTo>
                      <a:pt x="0" y="0"/>
                    </a:lnTo>
                    <a:cubicBezTo>
                      <a:pt x="0" y="2039"/>
                      <a:pt x="810" y="3995"/>
                      <a:pt x="2252" y="5437"/>
                    </a:cubicBezTo>
                    <a:lnTo>
                      <a:pt x="7688" y="0"/>
                    </a:lnTo>
                    <a:close/>
                  </a:path>
                </a:pathLst>
              </a:custGeom>
              <a:grp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99" name="Freeform 271"/>
              <p:cNvSpPr>
                <a:spLocks/>
              </p:cNvSpPr>
              <p:nvPr/>
            </p:nvSpPr>
            <p:spPr bwMode="auto">
              <a:xfrm>
                <a:off x="5609629" y="3219451"/>
                <a:ext cx="731838" cy="517525"/>
              </a:xfrm>
              <a:custGeom>
                <a:avLst/>
                <a:gdLst>
                  <a:gd name="T0" fmla="*/ 7688 w 7688"/>
                  <a:gd name="T1" fmla="*/ 5436 h 5436"/>
                  <a:gd name="T2" fmla="*/ 2252 w 7688"/>
                  <a:gd name="T3" fmla="*/ 0 h 5436"/>
                  <a:gd name="T4" fmla="*/ 0 w 7688"/>
                  <a:gd name="T5" fmla="*/ 5436 h 5436"/>
                  <a:gd name="T6" fmla="*/ 7688 w 7688"/>
                  <a:gd name="T7" fmla="*/ 5436 h 5436"/>
                </a:gdLst>
                <a:ahLst/>
                <a:cxnLst>
                  <a:cxn ang="0">
                    <a:pos x="T0" y="T1"/>
                  </a:cxn>
                  <a:cxn ang="0">
                    <a:pos x="T2" y="T3"/>
                  </a:cxn>
                  <a:cxn ang="0">
                    <a:pos x="T4" y="T5"/>
                  </a:cxn>
                  <a:cxn ang="0">
                    <a:pos x="T6" y="T7"/>
                  </a:cxn>
                </a:cxnLst>
                <a:rect l="0" t="0" r="r" b="b"/>
                <a:pathLst>
                  <a:path w="7688" h="5436">
                    <a:moveTo>
                      <a:pt x="7688" y="5436"/>
                    </a:moveTo>
                    <a:lnTo>
                      <a:pt x="2252" y="0"/>
                    </a:lnTo>
                    <a:cubicBezTo>
                      <a:pt x="810" y="1442"/>
                      <a:pt x="0" y="3397"/>
                      <a:pt x="0" y="5436"/>
                    </a:cubicBezTo>
                    <a:lnTo>
                      <a:pt x="7688" y="5436"/>
                    </a:lnTo>
                    <a:close/>
                  </a:path>
                </a:pathLst>
              </a:custGeom>
              <a:grp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100" name="Freeform 273"/>
              <p:cNvSpPr>
                <a:spLocks/>
              </p:cNvSpPr>
              <p:nvPr/>
            </p:nvSpPr>
            <p:spPr bwMode="auto">
              <a:xfrm>
                <a:off x="5823942" y="3005138"/>
                <a:ext cx="517525" cy="731838"/>
              </a:xfrm>
              <a:custGeom>
                <a:avLst/>
                <a:gdLst>
                  <a:gd name="T0" fmla="*/ 5436 w 5436"/>
                  <a:gd name="T1" fmla="*/ 7688 h 7688"/>
                  <a:gd name="T2" fmla="*/ 5436 w 5436"/>
                  <a:gd name="T3" fmla="*/ 0 h 7688"/>
                  <a:gd name="T4" fmla="*/ 0 w 5436"/>
                  <a:gd name="T5" fmla="*/ 2252 h 7688"/>
                  <a:gd name="T6" fmla="*/ 5436 w 5436"/>
                  <a:gd name="T7" fmla="*/ 7688 h 7688"/>
                </a:gdLst>
                <a:ahLst/>
                <a:cxnLst>
                  <a:cxn ang="0">
                    <a:pos x="T0" y="T1"/>
                  </a:cxn>
                  <a:cxn ang="0">
                    <a:pos x="T2" y="T3"/>
                  </a:cxn>
                  <a:cxn ang="0">
                    <a:pos x="T4" y="T5"/>
                  </a:cxn>
                  <a:cxn ang="0">
                    <a:pos x="T6" y="T7"/>
                  </a:cxn>
                </a:cxnLst>
                <a:rect l="0" t="0" r="r" b="b"/>
                <a:pathLst>
                  <a:path w="5436" h="7688">
                    <a:moveTo>
                      <a:pt x="5436" y="7688"/>
                    </a:moveTo>
                    <a:lnTo>
                      <a:pt x="5436" y="0"/>
                    </a:lnTo>
                    <a:cubicBezTo>
                      <a:pt x="3397" y="0"/>
                      <a:pt x="1442" y="810"/>
                      <a:pt x="0" y="2252"/>
                    </a:cubicBezTo>
                    <a:lnTo>
                      <a:pt x="5436" y="7688"/>
                    </a:lnTo>
                    <a:close/>
                  </a:path>
                </a:pathLst>
              </a:custGeom>
              <a:grp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grpSp>
        <p:sp>
          <p:nvSpPr>
            <p:cNvPr id="91" name="Oval 90"/>
            <p:cNvSpPr/>
            <p:nvPr/>
          </p:nvSpPr>
          <p:spPr bwMode="ltGray">
            <a:xfrm>
              <a:off x="5899371" y="3196976"/>
              <a:ext cx="1080000" cy="1080000"/>
            </a:xfrm>
            <a:prstGeom prst="ellipse">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err="1" smtClean="0">
                <a:solidFill>
                  <a:schemeClr val="bg1"/>
                </a:solidFill>
                <a:latin typeface="Georgia" pitchFamily="18" charset="0"/>
              </a:endParaRPr>
            </a:p>
          </p:txBody>
        </p:sp>
      </p:grpSp>
      <p:sp>
        <p:nvSpPr>
          <p:cNvPr id="88" name="Rectangle 87"/>
          <p:cNvSpPr/>
          <p:nvPr/>
        </p:nvSpPr>
        <p:spPr bwMode="ltGray">
          <a:xfrm rot="10800000">
            <a:off x="1407478" y="2864555"/>
            <a:ext cx="112332" cy="303575"/>
          </a:xfrm>
          <a:prstGeom prst="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err="1" smtClean="0">
              <a:solidFill>
                <a:schemeClr val="bg1"/>
              </a:solidFill>
              <a:latin typeface="Georgia" pitchFamily="18" charset="0"/>
            </a:endParaRPr>
          </a:p>
        </p:txBody>
      </p:sp>
      <p:cxnSp>
        <p:nvCxnSpPr>
          <p:cNvPr id="89" name="Straight Arrow Connector 88"/>
          <p:cNvCxnSpPr/>
          <p:nvPr/>
        </p:nvCxnSpPr>
        <p:spPr>
          <a:xfrm rot="10800000">
            <a:off x="1472005" y="2344205"/>
            <a:ext cx="0" cy="780709"/>
          </a:xfrm>
          <a:prstGeom prst="straightConnector1">
            <a:avLst/>
          </a:prstGeom>
          <a:solidFill>
            <a:schemeClr val="accent6"/>
          </a:solidFill>
          <a:ln w="53975" cap="rnd">
            <a:solidFill>
              <a:schemeClr val="accent6"/>
            </a:solidFill>
            <a:tailEnd type="arrow" w="lg" len="med"/>
          </a:ln>
        </p:spPr>
        <p:style>
          <a:lnRef idx="1">
            <a:schemeClr val="accent1"/>
          </a:lnRef>
          <a:fillRef idx="0">
            <a:schemeClr val="accent1"/>
          </a:fillRef>
          <a:effectRef idx="0">
            <a:schemeClr val="accent1"/>
          </a:effectRef>
          <a:fontRef idx="minor">
            <a:schemeClr val="tx1"/>
          </a:fontRef>
        </p:style>
      </p:cxnSp>
      <p:grpSp>
        <p:nvGrpSpPr>
          <p:cNvPr id="33" name="Group 32"/>
          <p:cNvGrpSpPr/>
          <p:nvPr/>
        </p:nvGrpSpPr>
        <p:grpSpPr>
          <a:xfrm rot="10800000">
            <a:off x="2450131" y="2912638"/>
            <a:ext cx="1828842" cy="1765149"/>
            <a:chOff x="7246938" y="2974975"/>
            <a:chExt cx="1465262" cy="1465263"/>
          </a:xfrm>
        </p:grpSpPr>
        <p:sp>
          <p:nvSpPr>
            <p:cNvPr id="38" name="Freeform 278"/>
            <p:cNvSpPr>
              <a:spLocks/>
            </p:cNvSpPr>
            <p:nvPr/>
          </p:nvSpPr>
          <p:spPr bwMode="auto">
            <a:xfrm>
              <a:off x="7978775" y="2974975"/>
              <a:ext cx="93662" cy="731838"/>
            </a:xfrm>
            <a:custGeom>
              <a:avLst/>
              <a:gdLst>
                <a:gd name="T0" fmla="*/ 0 w 983"/>
                <a:gd name="T1" fmla="*/ 7688 h 7688"/>
                <a:gd name="T2" fmla="*/ 983 w 983"/>
                <a:gd name="T3" fmla="*/ 63 h 7688"/>
                <a:gd name="T4" fmla="*/ 0 w 983"/>
                <a:gd name="T5" fmla="*/ 0 h 7688"/>
                <a:gd name="T6" fmla="*/ 0 w 983"/>
                <a:gd name="T7" fmla="*/ 7688 h 7688"/>
              </a:gdLst>
              <a:ahLst/>
              <a:cxnLst>
                <a:cxn ang="0">
                  <a:pos x="T0" y="T1"/>
                </a:cxn>
                <a:cxn ang="0">
                  <a:pos x="T2" y="T3"/>
                </a:cxn>
                <a:cxn ang="0">
                  <a:pos x="T4" y="T5"/>
                </a:cxn>
                <a:cxn ang="0">
                  <a:pos x="T6" y="T7"/>
                </a:cxn>
              </a:cxnLst>
              <a:rect l="0" t="0" r="r" b="b"/>
              <a:pathLst>
                <a:path w="983" h="7688">
                  <a:moveTo>
                    <a:pt x="0" y="7688"/>
                  </a:moveTo>
                  <a:lnTo>
                    <a:pt x="983" y="63"/>
                  </a:lnTo>
                  <a:cubicBezTo>
                    <a:pt x="657" y="21"/>
                    <a:pt x="329" y="0"/>
                    <a:pt x="0" y="0"/>
                  </a:cubicBezTo>
                  <a:lnTo>
                    <a:pt x="0" y="7688"/>
                  </a:lnTo>
                  <a:close/>
                </a:path>
              </a:pathLst>
            </a:custGeom>
            <a:solidFill>
              <a:srgbClr val="A32020"/>
            </a:solid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39" name="Freeform 280"/>
            <p:cNvSpPr>
              <a:spLocks/>
            </p:cNvSpPr>
            <p:nvPr/>
          </p:nvSpPr>
          <p:spPr bwMode="auto">
            <a:xfrm>
              <a:off x="7978775" y="2979738"/>
              <a:ext cx="185737" cy="727075"/>
            </a:xfrm>
            <a:custGeom>
              <a:avLst/>
              <a:gdLst>
                <a:gd name="T0" fmla="*/ 0 w 1951"/>
                <a:gd name="T1" fmla="*/ 7625 h 7625"/>
                <a:gd name="T2" fmla="*/ 1951 w 1951"/>
                <a:gd name="T3" fmla="*/ 188 h 7625"/>
                <a:gd name="T4" fmla="*/ 983 w 1951"/>
                <a:gd name="T5" fmla="*/ 0 h 7625"/>
                <a:gd name="T6" fmla="*/ 0 w 1951"/>
                <a:gd name="T7" fmla="*/ 7625 h 7625"/>
              </a:gdLst>
              <a:ahLst/>
              <a:cxnLst>
                <a:cxn ang="0">
                  <a:pos x="T0" y="T1"/>
                </a:cxn>
                <a:cxn ang="0">
                  <a:pos x="T2" y="T3"/>
                </a:cxn>
                <a:cxn ang="0">
                  <a:pos x="T4" y="T5"/>
                </a:cxn>
                <a:cxn ang="0">
                  <a:pos x="T6" y="T7"/>
                </a:cxn>
              </a:cxnLst>
              <a:rect l="0" t="0" r="r" b="b"/>
              <a:pathLst>
                <a:path w="1951" h="7625">
                  <a:moveTo>
                    <a:pt x="0" y="7625"/>
                  </a:moveTo>
                  <a:lnTo>
                    <a:pt x="1951" y="188"/>
                  </a:lnTo>
                  <a:cubicBezTo>
                    <a:pt x="1633" y="105"/>
                    <a:pt x="1310" y="42"/>
                    <a:pt x="983" y="0"/>
                  </a:cubicBezTo>
                  <a:lnTo>
                    <a:pt x="0" y="7625"/>
                  </a:lnTo>
                  <a:close/>
                </a:path>
              </a:pathLst>
            </a:custGeom>
            <a:solidFill>
              <a:srgbClr val="A32020"/>
            </a:solid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40" name="Freeform 282"/>
            <p:cNvSpPr>
              <a:spLocks/>
            </p:cNvSpPr>
            <p:nvPr/>
          </p:nvSpPr>
          <p:spPr bwMode="auto">
            <a:xfrm>
              <a:off x="7978775" y="2998788"/>
              <a:ext cx="274637" cy="708025"/>
            </a:xfrm>
            <a:custGeom>
              <a:avLst/>
              <a:gdLst>
                <a:gd name="T0" fmla="*/ 0 w 2886"/>
                <a:gd name="T1" fmla="*/ 7437 h 7437"/>
                <a:gd name="T2" fmla="*/ 2886 w 2886"/>
                <a:gd name="T3" fmla="*/ 311 h 7437"/>
                <a:gd name="T4" fmla="*/ 1951 w 2886"/>
                <a:gd name="T5" fmla="*/ 0 h 7437"/>
                <a:gd name="T6" fmla="*/ 0 w 2886"/>
                <a:gd name="T7" fmla="*/ 7437 h 7437"/>
              </a:gdLst>
              <a:ahLst/>
              <a:cxnLst>
                <a:cxn ang="0">
                  <a:pos x="T0" y="T1"/>
                </a:cxn>
                <a:cxn ang="0">
                  <a:pos x="T2" y="T3"/>
                </a:cxn>
                <a:cxn ang="0">
                  <a:pos x="T4" y="T5"/>
                </a:cxn>
                <a:cxn ang="0">
                  <a:pos x="T6" y="T7"/>
                </a:cxn>
              </a:cxnLst>
              <a:rect l="0" t="0" r="r" b="b"/>
              <a:pathLst>
                <a:path w="2886" h="7437">
                  <a:moveTo>
                    <a:pt x="0" y="7437"/>
                  </a:moveTo>
                  <a:lnTo>
                    <a:pt x="2886" y="311"/>
                  </a:lnTo>
                  <a:cubicBezTo>
                    <a:pt x="2581" y="187"/>
                    <a:pt x="2269" y="84"/>
                    <a:pt x="1951" y="0"/>
                  </a:cubicBezTo>
                  <a:lnTo>
                    <a:pt x="0" y="7437"/>
                  </a:lnTo>
                  <a:close/>
                </a:path>
              </a:pathLst>
            </a:custGeom>
            <a:solidFill>
              <a:srgbClr val="A32020"/>
            </a:solid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41" name="Freeform 284"/>
            <p:cNvSpPr>
              <a:spLocks/>
            </p:cNvSpPr>
            <p:nvPr/>
          </p:nvSpPr>
          <p:spPr bwMode="auto">
            <a:xfrm>
              <a:off x="7978775" y="3027363"/>
              <a:ext cx="360362" cy="679450"/>
            </a:xfrm>
            <a:custGeom>
              <a:avLst/>
              <a:gdLst>
                <a:gd name="T0" fmla="*/ 0 w 3773"/>
                <a:gd name="T1" fmla="*/ 7126 h 7126"/>
                <a:gd name="T2" fmla="*/ 3773 w 3773"/>
                <a:gd name="T3" fmla="*/ 427 h 7126"/>
                <a:gd name="T4" fmla="*/ 2886 w 3773"/>
                <a:gd name="T5" fmla="*/ 0 h 7126"/>
                <a:gd name="T6" fmla="*/ 0 w 3773"/>
                <a:gd name="T7" fmla="*/ 7126 h 7126"/>
              </a:gdLst>
              <a:ahLst/>
              <a:cxnLst>
                <a:cxn ang="0">
                  <a:pos x="T0" y="T1"/>
                </a:cxn>
                <a:cxn ang="0">
                  <a:pos x="T2" y="T3"/>
                </a:cxn>
                <a:cxn ang="0">
                  <a:pos x="T4" y="T5"/>
                </a:cxn>
                <a:cxn ang="0">
                  <a:pos x="T6" y="T7"/>
                </a:cxn>
              </a:cxnLst>
              <a:rect l="0" t="0" r="r" b="b"/>
              <a:pathLst>
                <a:path w="3773" h="7126">
                  <a:moveTo>
                    <a:pt x="0" y="7126"/>
                  </a:moveTo>
                  <a:lnTo>
                    <a:pt x="3773" y="427"/>
                  </a:lnTo>
                  <a:cubicBezTo>
                    <a:pt x="3487" y="266"/>
                    <a:pt x="3190" y="123"/>
                    <a:pt x="2886" y="0"/>
                  </a:cubicBezTo>
                  <a:lnTo>
                    <a:pt x="0" y="7126"/>
                  </a:lnTo>
                  <a:close/>
                </a:path>
              </a:pathLst>
            </a:custGeom>
            <a:solidFill>
              <a:srgbClr val="A32020"/>
            </a:solid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42" name="Freeform 286"/>
            <p:cNvSpPr>
              <a:spLocks/>
            </p:cNvSpPr>
            <p:nvPr/>
          </p:nvSpPr>
          <p:spPr bwMode="auto">
            <a:xfrm>
              <a:off x="7978775" y="3068638"/>
              <a:ext cx="438150" cy="638175"/>
            </a:xfrm>
            <a:custGeom>
              <a:avLst/>
              <a:gdLst>
                <a:gd name="T0" fmla="*/ 0 w 4599"/>
                <a:gd name="T1" fmla="*/ 6699 h 6699"/>
                <a:gd name="T2" fmla="*/ 4599 w 4599"/>
                <a:gd name="T3" fmla="*/ 538 h 6699"/>
                <a:gd name="T4" fmla="*/ 3773 w 4599"/>
                <a:gd name="T5" fmla="*/ 0 h 6699"/>
                <a:gd name="T6" fmla="*/ 0 w 4599"/>
                <a:gd name="T7" fmla="*/ 6699 h 6699"/>
              </a:gdLst>
              <a:ahLst/>
              <a:cxnLst>
                <a:cxn ang="0">
                  <a:pos x="T0" y="T1"/>
                </a:cxn>
                <a:cxn ang="0">
                  <a:pos x="T2" y="T3"/>
                </a:cxn>
                <a:cxn ang="0">
                  <a:pos x="T4" y="T5"/>
                </a:cxn>
                <a:cxn ang="0">
                  <a:pos x="T6" y="T7"/>
                </a:cxn>
              </a:cxnLst>
              <a:rect l="0" t="0" r="r" b="b"/>
              <a:pathLst>
                <a:path w="4599" h="6699">
                  <a:moveTo>
                    <a:pt x="0" y="6699"/>
                  </a:moveTo>
                  <a:lnTo>
                    <a:pt x="4599" y="538"/>
                  </a:lnTo>
                  <a:cubicBezTo>
                    <a:pt x="4335" y="341"/>
                    <a:pt x="4060" y="161"/>
                    <a:pt x="3773" y="0"/>
                  </a:cubicBezTo>
                  <a:lnTo>
                    <a:pt x="0" y="6699"/>
                  </a:lnTo>
                  <a:close/>
                </a:path>
              </a:pathLst>
            </a:custGeom>
            <a:solidFill>
              <a:srgbClr val="A32020"/>
            </a:solid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43" name="Freeform 288"/>
            <p:cNvSpPr>
              <a:spLocks/>
            </p:cNvSpPr>
            <p:nvPr/>
          </p:nvSpPr>
          <p:spPr bwMode="auto">
            <a:xfrm>
              <a:off x="7978775" y="3119438"/>
              <a:ext cx="509587" cy="587375"/>
            </a:xfrm>
            <a:custGeom>
              <a:avLst/>
              <a:gdLst>
                <a:gd name="T0" fmla="*/ 0 w 5349"/>
                <a:gd name="T1" fmla="*/ 6161 h 6161"/>
                <a:gd name="T2" fmla="*/ 5349 w 5349"/>
                <a:gd name="T3" fmla="*/ 638 h 6161"/>
                <a:gd name="T4" fmla="*/ 4599 w 5349"/>
                <a:gd name="T5" fmla="*/ 0 h 6161"/>
                <a:gd name="T6" fmla="*/ 0 w 5349"/>
                <a:gd name="T7" fmla="*/ 6161 h 6161"/>
              </a:gdLst>
              <a:ahLst/>
              <a:cxnLst>
                <a:cxn ang="0">
                  <a:pos x="T0" y="T1"/>
                </a:cxn>
                <a:cxn ang="0">
                  <a:pos x="T2" y="T3"/>
                </a:cxn>
                <a:cxn ang="0">
                  <a:pos x="T4" y="T5"/>
                </a:cxn>
                <a:cxn ang="0">
                  <a:pos x="T6" y="T7"/>
                </a:cxn>
              </a:cxnLst>
              <a:rect l="0" t="0" r="r" b="b"/>
              <a:pathLst>
                <a:path w="5349" h="6161">
                  <a:moveTo>
                    <a:pt x="0" y="6161"/>
                  </a:moveTo>
                  <a:lnTo>
                    <a:pt x="5349" y="638"/>
                  </a:lnTo>
                  <a:cubicBezTo>
                    <a:pt x="5113" y="410"/>
                    <a:pt x="4862" y="196"/>
                    <a:pt x="4599" y="0"/>
                  </a:cubicBezTo>
                  <a:lnTo>
                    <a:pt x="0" y="6161"/>
                  </a:lnTo>
                  <a:close/>
                </a:path>
              </a:pathLst>
            </a:custGeom>
            <a:solidFill>
              <a:srgbClr val="A32020"/>
            </a:solid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44" name="Freeform 290"/>
            <p:cNvSpPr>
              <a:spLocks/>
            </p:cNvSpPr>
            <p:nvPr/>
          </p:nvSpPr>
          <p:spPr bwMode="auto">
            <a:xfrm>
              <a:off x="7978775" y="3181350"/>
              <a:ext cx="573087" cy="525463"/>
            </a:xfrm>
            <a:custGeom>
              <a:avLst/>
              <a:gdLst>
                <a:gd name="T0" fmla="*/ 0 w 6011"/>
                <a:gd name="T1" fmla="*/ 5523 h 5523"/>
                <a:gd name="T2" fmla="*/ 6011 w 6011"/>
                <a:gd name="T3" fmla="*/ 730 h 5523"/>
                <a:gd name="T4" fmla="*/ 5349 w 6011"/>
                <a:gd name="T5" fmla="*/ 0 h 5523"/>
                <a:gd name="T6" fmla="*/ 0 w 6011"/>
                <a:gd name="T7" fmla="*/ 5523 h 5523"/>
              </a:gdLst>
              <a:ahLst/>
              <a:cxnLst>
                <a:cxn ang="0">
                  <a:pos x="T0" y="T1"/>
                </a:cxn>
                <a:cxn ang="0">
                  <a:pos x="T2" y="T3"/>
                </a:cxn>
                <a:cxn ang="0">
                  <a:pos x="T4" y="T5"/>
                </a:cxn>
                <a:cxn ang="0">
                  <a:pos x="T6" y="T7"/>
                </a:cxn>
              </a:cxnLst>
              <a:rect l="0" t="0" r="r" b="b"/>
              <a:pathLst>
                <a:path w="6011" h="5523">
                  <a:moveTo>
                    <a:pt x="0" y="5523"/>
                  </a:moveTo>
                  <a:lnTo>
                    <a:pt x="6011" y="730"/>
                  </a:lnTo>
                  <a:cubicBezTo>
                    <a:pt x="5806" y="473"/>
                    <a:pt x="5585" y="229"/>
                    <a:pt x="5349" y="0"/>
                  </a:cubicBezTo>
                  <a:lnTo>
                    <a:pt x="0" y="5523"/>
                  </a:lnTo>
                  <a:close/>
                </a:path>
              </a:pathLst>
            </a:custGeom>
            <a:solidFill>
              <a:srgbClr val="A32020"/>
            </a:solid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45" name="Freeform 292"/>
            <p:cNvSpPr>
              <a:spLocks/>
            </p:cNvSpPr>
            <p:nvPr/>
          </p:nvSpPr>
          <p:spPr bwMode="auto">
            <a:xfrm>
              <a:off x="7978775" y="3249613"/>
              <a:ext cx="627062" cy="457200"/>
            </a:xfrm>
            <a:custGeom>
              <a:avLst/>
              <a:gdLst>
                <a:gd name="T0" fmla="*/ 0 w 6575"/>
                <a:gd name="T1" fmla="*/ 4793 h 4793"/>
                <a:gd name="T2" fmla="*/ 6575 w 6575"/>
                <a:gd name="T3" fmla="*/ 808 h 4793"/>
                <a:gd name="T4" fmla="*/ 6011 w 6575"/>
                <a:gd name="T5" fmla="*/ 0 h 4793"/>
                <a:gd name="T6" fmla="*/ 0 w 6575"/>
                <a:gd name="T7" fmla="*/ 4793 h 4793"/>
              </a:gdLst>
              <a:ahLst/>
              <a:cxnLst>
                <a:cxn ang="0">
                  <a:pos x="T0" y="T1"/>
                </a:cxn>
                <a:cxn ang="0">
                  <a:pos x="T2" y="T3"/>
                </a:cxn>
                <a:cxn ang="0">
                  <a:pos x="T4" y="T5"/>
                </a:cxn>
                <a:cxn ang="0">
                  <a:pos x="T6" y="T7"/>
                </a:cxn>
              </a:cxnLst>
              <a:rect l="0" t="0" r="r" b="b"/>
              <a:pathLst>
                <a:path w="6575" h="4793">
                  <a:moveTo>
                    <a:pt x="0" y="4793"/>
                  </a:moveTo>
                  <a:lnTo>
                    <a:pt x="6575" y="808"/>
                  </a:lnTo>
                  <a:cubicBezTo>
                    <a:pt x="6405" y="527"/>
                    <a:pt x="6216" y="257"/>
                    <a:pt x="6011" y="0"/>
                  </a:cubicBezTo>
                  <a:lnTo>
                    <a:pt x="0" y="4793"/>
                  </a:lnTo>
                  <a:close/>
                </a:path>
              </a:pathLst>
            </a:custGeom>
            <a:solidFill>
              <a:srgbClr val="A32020"/>
            </a:solid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46" name="Freeform 294"/>
            <p:cNvSpPr>
              <a:spLocks/>
            </p:cNvSpPr>
            <p:nvPr/>
          </p:nvSpPr>
          <p:spPr bwMode="auto">
            <a:xfrm>
              <a:off x="7978775" y="3327400"/>
              <a:ext cx="669925" cy="379413"/>
            </a:xfrm>
            <a:custGeom>
              <a:avLst/>
              <a:gdLst>
                <a:gd name="T0" fmla="*/ 0 w 7031"/>
                <a:gd name="T1" fmla="*/ 3985 h 3985"/>
                <a:gd name="T2" fmla="*/ 7031 w 7031"/>
                <a:gd name="T3" fmla="*/ 873 h 3985"/>
                <a:gd name="T4" fmla="*/ 6575 w 7031"/>
                <a:gd name="T5" fmla="*/ 0 h 3985"/>
                <a:gd name="T6" fmla="*/ 0 w 7031"/>
                <a:gd name="T7" fmla="*/ 3985 h 3985"/>
              </a:gdLst>
              <a:ahLst/>
              <a:cxnLst>
                <a:cxn ang="0">
                  <a:pos x="T0" y="T1"/>
                </a:cxn>
                <a:cxn ang="0">
                  <a:pos x="T2" y="T3"/>
                </a:cxn>
                <a:cxn ang="0">
                  <a:pos x="T4" y="T5"/>
                </a:cxn>
                <a:cxn ang="0">
                  <a:pos x="T6" y="T7"/>
                </a:cxn>
              </a:cxnLst>
              <a:rect l="0" t="0" r="r" b="b"/>
              <a:pathLst>
                <a:path w="7031" h="3985">
                  <a:moveTo>
                    <a:pt x="0" y="3985"/>
                  </a:moveTo>
                  <a:lnTo>
                    <a:pt x="7031" y="873"/>
                  </a:lnTo>
                  <a:cubicBezTo>
                    <a:pt x="6898" y="572"/>
                    <a:pt x="6745" y="281"/>
                    <a:pt x="6575" y="0"/>
                  </a:cubicBezTo>
                  <a:lnTo>
                    <a:pt x="0" y="3985"/>
                  </a:lnTo>
                  <a:close/>
                </a:path>
              </a:pathLst>
            </a:custGeom>
            <a:solidFill>
              <a:srgbClr val="A32020"/>
            </a:solid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47" name="Freeform 296"/>
            <p:cNvSpPr>
              <a:spLocks/>
            </p:cNvSpPr>
            <p:nvPr/>
          </p:nvSpPr>
          <p:spPr bwMode="auto">
            <a:xfrm>
              <a:off x="7978775" y="3409950"/>
              <a:ext cx="703262" cy="296863"/>
            </a:xfrm>
            <a:custGeom>
              <a:avLst/>
              <a:gdLst>
                <a:gd name="T0" fmla="*/ 0 w 7371"/>
                <a:gd name="T1" fmla="*/ 3112 h 3112"/>
                <a:gd name="T2" fmla="*/ 7371 w 7371"/>
                <a:gd name="T3" fmla="*/ 925 h 3112"/>
                <a:gd name="T4" fmla="*/ 7031 w 7371"/>
                <a:gd name="T5" fmla="*/ 0 h 3112"/>
                <a:gd name="T6" fmla="*/ 0 w 7371"/>
                <a:gd name="T7" fmla="*/ 3112 h 3112"/>
              </a:gdLst>
              <a:ahLst/>
              <a:cxnLst>
                <a:cxn ang="0">
                  <a:pos x="T0" y="T1"/>
                </a:cxn>
                <a:cxn ang="0">
                  <a:pos x="T2" y="T3"/>
                </a:cxn>
                <a:cxn ang="0">
                  <a:pos x="T4" y="T5"/>
                </a:cxn>
                <a:cxn ang="0">
                  <a:pos x="T6" y="T7"/>
                </a:cxn>
              </a:cxnLst>
              <a:rect l="0" t="0" r="r" b="b"/>
              <a:pathLst>
                <a:path w="7371" h="3112">
                  <a:moveTo>
                    <a:pt x="0" y="3112"/>
                  </a:moveTo>
                  <a:lnTo>
                    <a:pt x="7371" y="925"/>
                  </a:lnTo>
                  <a:cubicBezTo>
                    <a:pt x="7277" y="610"/>
                    <a:pt x="7164" y="301"/>
                    <a:pt x="7031" y="0"/>
                  </a:cubicBezTo>
                  <a:lnTo>
                    <a:pt x="0" y="3112"/>
                  </a:lnTo>
                  <a:close/>
                </a:path>
              </a:pathLst>
            </a:custGeom>
            <a:solidFill>
              <a:srgbClr val="A32020"/>
            </a:solid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48" name="Freeform 298"/>
            <p:cNvSpPr>
              <a:spLocks/>
            </p:cNvSpPr>
            <p:nvPr/>
          </p:nvSpPr>
          <p:spPr bwMode="auto">
            <a:xfrm>
              <a:off x="7978775" y="3498850"/>
              <a:ext cx="723900" cy="207963"/>
            </a:xfrm>
            <a:custGeom>
              <a:avLst/>
              <a:gdLst>
                <a:gd name="T0" fmla="*/ 0 w 7590"/>
                <a:gd name="T1" fmla="*/ 2187 h 2187"/>
                <a:gd name="T2" fmla="*/ 7590 w 7590"/>
                <a:gd name="T3" fmla="*/ 960 h 2187"/>
                <a:gd name="T4" fmla="*/ 7371 w 7590"/>
                <a:gd name="T5" fmla="*/ 0 h 2187"/>
                <a:gd name="T6" fmla="*/ 0 w 7590"/>
                <a:gd name="T7" fmla="*/ 2187 h 2187"/>
              </a:gdLst>
              <a:ahLst/>
              <a:cxnLst>
                <a:cxn ang="0">
                  <a:pos x="T0" y="T1"/>
                </a:cxn>
                <a:cxn ang="0">
                  <a:pos x="T2" y="T3"/>
                </a:cxn>
                <a:cxn ang="0">
                  <a:pos x="T4" y="T5"/>
                </a:cxn>
                <a:cxn ang="0">
                  <a:pos x="T6" y="T7"/>
                </a:cxn>
              </a:cxnLst>
              <a:rect l="0" t="0" r="r" b="b"/>
              <a:pathLst>
                <a:path w="7590" h="2187">
                  <a:moveTo>
                    <a:pt x="0" y="2187"/>
                  </a:moveTo>
                  <a:lnTo>
                    <a:pt x="7590" y="960"/>
                  </a:lnTo>
                  <a:cubicBezTo>
                    <a:pt x="7538" y="636"/>
                    <a:pt x="7465" y="315"/>
                    <a:pt x="7371" y="0"/>
                  </a:cubicBezTo>
                  <a:lnTo>
                    <a:pt x="0" y="2187"/>
                  </a:lnTo>
                  <a:close/>
                </a:path>
              </a:pathLst>
            </a:custGeom>
            <a:solidFill>
              <a:srgbClr val="A32020"/>
            </a:solid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49" name="Freeform 300"/>
            <p:cNvSpPr>
              <a:spLocks/>
            </p:cNvSpPr>
            <p:nvPr/>
          </p:nvSpPr>
          <p:spPr bwMode="auto">
            <a:xfrm>
              <a:off x="7978775" y="3589338"/>
              <a:ext cx="731837" cy="117475"/>
            </a:xfrm>
            <a:custGeom>
              <a:avLst/>
              <a:gdLst>
                <a:gd name="T0" fmla="*/ 0 w 7685"/>
                <a:gd name="T1" fmla="*/ 1227 h 1227"/>
                <a:gd name="T2" fmla="*/ 7685 w 7685"/>
                <a:gd name="T3" fmla="*/ 981 h 1227"/>
                <a:gd name="T4" fmla="*/ 7590 w 7685"/>
                <a:gd name="T5" fmla="*/ 0 h 1227"/>
                <a:gd name="T6" fmla="*/ 0 w 7685"/>
                <a:gd name="T7" fmla="*/ 1227 h 1227"/>
              </a:gdLst>
              <a:ahLst/>
              <a:cxnLst>
                <a:cxn ang="0">
                  <a:pos x="T0" y="T1"/>
                </a:cxn>
                <a:cxn ang="0">
                  <a:pos x="T2" y="T3"/>
                </a:cxn>
                <a:cxn ang="0">
                  <a:pos x="T4" y="T5"/>
                </a:cxn>
                <a:cxn ang="0">
                  <a:pos x="T6" y="T7"/>
                </a:cxn>
              </a:cxnLst>
              <a:rect l="0" t="0" r="r" b="b"/>
              <a:pathLst>
                <a:path w="7685" h="1227">
                  <a:moveTo>
                    <a:pt x="0" y="1227"/>
                  </a:moveTo>
                  <a:lnTo>
                    <a:pt x="7685" y="981"/>
                  </a:lnTo>
                  <a:cubicBezTo>
                    <a:pt x="7674" y="652"/>
                    <a:pt x="7643" y="325"/>
                    <a:pt x="7590" y="0"/>
                  </a:cubicBezTo>
                  <a:lnTo>
                    <a:pt x="0" y="1227"/>
                  </a:lnTo>
                  <a:close/>
                </a:path>
              </a:pathLst>
            </a:custGeom>
            <a:solidFill>
              <a:srgbClr val="A32020"/>
            </a:solid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50" name="Freeform 302"/>
            <p:cNvSpPr>
              <a:spLocks/>
            </p:cNvSpPr>
            <p:nvPr/>
          </p:nvSpPr>
          <p:spPr bwMode="auto">
            <a:xfrm>
              <a:off x="7978775" y="3683000"/>
              <a:ext cx="733425" cy="93663"/>
            </a:xfrm>
            <a:custGeom>
              <a:avLst/>
              <a:gdLst>
                <a:gd name="T0" fmla="*/ 0 w 7695"/>
                <a:gd name="T1" fmla="*/ 246 h 985"/>
                <a:gd name="T2" fmla="*/ 7653 w 7695"/>
                <a:gd name="T3" fmla="*/ 985 h 985"/>
                <a:gd name="T4" fmla="*/ 7685 w 7695"/>
                <a:gd name="T5" fmla="*/ 0 h 985"/>
                <a:gd name="T6" fmla="*/ 0 w 7695"/>
                <a:gd name="T7" fmla="*/ 246 h 985"/>
              </a:gdLst>
              <a:ahLst/>
              <a:cxnLst>
                <a:cxn ang="0">
                  <a:pos x="T0" y="T1"/>
                </a:cxn>
                <a:cxn ang="0">
                  <a:pos x="T2" y="T3"/>
                </a:cxn>
                <a:cxn ang="0">
                  <a:pos x="T4" y="T5"/>
                </a:cxn>
                <a:cxn ang="0">
                  <a:pos x="T6" y="T7"/>
                </a:cxn>
              </a:cxnLst>
              <a:rect l="0" t="0" r="r" b="b"/>
              <a:pathLst>
                <a:path w="7695" h="985">
                  <a:moveTo>
                    <a:pt x="0" y="246"/>
                  </a:moveTo>
                  <a:lnTo>
                    <a:pt x="7653" y="985"/>
                  </a:lnTo>
                  <a:cubicBezTo>
                    <a:pt x="7685" y="657"/>
                    <a:pt x="7695" y="328"/>
                    <a:pt x="7685" y="0"/>
                  </a:cubicBezTo>
                  <a:lnTo>
                    <a:pt x="0" y="246"/>
                  </a:lnTo>
                  <a:close/>
                </a:path>
              </a:pathLst>
            </a:custGeom>
            <a:solidFill>
              <a:srgbClr val="A32020"/>
            </a:solid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51" name="Freeform 304"/>
            <p:cNvSpPr>
              <a:spLocks/>
            </p:cNvSpPr>
            <p:nvPr/>
          </p:nvSpPr>
          <p:spPr bwMode="auto">
            <a:xfrm>
              <a:off x="7978775" y="3706813"/>
              <a:ext cx="728662" cy="163513"/>
            </a:xfrm>
            <a:custGeom>
              <a:avLst/>
              <a:gdLst>
                <a:gd name="T0" fmla="*/ 0 w 7653"/>
                <a:gd name="T1" fmla="*/ 0 h 1711"/>
                <a:gd name="T2" fmla="*/ 7496 w 7653"/>
                <a:gd name="T3" fmla="*/ 1711 h 1711"/>
                <a:gd name="T4" fmla="*/ 7653 w 7653"/>
                <a:gd name="T5" fmla="*/ 739 h 1711"/>
                <a:gd name="T6" fmla="*/ 0 w 7653"/>
                <a:gd name="T7" fmla="*/ 0 h 1711"/>
              </a:gdLst>
              <a:ahLst/>
              <a:cxnLst>
                <a:cxn ang="0">
                  <a:pos x="T0" y="T1"/>
                </a:cxn>
                <a:cxn ang="0">
                  <a:pos x="T2" y="T3"/>
                </a:cxn>
                <a:cxn ang="0">
                  <a:pos x="T4" y="T5"/>
                </a:cxn>
                <a:cxn ang="0">
                  <a:pos x="T6" y="T7"/>
                </a:cxn>
              </a:cxnLst>
              <a:rect l="0" t="0" r="r" b="b"/>
              <a:pathLst>
                <a:path w="7653" h="1711">
                  <a:moveTo>
                    <a:pt x="0" y="0"/>
                  </a:moveTo>
                  <a:lnTo>
                    <a:pt x="7496" y="1711"/>
                  </a:lnTo>
                  <a:cubicBezTo>
                    <a:pt x="7569" y="1391"/>
                    <a:pt x="7622" y="1066"/>
                    <a:pt x="7653" y="739"/>
                  </a:cubicBezTo>
                  <a:lnTo>
                    <a:pt x="0" y="0"/>
                  </a:lnTo>
                  <a:close/>
                </a:path>
              </a:pathLst>
            </a:custGeom>
            <a:solidFill>
              <a:srgbClr val="A32020"/>
            </a:solid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52" name="Freeform 306"/>
            <p:cNvSpPr>
              <a:spLocks/>
            </p:cNvSpPr>
            <p:nvPr/>
          </p:nvSpPr>
          <p:spPr bwMode="auto">
            <a:xfrm>
              <a:off x="7978775" y="3706813"/>
              <a:ext cx="714375" cy="252413"/>
            </a:xfrm>
            <a:custGeom>
              <a:avLst/>
              <a:gdLst>
                <a:gd name="T0" fmla="*/ 0 w 7496"/>
                <a:gd name="T1" fmla="*/ 0 h 2656"/>
                <a:gd name="T2" fmla="*/ 7216 w 7496"/>
                <a:gd name="T3" fmla="*/ 2656 h 2656"/>
                <a:gd name="T4" fmla="*/ 7496 w 7496"/>
                <a:gd name="T5" fmla="*/ 1711 h 2656"/>
                <a:gd name="T6" fmla="*/ 0 w 7496"/>
                <a:gd name="T7" fmla="*/ 0 h 2656"/>
              </a:gdLst>
              <a:ahLst/>
              <a:cxnLst>
                <a:cxn ang="0">
                  <a:pos x="T0" y="T1"/>
                </a:cxn>
                <a:cxn ang="0">
                  <a:pos x="T2" y="T3"/>
                </a:cxn>
                <a:cxn ang="0">
                  <a:pos x="T4" y="T5"/>
                </a:cxn>
                <a:cxn ang="0">
                  <a:pos x="T6" y="T7"/>
                </a:cxn>
              </a:cxnLst>
              <a:rect l="0" t="0" r="r" b="b"/>
              <a:pathLst>
                <a:path w="7496" h="2656">
                  <a:moveTo>
                    <a:pt x="0" y="0"/>
                  </a:moveTo>
                  <a:lnTo>
                    <a:pt x="7216" y="2656"/>
                  </a:lnTo>
                  <a:cubicBezTo>
                    <a:pt x="7329" y="2347"/>
                    <a:pt x="7423" y="2032"/>
                    <a:pt x="7496" y="1711"/>
                  </a:cubicBezTo>
                  <a:lnTo>
                    <a:pt x="0" y="0"/>
                  </a:lnTo>
                  <a:close/>
                </a:path>
              </a:pathLst>
            </a:custGeom>
            <a:solidFill>
              <a:srgbClr val="A32020"/>
            </a:solid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53" name="Freeform 308"/>
            <p:cNvSpPr>
              <a:spLocks/>
            </p:cNvSpPr>
            <p:nvPr/>
          </p:nvSpPr>
          <p:spPr bwMode="auto">
            <a:xfrm>
              <a:off x="7978775" y="3706813"/>
              <a:ext cx="687387" cy="338138"/>
            </a:xfrm>
            <a:custGeom>
              <a:avLst/>
              <a:gdLst>
                <a:gd name="T0" fmla="*/ 0 w 7216"/>
                <a:gd name="T1" fmla="*/ 0 h 3556"/>
                <a:gd name="T2" fmla="*/ 6817 w 7216"/>
                <a:gd name="T3" fmla="*/ 3556 h 3556"/>
                <a:gd name="T4" fmla="*/ 7216 w 7216"/>
                <a:gd name="T5" fmla="*/ 2656 h 3556"/>
                <a:gd name="T6" fmla="*/ 0 w 7216"/>
                <a:gd name="T7" fmla="*/ 0 h 3556"/>
              </a:gdLst>
              <a:ahLst/>
              <a:cxnLst>
                <a:cxn ang="0">
                  <a:pos x="T0" y="T1"/>
                </a:cxn>
                <a:cxn ang="0">
                  <a:pos x="T2" y="T3"/>
                </a:cxn>
                <a:cxn ang="0">
                  <a:pos x="T4" y="T5"/>
                </a:cxn>
                <a:cxn ang="0">
                  <a:pos x="T6" y="T7"/>
                </a:cxn>
              </a:cxnLst>
              <a:rect l="0" t="0" r="r" b="b"/>
              <a:pathLst>
                <a:path w="7216" h="3556">
                  <a:moveTo>
                    <a:pt x="0" y="0"/>
                  </a:moveTo>
                  <a:lnTo>
                    <a:pt x="6817" y="3556"/>
                  </a:lnTo>
                  <a:cubicBezTo>
                    <a:pt x="6969" y="3265"/>
                    <a:pt x="7102" y="2964"/>
                    <a:pt x="7216" y="2656"/>
                  </a:cubicBezTo>
                  <a:lnTo>
                    <a:pt x="0" y="0"/>
                  </a:lnTo>
                  <a:close/>
                </a:path>
              </a:pathLst>
            </a:custGeom>
            <a:solidFill>
              <a:srgbClr val="A32020"/>
            </a:solid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54" name="Freeform 310"/>
            <p:cNvSpPr>
              <a:spLocks/>
            </p:cNvSpPr>
            <p:nvPr/>
          </p:nvSpPr>
          <p:spPr bwMode="auto">
            <a:xfrm>
              <a:off x="7978775" y="3706813"/>
              <a:ext cx="649287" cy="419100"/>
            </a:xfrm>
            <a:custGeom>
              <a:avLst/>
              <a:gdLst>
                <a:gd name="T0" fmla="*/ 0 w 6817"/>
                <a:gd name="T1" fmla="*/ 0 h 4399"/>
                <a:gd name="T2" fmla="*/ 6306 w 6817"/>
                <a:gd name="T3" fmla="*/ 4399 h 4399"/>
                <a:gd name="T4" fmla="*/ 6817 w 6817"/>
                <a:gd name="T5" fmla="*/ 3556 h 4399"/>
                <a:gd name="T6" fmla="*/ 0 w 6817"/>
                <a:gd name="T7" fmla="*/ 0 h 4399"/>
              </a:gdLst>
              <a:ahLst/>
              <a:cxnLst>
                <a:cxn ang="0">
                  <a:pos x="T0" y="T1"/>
                </a:cxn>
                <a:cxn ang="0">
                  <a:pos x="T2" y="T3"/>
                </a:cxn>
                <a:cxn ang="0">
                  <a:pos x="T4" y="T5"/>
                </a:cxn>
                <a:cxn ang="0">
                  <a:pos x="T6" y="T7"/>
                </a:cxn>
              </a:cxnLst>
              <a:rect l="0" t="0" r="r" b="b"/>
              <a:pathLst>
                <a:path w="6817" h="4399">
                  <a:moveTo>
                    <a:pt x="0" y="0"/>
                  </a:moveTo>
                  <a:lnTo>
                    <a:pt x="6306" y="4399"/>
                  </a:lnTo>
                  <a:cubicBezTo>
                    <a:pt x="6494" y="4129"/>
                    <a:pt x="6665" y="3848"/>
                    <a:pt x="6817" y="3556"/>
                  </a:cubicBezTo>
                  <a:lnTo>
                    <a:pt x="0" y="0"/>
                  </a:lnTo>
                  <a:close/>
                </a:path>
              </a:pathLst>
            </a:custGeom>
            <a:solidFill>
              <a:srgbClr val="A32020"/>
            </a:solid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55" name="Freeform 312"/>
            <p:cNvSpPr>
              <a:spLocks/>
            </p:cNvSpPr>
            <p:nvPr/>
          </p:nvSpPr>
          <p:spPr bwMode="auto">
            <a:xfrm>
              <a:off x="7978775" y="3706813"/>
              <a:ext cx="601662" cy="492125"/>
            </a:xfrm>
            <a:custGeom>
              <a:avLst/>
              <a:gdLst>
                <a:gd name="T0" fmla="*/ 0 w 6306"/>
                <a:gd name="T1" fmla="*/ 0 h 5169"/>
                <a:gd name="T2" fmla="*/ 5692 w 6306"/>
                <a:gd name="T3" fmla="*/ 5169 h 5169"/>
                <a:gd name="T4" fmla="*/ 6306 w 6306"/>
                <a:gd name="T5" fmla="*/ 4399 h 5169"/>
                <a:gd name="T6" fmla="*/ 0 w 6306"/>
                <a:gd name="T7" fmla="*/ 0 h 5169"/>
              </a:gdLst>
              <a:ahLst/>
              <a:cxnLst>
                <a:cxn ang="0">
                  <a:pos x="T0" y="T1"/>
                </a:cxn>
                <a:cxn ang="0">
                  <a:pos x="T2" y="T3"/>
                </a:cxn>
                <a:cxn ang="0">
                  <a:pos x="T4" y="T5"/>
                </a:cxn>
                <a:cxn ang="0">
                  <a:pos x="T6" y="T7"/>
                </a:cxn>
              </a:cxnLst>
              <a:rect l="0" t="0" r="r" b="b"/>
              <a:pathLst>
                <a:path w="6306" h="5169">
                  <a:moveTo>
                    <a:pt x="0" y="0"/>
                  </a:moveTo>
                  <a:lnTo>
                    <a:pt x="5692" y="5169"/>
                  </a:lnTo>
                  <a:cubicBezTo>
                    <a:pt x="5913" y="4926"/>
                    <a:pt x="6118" y="4669"/>
                    <a:pt x="6306" y="4399"/>
                  </a:cubicBezTo>
                  <a:lnTo>
                    <a:pt x="0" y="0"/>
                  </a:lnTo>
                  <a:close/>
                </a:path>
              </a:pathLst>
            </a:custGeom>
            <a:solidFill>
              <a:srgbClr val="A32020"/>
            </a:solid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56" name="Freeform 314"/>
            <p:cNvSpPr>
              <a:spLocks/>
            </p:cNvSpPr>
            <p:nvPr/>
          </p:nvSpPr>
          <p:spPr bwMode="auto">
            <a:xfrm>
              <a:off x="7978775" y="3706813"/>
              <a:ext cx="542925" cy="557213"/>
            </a:xfrm>
            <a:custGeom>
              <a:avLst/>
              <a:gdLst>
                <a:gd name="T0" fmla="*/ 0 w 5692"/>
                <a:gd name="T1" fmla="*/ 0 h 5855"/>
                <a:gd name="T2" fmla="*/ 4984 w 5692"/>
                <a:gd name="T3" fmla="*/ 5855 h 5855"/>
                <a:gd name="T4" fmla="*/ 5692 w 5692"/>
                <a:gd name="T5" fmla="*/ 5169 h 5855"/>
                <a:gd name="T6" fmla="*/ 0 w 5692"/>
                <a:gd name="T7" fmla="*/ 0 h 5855"/>
              </a:gdLst>
              <a:ahLst/>
              <a:cxnLst>
                <a:cxn ang="0">
                  <a:pos x="T0" y="T1"/>
                </a:cxn>
                <a:cxn ang="0">
                  <a:pos x="T2" y="T3"/>
                </a:cxn>
                <a:cxn ang="0">
                  <a:pos x="T4" y="T5"/>
                </a:cxn>
                <a:cxn ang="0">
                  <a:pos x="T6" y="T7"/>
                </a:cxn>
              </a:cxnLst>
              <a:rect l="0" t="0" r="r" b="b"/>
              <a:pathLst>
                <a:path w="5692" h="5855">
                  <a:moveTo>
                    <a:pt x="0" y="0"/>
                  </a:moveTo>
                  <a:lnTo>
                    <a:pt x="4984" y="5855"/>
                  </a:lnTo>
                  <a:cubicBezTo>
                    <a:pt x="5235" y="5642"/>
                    <a:pt x="5471" y="5413"/>
                    <a:pt x="5692" y="5169"/>
                  </a:cubicBezTo>
                  <a:lnTo>
                    <a:pt x="0" y="0"/>
                  </a:lnTo>
                  <a:close/>
                </a:path>
              </a:pathLst>
            </a:custGeom>
            <a:solidFill>
              <a:srgbClr val="A32020"/>
            </a:solid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57" name="Freeform 316"/>
            <p:cNvSpPr>
              <a:spLocks/>
            </p:cNvSpPr>
            <p:nvPr/>
          </p:nvSpPr>
          <p:spPr bwMode="auto">
            <a:xfrm>
              <a:off x="7978775" y="3706813"/>
              <a:ext cx="474662" cy="614363"/>
            </a:xfrm>
            <a:custGeom>
              <a:avLst/>
              <a:gdLst>
                <a:gd name="T0" fmla="*/ 0 w 4984"/>
                <a:gd name="T1" fmla="*/ 0 h 6444"/>
                <a:gd name="T2" fmla="*/ 4195 w 4984"/>
                <a:gd name="T3" fmla="*/ 6444 h 6444"/>
                <a:gd name="T4" fmla="*/ 4984 w 4984"/>
                <a:gd name="T5" fmla="*/ 5855 h 6444"/>
                <a:gd name="T6" fmla="*/ 0 w 4984"/>
                <a:gd name="T7" fmla="*/ 0 h 6444"/>
              </a:gdLst>
              <a:ahLst/>
              <a:cxnLst>
                <a:cxn ang="0">
                  <a:pos x="T0" y="T1"/>
                </a:cxn>
                <a:cxn ang="0">
                  <a:pos x="T2" y="T3"/>
                </a:cxn>
                <a:cxn ang="0">
                  <a:pos x="T4" y="T5"/>
                </a:cxn>
                <a:cxn ang="0">
                  <a:pos x="T6" y="T7"/>
                </a:cxn>
              </a:cxnLst>
              <a:rect l="0" t="0" r="r" b="b"/>
              <a:pathLst>
                <a:path w="4984" h="6444">
                  <a:moveTo>
                    <a:pt x="0" y="0"/>
                  </a:moveTo>
                  <a:lnTo>
                    <a:pt x="4195" y="6444"/>
                  </a:lnTo>
                  <a:cubicBezTo>
                    <a:pt x="4470" y="6265"/>
                    <a:pt x="4734" y="6068"/>
                    <a:pt x="4984" y="5855"/>
                  </a:cubicBezTo>
                  <a:lnTo>
                    <a:pt x="0" y="0"/>
                  </a:lnTo>
                  <a:close/>
                </a:path>
              </a:pathLst>
            </a:custGeom>
            <a:solidFill>
              <a:srgbClr val="A32020"/>
            </a:solid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58" name="Freeform 318"/>
            <p:cNvSpPr>
              <a:spLocks/>
            </p:cNvSpPr>
            <p:nvPr/>
          </p:nvSpPr>
          <p:spPr bwMode="auto">
            <a:xfrm>
              <a:off x="7978775" y="3706813"/>
              <a:ext cx="400050" cy="660400"/>
            </a:xfrm>
            <a:custGeom>
              <a:avLst/>
              <a:gdLst>
                <a:gd name="T0" fmla="*/ 0 w 4195"/>
                <a:gd name="T1" fmla="*/ 0 h 6927"/>
                <a:gd name="T2" fmla="*/ 3336 w 4195"/>
                <a:gd name="T3" fmla="*/ 6927 h 6927"/>
                <a:gd name="T4" fmla="*/ 4195 w 4195"/>
                <a:gd name="T5" fmla="*/ 6444 h 6927"/>
                <a:gd name="T6" fmla="*/ 0 w 4195"/>
                <a:gd name="T7" fmla="*/ 0 h 6927"/>
              </a:gdLst>
              <a:ahLst/>
              <a:cxnLst>
                <a:cxn ang="0">
                  <a:pos x="T0" y="T1"/>
                </a:cxn>
                <a:cxn ang="0">
                  <a:pos x="T2" y="T3"/>
                </a:cxn>
                <a:cxn ang="0">
                  <a:pos x="T4" y="T5"/>
                </a:cxn>
                <a:cxn ang="0">
                  <a:pos x="T6" y="T7"/>
                </a:cxn>
              </a:cxnLst>
              <a:rect l="0" t="0" r="r" b="b"/>
              <a:pathLst>
                <a:path w="4195" h="6927">
                  <a:moveTo>
                    <a:pt x="0" y="0"/>
                  </a:moveTo>
                  <a:lnTo>
                    <a:pt x="3336" y="6927"/>
                  </a:lnTo>
                  <a:cubicBezTo>
                    <a:pt x="3632" y="6785"/>
                    <a:pt x="3919" y="6623"/>
                    <a:pt x="4195" y="6444"/>
                  </a:cubicBezTo>
                  <a:lnTo>
                    <a:pt x="0" y="0"/>
                  </a:lnTo>
                  <a:close/>
                </a:path>
              </a:pathLst>
            </a:custGeom>
            <a:solidFill>
              <a:srgbClr val="A32020"/>
            </a:solid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59" name="Freeform 320"/>
            <p:cNvSpPr>
              <a:spLocks/>
            </p:cNvSpPr>
            <p:nvPr/>
          </p:nvSpPr>
          <p:spPr bwMode="auto">
            <a:xfrm>
              <a:off x="7978775" y="3706813"/>
              <a:ext cx="317500" cy="695325"/>
            </a:xfrm>
            <a:custGeom>
              <a:avLst/>
              <a:gdLst>
                <a:gd name="T0" fmla="*/ 0 w 3336"/>
                <a:gd name="T1" fmla="*/ 0 h 7297"/>
                <a:gd name="T2" fmla="*/ 2423 w 3336"/>
                <a:gd name="T3" fmla="*/ 7297 h 7297"/>
                <a:gd name="T4" fmla="*/ 3336 w 3336"/>
                <a:gd name="T5" fmla="*/ 6927 h 7297"/>
                <a:gd name="T6" fmla="*/ 0 w 3336"/>
                <a:gd name="T7" fmla="*/ 0 h 7297"/>
              </a:gdLst>
              <a:ahLst/>
              <a:cxnLst>
                <a:cxn ang="0">
                  <a:pos x="T0" y="T1"/>
                </a:cxn>
                <a:cxn ang="0">
                  <a:pos x="T2" y="T3"/>
                </a:cxn>
                <a:cxn ang="0">
                  <a:pos x="T4" y="T5"/>
                </a:cxn>
                <a:cxn ang="0">
                  <a:pos x="T6" y="T7"/>
                </a:cxn>
              </a:cxnLst>
              <a:rect l="0" t="0" r="r" b="b"/>
              <a:pathLst>
                <a:path w="3336" h="7297">
                  <a:moveTo>
                    <a:pt x="0" y="0"/>
                  </a:moveTo>
                  <a:lnTo>
                    <a:pt x="2423" y="7297"/>
                  </a:lnTo>
                  <a:cubicBezTo>
                    <a:pt x="2735" y="7193"/>
                    <a:pt x="3040" y="7070"/>
                    <a:pt x="3336" y="6927"/>
                  </a:cubicBezTo>
                  <a:lnTo>
                    <a:pt x="0" y="0"/>
                  </a:lnTo>
                  <a:close/>
                </a:path>
              </a:pathLst>
            </a:custGeom>
            <a:solidFill>
              <a:srgbClr val="A32020"/>
            </a:solid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60" name="Freeform 322"/>
            <p:cNvSpPr>
              <a:spLocks/>
            </p:cNvSpPr>
            <p:nvPr/>
          </p:nvSpPr>
          <p:spPr bwMode="auto">
            <a:xfrm>
              <a:off x="7978775" y="3706813"/>
              <a:ext cx="231775" cy="719138"/>
            </a:xfrm>
            <a:custGeom>
              <a:avLst/>
              <a:gdLst>
                <a:gd name="T0" fmla="*/ 0 w 2423"/>
                <a:gd name="T1" fmla="*/ 0 h 7547"/>
                <a:gd name="T2" fmla="*/ 1470 w 2423"/>
                <a:gd name="T3" fmla="*/ 7547 h 7547"/>
                <a:gd name="T4" fmla="*/ 2423 w 2423"/>
                <a:gd name="T5" fmla="*/ 7297 h 7547"/>
                <a:gd name="T6" fmla="*/ 0 w 2423"/>
                <a:gd name="T7" fmla="*/ 0 h 7547"/>
              </a:gdLst>
              <a:ahLst/>
              <a:cxnLst>
                <a:cxn ang="0">
                  <a:pos x="T0" y="T1"/>
                </a:cxn>
                <a:cxn ang="0">
                  <a:pos x="T2" y="T3"/>
                </a:cxn>
                <a:cxn ang="0">
                  <a:pos x="T4" y="T5"/>
                </a:cxn>
                <a:cxn ang="0">
                  <a:pos x="T6" y="T7"/>
                </a:cxn>
              </a:cxnLst>
              <a:rect l="0" t="0" r="r" b="b"/>
              <a:pathLst>
                <a:path w="2423" h="7547">
                  <a:moveTo>
                    <a:pt x="0" y="0"/>
                  </a:moveTo>
                  <a:lnTo>
                    <a:pt x="1470" y="7547"/>
                  </a:lnTo>
                  <a:cubicBezTo>
                    <a:pt x="1793" y="7484"/>
                    <a:pt x="2111" y="7401"/>
                    <a:pt x="2423" y="7297"/>
                  </a:cubicBezTo>
                  <a:lnTo>
                    <a:pt x="0" y="0"/>
                  </a:lnTo>
                  <a:close/>
                </a:path>
              </a:pathLst>
            </a:custGeom>
            <a:solidFill>
              <a:srgbClr val="A32020"/>
            </a:solid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61" name="Freeform 324"/>
            <p:cNvSpPr>
              <a:spLocks/>
            </p:cNvSpPr>
            <p:nvPr/>
          </p:nvSpPr>
          <p:spPr bwMode="auto">
            <a:xfrm>
              <a:off x="7978775" y="3706813"/>
              <a:ext cx="141287" cy="731838"/>
            </a:xfrm>
            <a:custGeom>
              <a:avLst/>
              <a:gdLst>
                <a:gd name="T0" fmla="*/ 0 w 1470"/>
                <a:gd name="T1" fmla="*/ 0 h 7673"/>
                <a:gd name="T2" fmla="*/ 493 w 1470"/>
                <a:gd name="T3" fmla="*/ 7673 h 7673"/>
                <a:gd name="T4" fmla="*/ 1470 w 1470"/>
                <a:gd name="T5" fmla="*/ 7547 h 7673"/>
                <a:gd name="T6" fmla="*/ 0 w 1470"/>
                <a:gd name="T7" fmla="*/ 0 h 7673"/>
              </a:gdLst>
              <a:ahLst/>
              <a:cxnLst>
                <a:cxn ang="0">
                  <a:pos x="T0" y="T1"/>
                </a:cxn>
                <a:cxn ang="0">
                  <a:pos x="T2" y="T3"/>
                </a:cxn>
                <a:cxn ang="0">
                  <a:pos x="T4" y="T5"/>
                </a:cxn>
                <a:cxn ang="0">
                  <a:pos x="T6" y="T7"/>
                </a:cxn>
              </a:cxnLst>
              <a:rect l="0" t="0" r="r" b="b"/>
              <a:pathLst>
                <a:path w="1470" h="7673">
                  <a:moveTo>
                    <a:pt x="0" y="0"/>
                  </a:moveTo>
                  <a:lnTo>
                    <a:pt x="493" y="7673"/>
                  </a:lnTo>
                  <a:cubicBezTo>
                    <a:pt x="821" y="7652"/>
                    <a:pt x="1147" y="7610"/>
                    <a:pt x="1470" y="7547"/>
                  </a:cubicBezTo>
                  <a:lnTo>
                    <a:pt x="0" y="0"/>
                  </a:lnTo>
                  <a:close/>
                </a:path>
              </a:pathLst>
            </a:custGeom>
            <a:solidFill>
              <a:srgbClr val="A32020"/>
            </a:solid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62" name="Freeform 326"/>
            <p:cNvSpPr>
              <a:spLocks/>
            </p:cNvSpPr>
            <p:nvPr/>
          </p:nvSpPr>
          <p:spPr bwMode="auto">
            <a:xfrm>
              <a:off x="7932738" y="3706813"/>
              <a:ext cx="93662" cy="733425"/>
            </a:xfrm>
            <a:custGeom>
              <a:avLst/>
              <a:gdLst>
                <a:gd name="T0" fmla="*/ 492 w 985"/>
                <a:gd name="T1" fmla="*/ 0 h 7694"/>
                <a:gd name="T2" fmla="*/ 0 w 985"/>
                <a:gd name="T3" fmla="*/ 7673 h 7694"/>
                <a:gd name="T4" fmla="*/ 985 w 985"/>
                <a:gd name="T5" fmla="*/ 7673 h 7694"/>
                <a:gd name="T6" fmla="*/ 492 w 985"/>
                <a:gd name="T7" fmla="*/ 0 h 7694"/>
              </a:gdLst>
              <a:ahLst/>
              <a:cxnLst>
                <a:cxn ang="0">
                  <a:pos x="T0" y="T1"/>
                </a:cxn>
                <a:cxn ang="0">
                  <a:pos x="T2" y="T3"/>
                </a:cxn>
                <a:cxn ang="0">
                  <a:pos x="T4" y="T5"/>
                </a:cxn>
                <a:cxn ang="0">
                  <a:pos x="T6" y="T7"/>
                </a:cxn>
              </a:cxnLst>
              <a:rect l="0" t="0" r="r" b="b"/>
              <a:pathLst>
                <a:path w="985" h="7694">
                  <a:moveTo>
                    <a:pt x="492" y="0"/>
                  </a:moveTo>
                  <a:lnTo>
                    <a:pt x="0" y="7673"/>
                  </a:lnTo>
                  <a:cubicBezTo>
                    <a:pt x="328" y="7694"/>
                    <a:pt x="657" y="7694"/>
                    <a:pt x="985" y="7673"/>
                  </a:cubicBezTo>
                  <a:lnTo>
                    <a:pt x="492" y="0"/>
                  </a:lnTo>
                  <a:close/>
                </a:path>
              </a:pathLst>
            </a:custGeom>
            <a:solidFill>
              <a:srgbClr val="A32020"/>
            </a:solid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63" name="Freeform 328"/>
            <p:cNvSpPr>
              <a:spLocks/>
            </p:cNvSpPr>
            <p:nvPr/>
          </p:nvSpPr>
          <p:spPr bwMode="auto">
            <a:xfrm>
              <a:off x="7839075" y="3706813"/>
              <a:ext cx="139700" cy="731838"/>
            </a:xfrm>
            <a:custGeom>
              <a:avLst/>
              <a:gdLst>
                <a:gd name="T0" fmla="*/ 1469 w 1469"/>
                <a:gd name="T1" fmla="*/ 0 h 7673"/>
                <a:gd name="T2" fmla="*/ 0 w 1469"/>
                <a:gd name="T3" fmla="*/ 7547 h 7673"/>
                <a:gd name="T4" fmla="*/ 977 w 1469"/>
                <a:gd name="T5" fmla="*/ 7673 h 7673"/>
                <a:gd name="T6" fmla="*/ 1469 w 1469"/>
                <a:gd name="T7" fmla="*/ 0 h 7673"/>
              </a:gdLst>
              <a:ahLst/>
              <a:cxnLst>
                <a:cxn ang="0">
                  <a:pos x="T0" y="T1"/>
                </a:cxn>
                <a:cxn ang="0">
                  <a:pos x="T2" y="T3"/>
                </a:cxn>
                <a:cxn ang="0">
                  <a:pos x="T4" y="T5"/>
                </a:cxn>
                <a:cxn ang="0">
                  <a:pos x="T6" y="T7"/>
                </a:cxn>
              </a:cxnLst>
              <a:rect l="0" t="0" r="r" b="b"/>
              <a:pathLst>
                <a:path w="1469" h="7673">
                  <a:moveTo>
                    <a:pt x="1469" y="0"/>
                  </a:moveTo>
                  <a:lnTo>
                    <a:pt x="0" y="7547"/>
                  </a:lnTo>
                  <a:cubicBezTo>
                    <a:pt x="322" y="7610"/>
                    <a:pt x="649" y="7652"/>
                    <a:pt x="977" y="7673"/>
                  </a:cubicBezTo>
                  <a:lnTo>
                    <a:pt x="1469" y="0"/>
                  </a:lnTo>
                  <a:close/>
                </a:path>
              </a:pathLst>
            </a:custGeom>
            <a:solidFill>
              <a:srgbClr val="A32020"/>
            </a:solid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64" name="Freeform 330"/>
            <p:cNvSpPr>
              <a:spLocks/>
            </p:cNvSpPr>
            <p:nvPr/>
          </p:nvSpPr>
          <p:spPr bwMode="auto">
            <a:xfrm>
              <a:off x="7748588" y="3706813"/>
              <a:ext cx="230187" cy="719138"/>
            </a:xfrm>
            <a:custGeom>
              <a:avLst/>
              <a:gdLst>
                <a:gd name="T0" fmla="*/ 2422 w 2422"/>
                <a:gd name="T1" fmla="*/ 0 h 7547"/>
                <a:gd name="T2" fmla="*/ 0 w 2422"/>
                <a:gd name="T3" fmla="*/ 7297 h 7547"/>
                <a:gd name="T4" fmla="*/ 953 w 2422"/>
                <a:gd name="T5" fmla="*/ 7547 h 7547"/>
                <a:gd name="T6" fmla="*/ 2422 w 2422"/>
                <a:gd name="T7" fmla="*/ 0 h 7547"/>
              </a:gdLst>
              <a:ahLst/>
              <a:cxnLst>
                <a:cxn ang="0">
                  <a:pos x="T0" y="T1"/>
                </a:cxn>
                <a:cxn ang="0">
                  <a:pos x="T2" y="T3"/>
                </a:cxn>
                <a:cxn ang="0">
                  <a:pos x="T4" y="T5"/>
                </a:cxn>
                <a:cxn ang="0">
                  <a:pos x="T6" y="T7"/>
                </a:cxn>
              </a:cxnLst>
              <a:rect l="0" t="0" r="r" b="b"/>
              <a:pathLst>
                <a:path w="2422" h="7547">
                  <a:moveTo>
                    <a:pt x="2422" y="0"/>
                  </a:moveTo>
                  <a:lnTo>
                    <a:pt x="0" y="7297"/>
                  </a:lnTo>
                  <a:cubicBezTo>
                    <a:pt x="312" y="7401"/>
                    <a:pt x="630" y="7484"/>
                    <a:pt x="953" y="7547"/>
                  </a:cubicBezTo>
                  <a:lnTo>
                    <a:pt x="2422" y="0"/>
                  </a:lnTo>
                  <a:close/>
                </a:path>
              </a:pathLst>
            </a:custGeom>
            <a:solidFill>
              <a:srgbClr val="A32020"/>
            </a:solid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65" name="Freeform 332"/>
            <p:cNvSpPr>
              <a:spLocks/>
            </p:cNvSpPr>
            <p:nvPr/>
          </p:nvSpPr>
          <p:spPr bwMode="auto">
            <a:xfrm>
              <a:off x="7661275" y="3706813"/>
              <a:ext cx="317500" cy="695325"/>
            </a:xfrm>
            <a:custGeom>
              <a:avLst/>
              <a:gdLst>
                <a:gd name="T0" fmla="*/ 3336 w 3336"/>
                <a:gd name="T1" fmla="*/ 0 h 7297"/>
                <a:gd name="T2" fmla="*/ 0 w 3336"/>
                <a:gd name="T3" fmla="*/ 6927 h 7297"/>
                <a:gd name="T4" fmla="*/ 914 w 3336"/>
                <a:gd name="T5" fmla="*/ 7297 h 7297"/>
                <a:gd name="T6" fmla="*/ 3336 w 3336"/>
                <a:gd name="T7" fmla="*/ 0 h 7297"/>
              </a:gdLst>
              <a:ahLst/>
              <a:cxnLst>
                <a:cxn ang="0">
                  <a:pos x="T0" y="T1"/>
                </a:cxn>
                <a:cxn ang="0">
                  <a:pos x="T2" y="T3"/>
                </a:cxn>
                <a:cxn ang="0">
                  <a:pos x="T4" y="T5"/>
                </a:cxn>
                <a:cxn ang="0">
                  <a:pos x="T6" y="T7"/>
                </a:cxn>
              </a:cxnLst>
              <a:rect l="0" t="0" r="r" b="b"/>
              <a:pathLst>
                <a:path w="3336" h="7297">
                  <a:moveTo>
                    <a:pt x="3336" y="0"/>
                  </a:moveTo>
                  <a:lnTo>
                    <a:pt x="0" y="6927"/>
                  </a:lnTo>
                  <a:cubicBezTo>
                    <a:pt x="297" y="7070"/>
                    <a:pt x="602" y="7193"/>
                    <a:pt x="914" y="7297"/>
                  </a:cubicBezTo>
                  <a:lnTo>
                    <a:pt x="3336" y="0"/>
                  </a:lnTo>
                  <a:close/>
                </a:path>
              </a:pathLst>
            </a:custGeom>
            <a:solidFill>
              <a:srgbClr val="A32020"/>
            </a:solid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66" name="Freeform 334"/>
            <p:cNvSpPr>
              <a:spLocks/>
            </p:cNvSpPr>
            <p:nvPr/>
          </p:nvSpPr>
          <p:spPr bwMode="auto">
            <a:xfrm>
              <a:off x="7580313" y="3706813"/>
              <a:ext cx="398462" cy="660400"/>
            </a:xfrm>
            <a:custGeom>
              <a:avLst/>
              <a:gdLst>
                <a:gd name="T0" fmla="*/ 4194 w 4194"/>
                <a:gd name="T1" fmla="*/ 0 h 6927"/>
                <a:gd name="T2" fmla="*/ 0 w 4194"/>
                <a:gd name="T3" fmla="*/ 6444 h 6927"/>
                <a:gd name="T4" fmla="*/ 858 w 4194"/>
                <a:gd name="T5" fmla="*/ 6927 h 6927"/>
                <a:gd name="T6" fmla="*/ 4194 w 4194"/>
                <a:gd name="T7" fmla="*/ 0 h 6927"/>
              </a:gdLst>
              <a:ahLst/>
              <a:cxnLst>
                <a:cxn ang="0">
                  <a:pos x="T0" y="T1"/>
                </a:cxn>
                <a:cxn ang="0">
                  <a:pos x="T2" y="T3"/>
                </a:cxn>
                <a:cxn ang="0">
                  <a:pos x="T4" y="T5"/>
                </a:cxn>
                <a:cxn ang="0">
                  <a:pos x="T6" y="T7"/>
                </a:cxn>
              </a:cxnLst>
              <a:rect l="0" t="0" r="r" b="b"/>
              <a:pathLst>
                <a:path w="4194" h="6927">
                  <a:moveTo>
                    <a:pt x="4194" y="0"/>
                  </a:moveTo>
                  <a:lnTo>
                    <a:pt x="0" y="6444"/>
                  </a:lnTo>
                  <a:cubicBezTo>
                    <a:pt x="276" y="6623"/>
                    <a:pt x="562" y="6785"/>
                    <a:pt x="858" y="6927"/>
                  </a:cubicBezTo>
                  <a:lnTo>
                    <a:pt x="4194" y="0"/>
                  </a:lnTo>
                  <a:close/>
                </a:path>
              </a:pathLst>
            </a:custGeom>
            <a:solidFill>
              <a:srgbClr val="A32020"/>
            </a:solid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67" name="Freeform 336"/>
            <p:cNvSpPr>
              <a:spLocks/>
            </p:cNvSpPr>
            <p:nvPr/>
          </p:nvSpPr>
          <p:spPr bwMode="auto">
            <a:xfrm>
              <a:off x="7504113" y="3706813"/>
              <a:ext cx="474662" cy="614363"/>
            </a:xfrm>
            <a:custGeom>
              <a:avLst/>
              <a:gdLst>
                <a:gd name="T0" fmla="*/ 4984 w 4984"/>
                <a:gd name="T1" fmla="*/ 0 h 6444"/>
                <a:gd name="T2" fmla="*/ 0 w 4984"/>
                <a:gd name="T3" fmla="*/ 5855 h 6444"/>
                <a:gd name="T4" fmla="*/ 790 w 4984"/>
                <a:gd name="T5" fmla="*/ 6444 h 6444"/>
                <a:gd name="T6" fmla="*/ 4984 w 4984"/>
                <a:gd name="T7" fmla="*/ 0 h 6444"/>
              </a:gdLst>
              <a:ahLst/>
              <a:cxnLst>
                <a:cxn ang="0">
                  <a:pos x="T0" y="T1"/>
                </a:cxn>
                <a:cxn ang="0">
                  <a:pos x="T2" y="T3"/>
                </a:cxn>
                <a:cxn ang="0">
                  <a:pos x="T4" y="T5"/>
                </a:cxn>
                <a:cxn ang="0">
                  <a:pos x="T6" y="T7"/>
                </a:cxn>
              </a:cxnLst>
              <a:rect l="0" t="0" r="r" b="b"/>
              <a:pathLst>
                <a:path w="4984" h="6444">
                  <a:moveTo>
                    <a:pt x="4984" y="0"/>
                  </a:moveTo>
                  <a:lnTo>
                    <a:pt x="0" y="5855"/>
                  </a:lnTo>
                  <a:cubicBezTo>
                    <a:pt x="251" y="6068"/>
                    <a:pt x="514" y="6265"/>
                    <a:pt x="790" y="6444"/>
                  </a:cubicBezTo>
                  <a:lnTo>
                    <a:pt x="4984" y="0"/>
                  </a:lnTo>
                  <a:close/>
                </a:path>
              </a:pathLst>
            </a:custGeom>
            <a:solidFill>
              <a:srgbClr val="A32020"/>
            </a:solid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68" name="Freeform 338"/>
            <p:cNvSpPr>
              <a:spLocks/>
            </p:cNvSpPr>
            <p:nvPr/>
          </p:nvSpPr>
          <p:spPr bwMode="auto">
            <a:xfrm>
              <a:off x="7437438" y="3706813"/>
              <a:ext cx="541337" cy="557213"/>
            </a:xfrm>
            <a:custGeom>
              <a:avLst/>
              <a:gdLst>
                <a:gd name="T0" fmla="*/ 5691 w 5691"/>
                <a:gd name="T1" fmla="*/ 0 h 5855"/>
                <a:gd name="T2" fmla="*/ 0 w 5691"/>
                <a:gd name="T3" fmla="*/ 5169 h 5855"/>
                <a:gd name="T4" fmla="*/ 707 w 5691"/>
                <a:gd name="T5" fmla="*/ 5855 h 5855"/>
                <a:gd name="T6" fmla="*/ 5691 w 5691"/>
                <a:gd name="T7" fmla="*/ 0 h 5855"/>
              </a:gdLst>
              <a:ahLst/>
              <a:cxnLst>
                <a:cxn ang="0">
                  <a:pos x="T0" y="T1"/>
                </a:cxn>
                <a:cxn ang="0">
                  <a:pos x="T2" y="T3"/>
                </a:cxn>
                <a:cxn ang="0">
                  <a:pos x="T4" y="T5"/>
                </a:cxn>
                <a:cxn ang="0">
                  <a:pos x="T6" y="T7"/>
                </a:cxn>
              </a:cxnLst>
              <a:rect l="0" t="0" r="r" b="b"/>
              <a:pathLst>
                <a:path w="5691" h="5855">
                  <a:moveTo>
                    <a:pt x="5691" y="0"/>
                  </a:moveTo>
                  <a:lnTo>
                    <a:pt x="0" y="5169"/>
                  </a:lnTo>
                  <a:cubicBezTo>
                    <a:pt x="221" y="5413"/>
                    <a:pt x="457" y="5642"/>
                    <a:pt x="707" y="5855"/>
                  </a:cubicBezTo>
                  <a:lnTo>
                    <a:pt x="5691" y="0"/>
                  </a:lnTo>
                  <a:close/>
                </a:path>
              </a:pathLst>
            </a:custGeom>
            <a:solidFill>
              <a:srgbClr val="A32020"/>
            </a:solid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69" name="Freeform 340"/>
            <p:cNvSpPr>
              <a:spLocks/>
            </p:cNvSpPr>
            <p:nvPr/>
          </p:nvSpPr>
          <p:spPr bwMode="auto">
            <a:xfrm>
              <a:off x="7378700" y="3706813"/>
              <a:ext cx="600075" cy="492125"/>
            </a:xfrm>
            <a:custGeom>
              <a:avLst/>
              <a:gdLst>
                <a:gd name="T0" fmla="*/ 6306 w 6306"/>
                <a:gd name="T1" fmla="*/ 0 h 5169"/>
                <a:gd name="T2" fmla="*/ 0 w 6306"/>
                <a:gd name="T3" fmla="*/ 4399 h 5169"/>
                <a:gd name="T4" fmla="*/ 615 w 6306"/>
                <a:gd name="T5" fmla="*/ 5169 h 5169"/>
                <a:gd name="T6" fmla="*/ 6306 w 6306"/>
                <a:gd name="T7" fmla="*/ 0 h 5169"/>
              </a:gdLst>
              <a:ahLst/>
              <a:cxnLst>
                <a:cxn ang="0">
                  <a:pos x="T0" y="T1"/>
                </a:cxn>
                <a:cxn ang="0">
                  <a:pos x="T2" y="T3"/>
                </a:cxn>
                <a:cxn ang="0">
                  <a:pos x="T4" y="T5"/>
                </a:cxn>
                <a:cxn ang="0">
                  <a:pos x="T6" y="T7"/>
                </a:cxn>
              </a:cxnLst>
              <a:rect l="0" t="0" r="r" b="b"/>
              <a:pathLst>
                <a:path w="6306" h="5169">
                  <a:moveTo>
                    <a:pt x="6306" y="0"/>
                  </a:moveTo>
                  <a:lnTo>
                    <a:pt x="0" y="4399"/>
                  </a:lnTo>
                  <a:cubicBezTo>
                    <a:pt x="189" y="4669"/>
                    <a:pt x="394" y="4926"/>
                    <a:pt x="615" y="5169"/>
                  </a:cubicBezTo>
                  <a:lnTo>
                    <a:pt x="6306" y="0"/>
                  </a:lnTo>
                  <a:close/>
                </a:path>
              </a:pathLst>
            </a:custGeom>
            <a:solidFill>
              <a:srgbClr val="A32020"/>
            </a:solid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70" name="Freeform 342"/>
            <p:cNvSpPr>
              <a:spLocks/>
            </p:cNvSpPr>
            <p:nvPr/>
          </p:nvSpPr>
          <p:spPr bwMode="auto">
            <a:xfrm>
              <a:off x="7331075" y="3706813"/>
              <a:ext cx="647700" cy="419100"/>
            </a:xfrm>
            <a:custGeom>
              <a:avLst/>
              <a:gdLst>
                <a:gd name="T0" fmla="*/ 6816 w 6816"/>
                <a:gd name="T1" fmla="*/ 0 h 4399"/>
                <a:gd name="T2" fmla="*/ 0 w 6816"/>
                <a:gd name="T3" fmla="*/ 3556 h 4399"/>
                <a:gd name="T4" fmla="*/ 510 w 6816"/>
                <a:gd name="T5" fmla="*/ 4399 h 4399"/>
                <a:gd name="T6" fmla="*/ 6816 w 6816"/>
                <a:gd name="T7" fmla="*/ 0 h 4399"/>
              </a:gdLst>
              <a:ahLst/>
              <a:cxnLst>
                <a:cxn ang="0">
                  <a:pos x="T0" y="T1"/>
                </a:cxn>
                <a:cxn ang="0">
                  <a:pos x="T2" y="T3"/>
                </a:cxn>
                <a:cxn ang="0">
                  <a:pos x="T4" y="T5"/>
                </a:cxn>
                <a:cxn ang="0">
                  <a:pos x="T6" y="T7"/>
                </a:cxn>
              </a:cxnLst>
              <a:rect l="0" t="0" r="r" b="b"/>
              <a:pathLst>
                <a:path w="6816" h="4399">
                  <a:moveTo>
                    <a:pt x="6816" y="0"/>
                  </a:moveTo>
                  <a:lnTo>
                    <a:pt x="0" y="3556"/>
                  </a:lnTo>
                  <a:cubicBezTo>
                    <a:pt x="152" y="3848"/>
                    <a:pt x="322" y="4129"/>
                    <a:pt x="510" y="4399"/>
                  </a:cubicBezTo>
                  <a:lnTo>
                    <a:pt x="6816" y="0"/>
                  </a:lnTo>
                  <a:close/>
                </a:path>
              </a:pathLst>
            </a:custGeom>
            <a:solidFill>
              <a:srgbClr val="A32020"/>
            </a:solid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71" name="Freeform 344"/>
            <p:cNvSpPr>
              <a:spLocks/>
            </p:cNvSpPr>
            <p:nvPr/>
          </p:nvSpPr>
          <p:spPr bwMode="auto">
            <a:xfrm>
              <a:off x="7292975" y="3706813"/>
              <a:ext cx="685800" cy="338138"/>
            </a:xfrm>
            <a:custGeom>
              <a:avLst/>
              <a:gdLst>
                <a:gd name="T0" fmla="*/ 7215 w 7215"/>
                <a:gd name="T1" fmla="*/ 0 h 3556"/>
                <a:gd name="T2" fmla="*/ 0 w 7215"/>
                <a:gd name="T3" fmla="*/ 2656 h 3556"/>
                <a:gd name="T4" fmla="*/ 399 w 7215"/>
                <a:gd name="T5" fmla="*/ 3556 h 3556"/>
                <a:gd name="T6" fmla="*/ 7215 w 7215"/>
                <a:gd name="T7" fmla="*/ 0 h 3556"/>
              </a:gdLst>
              <a:ahLst/>
              <a:cxnLst>
                <a:cxn ang="0">
                  <a:pos x="T0" y="T1"/>
                </a:cxn>
                <a:cxn ang="0">
                  <a:pos x="T2" y="T3"/>
                </a:cxn>
                <a:cxn ang="0">
                  <a:pos x="T4" y="T5"/>
                </a:cxn>
                <a:cxn ang="0">
                  <a:pos x="T6" y="T7"/>
                </a:cxn>
              </a:cxnLst>
              <a:rect l="0" t="0" r="r" b="b"/>
              <a:pathLst>
                <a:path w="7215" h="3556">
                  <a:moveTo>
                    <a:pt x="7215" y="0"/>
                  </a:moveTo>
                  <a:lnTo>
                    <a:pt x="0" y="2656"/>
                  </a:lnTo>
                  <a:cubicBezTo>
                    <a:pt x="113" y="2964"/>
                    <a:pt x="247" y="3265"/>
                    <a:pt x="399" y="3556"/>
                  </a:cubicBezTo>
                  <a:lnTo>
                    <a:pt x="7215" y="0"/>
                  </a:lnTo>
                  <a:close/>
                </a:path>
              </a:pathLst>
            </a:custGeom>
            <a:solidFill>
              <a:srgbClr val="A32020"/>
            </a:solid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72" name="Freeform 346"/>
            <p:cNvSpPr>
              <a:spLocks/>
            </p:cNvSpPr>
            <p:nvPr/>
          </p:nvSpPr>
          <p:spPr bwMode="auto">
            <a:xfrm>
              <a:off x="7265988" y="3706813"/>
              <a:ext cx="712787" cy="252413"/>
            </a:xfrm>
            <a:custGeom>
              <a:avLst/>
              <a:gdLst>
                <a:gd name="T0" fmla="*/ 7495 w 7495"/>
                <a:gd name="T1" fmla="*/ 0 h 2656"/>
                <a:gd name="T2" fmla="*/ 0 w 7495"/>
                <a:gd name="T3" fmla="*/ 1711 h 2656"/>
                <a:gd name="T4" fmla="*/ 280 w 7495"/>
                <a:gd name="T5" fmla="*/ 2656 h 2656"/>
                <a:gd name="T6" fmla="*/ 7495 w 7495"/>
                <a:gd name="T7" fmla="*/ 0 h 2656"/>
              </a:gdLst>
              <a:ahLst/>
              <a:cxnLst>
                <a:cxn ang="0">
                  <a:pos x="T0" y="T1"/>
                </a:cxn>
                <a:cxn ang="0">
                  <a:pos x="T2" y="T3"/>
                </a:cxn>
                <a:cxn ang="0">
                  <a:pos x="T4" y="T5"/>
                </a:cxn>
                <a:cxn ang="0">
                  <a:pos x="T6" y="T7"/>
                </a:cxn>
              </a:cxnLst>
              <a:rect l="0" t="0" r="r" b="b"/>
              <a:pathLst>
                <a:path w="7495" h="2656">
                  <a:moveTo>
                    <a:pt x="7495" y="0"/>
                  </a:moveTo>
                  <a:lnTo>
                    <a:pt x="0" y="1711"/>
                  </a:lnTo>
                  <a:cubicBezTo>
                    <a:pt x="73" y="2032"/>
                    <a:pt x="166" y="2347"/>
                    <a:pt x="280" y="2656"/>
                  </a:cubicBezTo>
                  <a:lnTo>
                    <a:pt x="7495" y="0"/>
                  </a:lnTo>
                  <a:close/>
                </a:path>
              </a:pathLst>
            </a:custGeom>
            <a:solidFill>
              <a:srgbClr val="A32020"/>
            </a:solid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73" name="Freeform 348"/>
            <p:cNvSpPr>
              <a:spLocks/>
            </p:cNvSpPr>
            <p:nvPr/>
          </p:nvSpPr>
          <p:spPr bwMode="auto">
            <a:xfrm>
              <a:off x="7250113" y="3706813"/>
              <a:ext cx="728662" cy="163513"/>
            </a:xfrm>
            <a:custGeom>
              <a:avLst/>
              <a:gdLst>
                <a:gd name="T0" fmla="*/ 7653 w 7653"/>
                <a:gd name="T1" fmla="*/ 0 h 1711"/>
                <a:gd name="T2" fmla="*/ 0 w 7653"/>
                <a:gd name="T3" fmla="*/ 739 h 1711"/>
                <a:gd name="T4" fmla="*/ 158 w 7653"/>
                <a:gd name="T5" fmla="*/ 1711 h 1711"/>
                <a:gd name="T6" fmla="*/ 7653 w 7653"/>
                <a:gd name="T7" fmla="*/ 0 h 1711"/>
              </a:gdLst>
              <a:ahLst/>
              <a:cxnLst>
                <a:cxn ang="0">
                  <a:pos x="T0" y="T1"/>
                </a:cxn>
                <a:cxn ang="0">
                  <a:pos x="T2" y="T3"/>
                </a:cxn>
                <a:cxn ang="0">
                  <a:pos x="T4" y="T5"/>
                </a:cxn>
                <a:cxn ang="0">
                  <a:pos x="T6" y="T7"/>
                </a:cxn>
              </a:cxnLst>
              <a:rect l="0" t="0" r="r" b="b"/>
              <a:pathLst>
                <a:path w="7653" h="1711">
                  <a:moveTo>
                    <a:pt x="7653" y="0"/>
                  </a:moveTo>
                  <a:lnTo>
                    <a:pt x="0" y="739"/>
                  </a:lnTo>
                  <a:cubicBezTo>
                    <a:pt x="32" y="1066"/>
                    <a:pt x="84" y="1391"/>
                    <a:pt x="158" y="1711"/>
                  </a:cubicBezTo>
                  <a:lnTo>
                    <a:pt x="7653" y="0"/>
                  </a:lnTo>
                  <a:close/>
                </a:path>
              </a:pathLst>
            </a:custGeom>
            <a:solidFill>
              <a:srgbClr val="A32020"/>
            </a:solid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74" name="Freeform 350"/>
            <p:cNvSpPr>
              <a:spLocks/>
            </p:cNvSpPr>
            <p:nvPr/>
          </p:nvSpPr>
          <p:spPr bwMode="auto">
            <a:xfrm>
              <a:off x="7246938" y="3683000"/>
              <a:ext cx="731837" cy="93663"/>
            </a:xfrm>
            <a:custGeom>
              <a:avLst/>
              <a:gdLst>
                <a:gd name="T0" fmla="*/ 7695 w 7695"/>
                <a:gd name="T1" fmla="*/ 246 h 985"/>
                <a:gd name="T2" fmla="*/ 11 w 7695"/>
                <a:gd name="T3" fmla="*/ 0 h 985"/>
                <a:gd name="T4" fmla="*/ 42 w 7695"/>
                <a:gd name="T5" fmla="*/ 985 h 985"/>
                <a:gd name="T6" fmla="*/ 7695 w 7695"/>
                <a:gd name="T7" fmla="*/ 246 h 985"/>
              </a:gdLst>
              <a:ahLst/>
              <a:cxnLst>
                <a:cxn ang="0">
                  <a:pos x="T0" y="T1"/>
                </a:cxn>
                <a:cxn ang="0">
                  <a:pos x="T2" y="T3"/>
                </a:cxn>
                <a:cxn ang="0">
                  <a:pos x="T4" y="T5"/>
                </a:cxn>
                <a:cxn ang="0">
                  <a:pos x="T6" y="T7"/>
                </a:cxn>
              </a:cxnLst>
              <a:rect l="0" t="0" r="r" b="b"/>
              <a:pathLst>
                <a:path w="7695" h="985">
                  <a:moveTo>
                    <a:pt x="7695" y="246"/>
                  </a:moveTo>
                  <a:lnTo>
                    <a:pt x="11" y="0"/>
                  </a:lnTo>
                  <a:cubicBezTo>
                    <a:pt x="0" y="328"/>
                    <a:pt x="11" y="657"/>
                    <a:pt x="42" y="985"/>
                  </a:cubicBezTo>
                  <a:lnTo>
                    <a:pt x="7695" y="246"/>
                  </a:lnTo>
                  <a:close/>
                </a:path>
              </a:pathLst>
            </a:custGeom>
            <a:solidFill>
              <a:srgbClr val="A32020"/>
            </a:solid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75" name="Freeform 352"/>
            <p:cNvSpPr>
              <a:spLocks/>
            </p:cNvSpPr>
            <p:nvPr/>
          </p:nvSpPr>
          <p:spPr bwMode="auto">
            <a:xfrm>
              <a:off x="7246938" y="3589338"/>
              <a:ext cx="731837" cy="117475"/>
            </a:xfrm>
            <a:custGeom>
              <a:avLst/>
              <a:gdLst>
                <a:gd name="T0" fmla="*/ 7684 w 7684"/>
                <a:gd name="T1" fmla="*/ 1227 h 1227"/>
                <a:gd name="T2" fmla="*/ 94 w 7684"/>
                <a:gd name="T3" fmla="*/ 0 h 1227"/>
                <a:gd name="T4" fmla="*/ 0 w 7684"/>
                <a:gd name="T5" fmla="*/ 981 h 1227"/>
                <a:gd name="T6" fmla="*/ 7684 w 7684"/>
                <a:gd name="T7" fmla="*/ 1227 h 1227"/>
              </a:gdLst>
              <a:ahLst/>
              <a:cxnLst>
                <a:cxn ang="0">
                  <a:pos x="T0" y="T1"/>
                </a:cxn>
                <a:cxn ang="0">
                  <a:pos x="T2" y="T3"/>
                </a:cxn>
                <a:cxn ang="0">
                  <a:pos x="T4" y="T5"/>
                </a:cxn>
                <a:cxn ang="0">
                  <a:pos x="T6" y="T7"/>
                </a:cxn>
              </a:cxnLst>
              <a:rect l="0" t="0" r="r" b="b"/>
              <a:pathLst>
                <a:path w="7684" h="1227">
                  <a:moveTo>
                    <a:pt x="7684" y="1227"/>
                  </a:moveTo>
                  <a:lnTo>
                    <a:pt x="94" y="0"/>
                  </a:lnTo>
                  <a:cubicBezTo>
                    <a:pt x="42" y="325"/>
                    <a:pt x="10" y="652"/>
                    <a:pt x="0" y="981"/>
                  </a:cubicBezTo>
                  <a:lnTo>
                    <a:pt x="7684" y="1227"/>
                  </a:lnTo>
                  <a:close/>
                </a:path>
              </a:pathLst>
            </a:custGeom>
            <a:solidFill>
              <a:srgbClr val="A32020"/>
            </a:solid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76" name="Freeform 354"/>
            <p:cNvSpPr>
              <a:spLocks/>
            </p:cNvSpPr>
            <p:nvPr/>
          </p:nvSpPr>
          <p:spPr bwMode="auto">
            <a:xfrm>
              <a:off x="7256463" y="3498850"/>
              <a:ext cx="722312" cy="207963"/>
            </a:xfrm>
            <a:custGeom>
              <a:avLst/>
              <a:gdLst>
                <a:gd name="T0" fmla="*/ 7590 w 7590"/>
                <a:gd name="T1" fmla="*/ 2187 h 2187"/>
                <a:gd name="T2" fmla="*/ 220 w 7590"/>
                <a:gd name="T3" fmla="*/ 0 h 2187"/>
                <a:gd name="T4" fmla="*/ 0 w 7590"/>
                <a:gd name="T5" fmla="*/ 960 h 2187"/>
                <a:gd name="T6" fmla="*/ 7590 w 7590"/>
                <a:gd name="T7" fmla="*/ 2187 h 2187"/>
              </a:gdLst>
              <a:ahLst/>
              <a:cxnLst>
                <a:cxn ang="0">
                  <a:pos x="T0" y="T1"/>
                </a:cxn>
                <a:cxn ang="0">
                  <a:pos x="T2" y="T3"/>
                </a:cxn>
                <a:cxn ang="0">
                  <a:pos x="T4" y="T5"/>
                </a:cxn>
                <a:cxn ang="0">
                  <a:pos x="T6" y="T7"/>
                </a:cxn>
              </a:cxnLst>
              <a:rect l="0" t="0" r="r" b="b"/>
              <a:pathLst>
                <a:path w="7590" h="2187">
                  <a:moveTo>
                    <a:pt x="7590" y="2187"/>
                  </a:moveTo>
                  <a:lnTo>
                    <a:pt x="220" y="0"/>
                  </a:lnTo>
                  <a:cubicBezTo>
                    <a:pt x="126" y="315"/>
                    <a:pt x="53" y="636"/>
                    <a:pt x="0" y="960"/>
                  </a:cubicBezTo>
                  <a:lnTo>
                    <a:pt x="7590" y="2187"/>
                  </a:lnTo>
                  <a:close/>
                </a:path>
              </a:pathLst>
            </a:custGeom>
            <a:solidFill>
              <a:srgbClr val="A32020"/>
            </a:solid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77" name="Freeform 356"/>
            <p:cNvSpPr>
              <a:spLocks/>
            </p:cNvSpPr>
            <p:nvPr/>
          </p:nvSpPr>
          <p:spPr bwMode="auto">
            <a:xfrm>
              <a:off x="7277100" y="3409950"/>
              <a:ext cx="701675" cy="296863"/>
            </a:xfrm>
            <a:custGeom>
              <a:avLst/>
              <a:gdLst>
                <a:gd name="T0" fmla="*/ 7370 w 7370"/>
                <a:gd name="T1" fmla="*/ 3112 h 3112"/>
                <a:gd name="T2" fmla="*/ 340 w 7370"/>
                <a:gd name="T3" fmla="*/ 0 h 3112"/>
                <a:gd name="T4" fmla="*/ 0 w 7370"/>
                <a:gd name="T5" fmla="*/ 925 h 3112"/>
                <a:gd name="T6" fmla="*/ 7370 w 7370"/>
                <a:gd name="T7" fmla="*/ 3112 h 3112"/>
              </a:gdLst>
              <a:ahLst/>
              <a:cxnLst>
                <a:cxn ang="0">
                  <a:pos x="T0" y="T1"/>
                </a:cxn>
                <a:cxn ang="0">
                  <a:pos x="T2" y="T3"/>
                </a:cxn>
                <a:cxn ang="0">
                  <a:pos x="T4" y="T5"/>
                </a:cxn>
                <a:cxn ang="0">
                  <a:pos x="T6" y="T7"/>
                </a:cxn>
              </a:cxnLst>
              <a:rect l="0" t="0" r="r" b="b"/>
              <a:pathLst>
                <a:path w="7370" h="3112">
                  <a:moveTo>
                    <a:pt x="7370" y="3112"/>
                  </a:moveTo>
                  <a:lnTo>
                    <a:pt x="340" y="0"/>
                  </a:lnTo>
                  <a:cubicBezTo>
                    <a:pt x="207" y="301"/>
                    <a:pt x="93" y="610"/>
                    <a:pt x="0" y="925"/>
                  </a:cubicBezTo>
                  <a:lnTo>
                    <a:pt x="7370" y="3112"/>
                  </a:lnTo>
                  <a:close/>
                </a:path>
              </a:pathLst>
            </a:custGeom>
            <a:solidFill>
              <a:srgbClr val="A32020"/>
            </a:solid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78" name="Freeform 358"/>
            <p:cNvSpPr>
              <a:spLocks/>
            </p:cNvSpPr>
            <p:nvPr/>
          </p:nvSpPr>
          <p:spPr bwMode="auto">
            <a:xfrm>
              <a:off x="7310438" y="3327400"/>
              <a:ext cx="668337" cy="379413"/>
            </a:xfrm>
            <a:custGeom>
              <a:avLst/>
              <a:gdLst>
                <a:gd name="T0" fmla="*/ 7030 w 7030"/>
                <a:gd name="T1" fmla="*/ 3985 h 3985"/>
                <a:gd name="T2" fmla="*/ 456 w 7030"/>
                <a:gd name="T3" fmla="*/ 0 h 3985"/>
                <a:gd name="T4" fmla="*/ 0 w 7030"/>
                <a:gd name="T5" fmla="*/ 873 h 3985"/>
                <a:gd name="T6" fmla="*/ 7030 w 7030"/>
                <a:gd name="T7" fmla="*/ 3985 h 3985"/>
              </a:gdLst>
              <a:ahLst/>
              <a:cxnLst>
                <a:cxn ang="0">
                  <a:pos x="T0" y="T1"/>
                </a:cxn>
                <a:cxn ang="0">
                  <a:pos x="T2" y="T3"/>
                </a:cxn>
                <a:cxn ang="0">
                  <a:pos x="T4" y="T5"/>
                </a:cxn>
                <a:cxn ang="0">
                  <a:pos x="T6" y="T7"/>
                </a:cxn>
              </a:cxnLst>
              <a:rect l="0" t="0" r="r" b="b"/>
              <a:pathLst>
                <a:path w="7030" h="3985">
                  <a:moveTo>
                    <a:pt x="7030" y="3985"/>
                  </a:moveTo>
                  <a:lnTo>
                    <a:pt x="456" y="0"/>
                  </a:lnTo>
                  <a:cubicBezTo>
                    <a:pt x="285" y="281"/>
                    <a:pt x="133" y="573"/>
                    <a:pt x="0" y="873"/>
                  </a:cubicBezTo>
                  <a:lnTo>
                    <a:pt x="7030" y="3985"/>
                  </a:lnTo>
                  <a:close/>
                </a:path>
              </a:pathLst>
            </a:custGeom>
            <a:solidFill>
              <a:srgbClr val="A32020"/>
            </a:solid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79" name="Freeform 360"/>
            <p:cNvSpPr>
              <a:spLocks/>
            </p:cNvSpPr>
            <p:nvPr/>
          </p:nvSpPr>
          <p:spPr bwMode="auto">
            <a:xfrm>
              <a:off x="7353300" y="3249613"/>
              <a:ext cx="625475" cy="457200"/>
            </a:xfrm>
            <a:custGeom>
              <a:avLst/>
              <a:gdLst>
                <a:gd name="T0" fmla="*/ 6574 w 6574"/>
                <a:gd name="T1" fmla="*/ 4793 h 4793"/>
                <a:gd name="T2" fmla="*/ 563 w 6574"/>
                <a:gd name="T3" fmla="*/ 0 h 4793"/>
                <a:gd name="T4" fmla="*/ 0 w 6574"/>
                <a:gd name="T5" fmla="*/ 808 h 4793"/>
                <a:gd name="T6" fmla="*/ 6574 w 6574"/>
                <a:gd name="T7" fmla="*/ 4793 h 4793"/>
              </a:gdLst>
              <a:ahLst/>
              <a:cxnLst>
                <a:cxn ang="0">
                  <a:pos x="T0" y="T1"/>
                </a:cxn>
                <a:cxn ang="0">
                  <a:pos x="T2" y="T3"/>
                </a:cxn>
                <a:cxn ang="0">
                  <a:pos x="T4" y="T5"/>
                </a:cxn>
                <a:cxn ang="0">
                  <a:pos x="T6" y="T7"/>
                </a:cxn>
              </a:cxnLst>
              <a:rect l="0" t="0" r="r" b="b"/>
              <a:pathLst>
                <a:path w="6574" h="4793">
                  <a:moveTo>
                    <a:pt x="6574" y="4793"/>
                  </a:moveTo>
                  <a:lnTo>
                    <a:pt x="563" y="0"/>
                  </a:lnTo>
                  <a:cubicBezTo>
                    <a:pt x="358" y="257"/>
                    <a:pt x="170" y="527"/>
                    <a:pt x="0" y="808"/>
                  </a:cubicBezTo>
                  <a:lnTo>
                    <a:pt x="6574" y="4793"/>
                  </a:lnTo>
                  <a:close/>
                </a:path>
              </a:pathLst>
            </a:custGeom>
            <a:solidFill>
              <a:srgbClr val="A32020"/>
            </a:solid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80" name="Freeform 362"/>
            <p:cNvSpPr>
              <a:spLocks/>
            </p:cNvSpPr>
            <p:nvPr/>
          </p:nvSpPr>
          <p:spPr bwMode="auto">
            <a:xfrm>
              <a:off x="7407275" y="3181350"/>
              <a:ext cx="571500" cy="525463"/>
            </a:xfrm>
            <a:custGeom>
              <a:avLst/>
              <a:gdLst>
                <a:gd name="T0" fmla="*/ 6011 w 6011"/>
                <a:gd name="T1" fmla="*/ 5523 h 5523"/>
                <a:gd name="T2" fmla="*/ 663 w 6011"/>
                <a:gd name="T3" fmla="*/ 0 h 5523"/>
                <a:gd name="T4" fmla="*/ 0 w 6011"/>
                <a:gd name="T5" fmla="*/ 730 h 5523"/>
                <a:gd name="T6" fmla="*/ 6011 w 6011"/>
                <a:gd name="T7" fmla="*/ 5523 h 5523"/>
              </a:gdLst>
              <a:ahLst/>
              <a:cxnLst>
                <a:cxn ang="0">
                  <a:pos x="T0" y="T1"/>
                </a:cxn>
                <a:cxn ang="0">
                  <a:pos x="T2" y="T3"/>
                </a:cxn>
                <a:cxn ang="0">
                  <a:pos x="T4" y="T5"/>
                </a:cxn>
                <a:cxn ang="0">
                  <a:pos x="T6" y="T7"/>
                </a:cxn>
              </a:cxnLst>
              <a:rect l="0" t="0" r="r" b="b"/>
              <a:pathLst>
                <a:path w="6011" h="5523">
                  <a:moveTo>
                    <a:pt x="6011" y="5523"/>
                  </a:moveTo>
                  <a:lnTo>
                    <a:pt x="663" y="0"/>
                  </a:lnTo>
                  <a:cubicBezTo>
                    <a:pt x="426" y="229"/>
                    <a:pt x="205" y="473"/>
                    <a:pt x="0" y="730"/>
                  </a:cubicBezTo>
                  <a:lnTo>
                    <a:pt x="6011" y="5523"/>
                  </a:lnTo>
                  <a:close/>
                </a:path>
              </a:pathLst>
            </a:custGeom>
            <a:solidFill>
              <a:srgbClr val="A32020"/>
            </a:solid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81" name="Freeform 364"/>
            <p:cNvSpPr>
              <a:spLocks/>
            </p:cNvSpPr>
            <p:nvPr/>
          </p:nvSpPr>
          <p:spPr bwMode="auto">
            <a:xfrm>
              <a:off x="7470775" y="3119438"/>
              <a:ext cx="508000" cy="587375"/>
            </a:xfrm>
            <a:custGeom>
              <a:avLst/>
              <a:gdLst>
                <a:gd name="T0" fmla="*/ 5348 w 5348"/>
                <a:gd name="T1" fmla="*/ 6161 h 6161"/>
                <a:gd name="T2" fmla="*/ 750 w 5348"/>
                <a:gd name="T3" fmla="*/ 0 h 6161"/>
                <a:gd name="T4" fmla="*/ 0 w 5348"/>
                <a:gd name="T5" fmla="*/ 638 h 6161"/>
                <a:gd name="T6" fmla="*/ 5348 w 5348"/>
                <a:gd name="T7" fmla="*/ 6161 h 6161"/>
              </a:gdLst>
              <a:ahLst/>
              <a:cxnLst>
                <a:cxn ang="0">
                  <a:pos x="T0" y="T1"/>
                </a:cxn>
                <a:cxn ang="0">
                  <a:pos x="T2" y="T3"/>
                </a:cxn>
                <a:cxn ang="0">
                  <a:pos x="T4" y="T5"/>
                </a:cxn>
                <a:cxn ang="0">
                  <a:pos x="T6" y="T7"/>
                </a:cxn>
              </a:cxnLst>
              <a:rect l="0" t="0" r="r" b="b"/>
              <a:pathLst>
                <a:path w="5348" h="6161">
                  <a:moveTo>
                    <a:pt x="5348" y="6161"/>
                  </a:moveTo>
                  <a:lnTo>
                    <a:pt x="750" y="0"/>
                  </a:lnTo>
                  <a:cubicBezTo>
                    <a:pt x="486" y="196"/>
                    <a:pt x="236" y="410"/>
                    <a:pt x="0" y="638"/>
                  </a:cubicBezTo>
                  <a:lnTo>
                    <a:pt x="5348" y="6161"/>
                  </a:lnTo>
                  <a:close/>
                </a:path>
              </a:pathLst>
            </a:custGeom>
            <a:solidFill>
              <a:srgbClr val="A32020"/>
            </a:solid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82" name="Freeform 366"/>
            <p:cNvSpPr>
              <a:spLocks/>
            </p:cNvSpPr>
            <p:nvPr/>
          </p:nvSpPr>
          <p:spPr bwMode="auto">
            <a:xfrm>
              <a:off x="7542213" y="3068638"/>
              <a:ext cx="436562" cy="638175"/>
            </a:xfrm>
            <a:custGeom>
              <a:avLst/>
              <a:gdLst>
                <a:gd name="T0" fmla="*/ 4598 w 4598"/>
                <a:gd name="T1" fmla="*/ 6699 h 6699"/>
                <a:gd name="T2" fmla="*/ 825 w 4598"/>
                <a:gd name="T3" fmla="*/ 0 h 6699"/>
                <a:gd name="T4" fmla="*/ 0 w 4598"/>
                <a:gd name="T5" fmla="*/ 538 h 6699"/>
                <a:gd name="T6" fmla="*/ 4598 w 4598"/>
                <a:gd name="T7" fmla="*/ 6699 h 6699"/>
              </a:gdLst>
              <a:ahLst/>
              <a:cxnLst>
                <a:cxn ang="0">
                  <a:pos x="T0" y="T1"/>
                </a:cxn>
                <a:cxn ang="0">
                  <a:pos x="T2" y="T3"/>
                </a:cxn>
                <a:cxn ang="0">
                  <a:pos x="T4" y="T5"/>
                </a:cxn>
                <a:cxn ang="0">
                  <a:pos x="T6" y="T7"/>
                </a:cxn>
              </a:cxnLst>
              <a:rect l="0" t="0" r="r" b="b"/>
              <a:pathLst>
                <a:path w="4598" h="6699">
                  <a:moveTo>
                    <a:pt x="4598" y="6699"/>
                  </a:moveTo>
                  <a:lnTo>
                    <a:pt x="825" y="0"/>
                  </a:lnTo>
                  <a:cubicBezTo>
                    <a:pt x="539" y="161"/>
                    <a:pt x="263" y="341"/>
                    <a:pt x="0" y="538"/>
                  </a:cubicBezTo>
                  <a:lnTo>
                    <a:pt x="4598" y="6699"/>
                  </a:lnTo>
                  <a:close/>
                </a:path>
              </a:pathLst>
            </a:custGeom>
            <a:solidFill>
              <a:srgbClr val="A32020"/>
            </a:solid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83" name="Freeform 368"/>
            <p:cNvSpPr>
              <a:spLocks/>
            </p:cNvSpPr>
            <p:nvPr/>
          </p:nvSpPr>
          <p:spPr bwMode="auto">
            <a:xfrm>
              <a:off x="7620000" y="3027363"/>
              <a:ext cx="358775" cy="679450"/>
            </a:xfrm>
            <a:custGeom>
              <a:avLst/>
              <a:gdLst>
                <a:gd name="T0" fmla="*/ 3773 w 3773"/>
                <a:gd name="T1" fmla="*/ 7126 h 7126"/>
                <a:gd name="T2" fmla="*/ 888 w 3773"/>
                <a:gd name="T3" fmla="*/ 0 h 7126"/>
                <a:gd name="T4" fmla="*/ 0 w 3773"/>
                <a:gd name="T5" fmla="*/ 427 h 7126"/>
                <a:gd name="T6" fmla="*/ 3773 w 3773"/>
                <a:gd name="T7" fmla="*/ 7126 h 7126"/>
              </a:gdLst>
              <a:ahLst/>
              <a:cxnLst>
                <a:cxn ang="0">
                  <a:pos x="T0" y="T1"/>
                </a:cxn>
                <a:cxn ang="0">
                  <a:pos x="T2" y="T3"/>
                </a:cxn>
                <a:cxn ang="0">
                  <a:pos x="T4" y="T5"/>
                </a:cxn>
                <a:cxn ang="0">
                  <a:pos x="T6" y="T7"/>
                </a:cxn>
              </a:cxnLst>
              <a:rect l="0" t="0" r="r" b="b"/>
              <a:pathLst>
                <a:path w="3773" h="7126">
                  <a:moveTo>
                    <a:pt x="3773" y="7126"/>
                  </a:moveTo>
                  <a:lnTo>
                    <a:pt x="888" y="0"/>
                  </a:lnTo>
                  <a:cubicBezTo>
                    <a:pt x="583" y="123"/>
                    <a:pt x="287" y="266"/>
                    <a:pt x="0" y="427"/>
                  </a:cubicBezTo>
                  <a:lnTo>
                    <a:pt x="3773" y="7126"/>
                  </a:lnTo>
                  <a:close/>
                </a:path>
              </a:pathLst>
            </a:custGeom>
            <a:solidFill>
              <a:srgbClr val="A32020"/>
            </a:solid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84" name="Freeform 370"/>
            <p:cNvSpPr>
              <a:spLocks/>
            </p:cNvSpPr>
            <p:nvPr/>
          </p:nvSpPr>
          <p:spPr bwMode="auto">
            <a:xfrm>
              <a:off x="7704138" y="2998788"/>
              <a:ext cx="274637" cy="708025"/>
            </a:xfrm>
            <a:custGeom>
              <a:avLst/>
              <a:gdLst>
                <a:gd name="T0" fmla="*/ 2885 w 2885"/>
                <a:gd name="T1" fmla="*/ 7437 h 7437"/>
                <a:gd name="T2" fmla="*/ 935 w 2885"/>
                <a:gd name="T3" fmla="*/ 0 h 7437"/>
                <a:gd name="T4" fmla="*/ 0 w 2885"/>
                <a:gd name="T5" fmla="*/ 311 h 7437"/>
                <a:gd name="T6" fmla="*/ 2885 w 2885"/>
                <a:gd name="T7" fmla="*/ 7437 h 7437"/>
              </a:gdLst>
              <a:ahLst/>
              <a:cxnLst>
                <a:cxn ang="0">
                  <a:pos x="T0" y="T1"/>
                </a:cxn>
                <a:cxn ang="0">
                  <a:pos x="T2" y="T3"/>
                </a:cxn>
                <a:cxn ang="0">
                  <a:pos x="T4" y="T5"/>
                </a:cxn>
                <a:cxn ang="0">
                  <a:pos x="T6" y="T7"/>
                </a:cxn>
              </a:cxnLst>
              <a:rect l="0" t="0" r="r" b="b"/>
              <a:pathLst>
                <a:path w="2885" h="7437">
                  <a:moveTo>
                    <a:pt x="2885" y="7437"/>
                  </a:moveTo>
                  <a:lnTo>
                    <a:pt x="935" y="0"/>
                  </a:lnTo>
                  <a:cubicBezTo>
                    <a:pt x="617" y="84"/>
                    <a:pt x="305" y="187"/>
                    <a:pt x="0" y="311"/>
                  </a:cubicBezTo>
                  <a:lnTo>
                    <a:pt x="2885" y="7437"/>
                  </a:lnTo>
                  <a:close/>
                </a:path>
              </a:pathLst>
            </a:custGeom>
            <a:solidFill>
              <a:srgbClr val="A32020"/>
            </a:solid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85" name="Freeform 372"/>
            <p:cNvSpPr>
              <a:spLocks/>
            </p:cNvSpPr>
            <p:nvPr/>
          </p:nvSpPr>
          <p:spPr bwMode="auto">
            <a:xfrm>
              <a:off x="7793038" y="2979738"/>
              <a:ext cx="185737" cy="727075"/>
            </a:xfrm>
            <a:custGeom>
              <a:avLst/>
              <a:gdLst>
                <a:gd name="T0" fmla="*/ 1950 w 1950"/>
                <a:gd name="T1" fmla="*/ 7625 h 7625"/>
                <a:gd name="T2" fmla="*/ 967 w 1950"/>
                <a:gd name="T3" fmla="*/ 0 h 7625"/>
                <a:gd name="T4" fmla="*/ 0 w 1950"/>
                <a:gd name="T5" fmla="*/ 188 h 7625"/>
                <a:gd name="T6" fmla="*/ 1950 w 1950"/>
                <a:gd name="T7" fmla="*/ 7625 h 7625"/>
              </a:gdLst>
              <a:ahLst/>
              <a:cxnLst>
                <a:cxn ang="0">
                  <a:pos x="T0" y="T1"/>
                </a:cxn>
                <a:cxn ang="0">
                  <a:pos x="T2" y="T3"/>
                </a:cxn>
                <a:cxn ang="0">
                  <a:pos x="T4" y="T5"/>
                </a:cxn>
                <a:cxn ang="0">
                  <a:pos x="T6" y="T7"/>
                </a:cxn>
              </a:cxnLst>
              <a:rect l="0" t="0" r="r" b="b"/>
              <a:pathLst>
                <a:path w="1950" h="7625">
                  <a:moveTo>
                    <a:pt x="1950" y="7625"/>
                  </a:moveTo>
                  <a:lnTo>
                    <a:pt x="967" y="0"/>
                  </a:lnTo>
                  <a:cubicBezTo>
                    <a:pt x="641" y="42"/>
                    <a:pt x="318" y="105"/>
                    <a:pt x="0" y="188"/>
                  </a:cubicBezTo>
                  <a:lnTo>
                    <a:pt x="1950" y="7625"/>
                  </a:lnTo>
                  <a:close/>
                </a:path>
              </a:pathLst>
            </a:custGeom>
            <a:solidFill>
              <a:srgbClr val="A32020"/>
            </a:solid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86" name="Freeform 374"/>
            <p:cNvSpPr>
              <a:spLocks/>
            </p:cNvSpPr>
            <p:nvPr/>
          </p:nvSpPr>
          <p:spPr bwMode="auto">
            <a:xfrm>
              <a:off x="7885113" y="2974975"/>
              <a:ext cx="93662" cy="731838"/>
            </a:xfrm>
            <a:custGeom>
              <a:avLst/>
              <a:gdLst>
                <a:gd name="T0" fmla="*/ 983 w 983"/>
                <a:gd name="T1" fmla="*/ 7688 h 7688"/>
                <a:gd name="T2" fmla="*/ 983 w 983"/>
                <a:gd name="T3" fmla="*/ 0 h 7688"/>
                <a:gd name="T4" fmla="*/ 0 w 983"/>
                <a:gd name="T5" fmla="*/ 63 h 7688"/>
                <a:gd name="T6" fmla="*/ 983 w 983"/>
                <a:gd name="T7" fmla="*/ 7688 h 7688"/>
              </a:gdLst>
              <a:ahLst/>
              <a:cxnLst>
                <a:cxn ang="0">
                  <a:pos x="T0" y="T1"/>
                </a:cxn>
                <a:cxn ang="0">
                  <a:pos x="T2" y="T3"/>
                </a:cxn>
                <a:cxn ang="0">
                  <a:pos x="T4" y="T5"/>
                </a:cxn>
                <a:cxn ang="0">
                  <a:pos x="T6" y="T7"/>
                </a:cxn>
              </a:cxnLst>
              <a:rect l="0" t="0" r="r" b="b"/>
              <a:pathLst>
                <a:path w="983" h="7688">
                  <a:moveTo>
                    <a:pt x="983" y="7688"/>
                  </a:moveTo>
                  <a:lnTo>
                    <a:pt x="983" y="0"/>
                  </a:lnTo>
                  <a:cubicBezTo>
                    <a:pt x="655" y="0"/>
                    <a:pt x="326" y="21"/>
                    <a:pt x="0" y="63"/>
                  </a:cubicBezTo>
                  <a:lnTo>
                    <a:pt x="983" y="7688"/>
                  </a:lnTo>
                  <a:close/>
                </a:path>
              </a:pathLst>
            </a:custGeom>
            <a:solidFill>
              <a:srgbClr val="A32020"/>
            </a:solid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grpSp>
      <p:sp>
        <p:nvSpPr>
          <p:cNvPr id="34" name="Oval 33"/>
          <p:cNvSpPr/>
          <p:nvPr/>
        </p:nvSpPr>
        <p:spPr bwMode="ltGray">
          <a:xfrm rot="10800000">
            <a:off x="2690560" y="3144695"/>
            <a:ext cx="1347984" cy="1301036"/>
          </a:xfrm>
          <a:prstGeom prst="ellipse">
            <a:avLst/>
          </a:prstGeom>
          <a:solidFill>
            <a:schemeClr val="bg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err="1" smtClean="0">
              <a:solidFill>
                <a:schemeClr val="tx1"/>
              </a:solidFill>
              <a:latin typeface="Georgia" pitchFamily="18" charset="0"/>
            </a:endParaRPr>
          </a:p>
        </p:txBody>
      </p:sp>
      <p:sp>
        <p:nvSpPr>
          <p:cNvPr id="35" name="Rectangle 10"/>
          <p:cNvSpPr>
            <a:spLocks noChangeArrowheads="1"/>
          </p:cNvSpPr>
          <p:nvPr/>
        </p:nvSpPr>
        <p:spPr bwMode="auto">
          <a:xfrm>
            <a:off x="3026193" y="3584433"/>
            <a:ext cx="730969" cy="35394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lvl="0" defTabSz="914400" fontAlgn="base">
              <a:spcBef>
                <a:spcPct val="0"/>
              </a:spcBef>
              <a:spcAft>
                <a:spcPct val="0"/>
              </a:spcAft>
            </a:pPr>
            <a:r>
              <a:rPr lang="en-ZA" sz="2300" b="1" i="1" dirty="0" smtClean="0">
                <a:latin typeface="Georgia" pitchFamily="18" charset="0"/>
              </a:rPr>
              <a:t>3.9%</a:t>
            </a:r>
            <a:endParaRPr lang="en-ZA" sz="2300" b="1" i="1" dirty="0">
              <a:latin typeface="Georgia" pitchFamily="18" charset="0"/>
            </a:endParaRPr>
          </a:p>
        </p:txBody>
      </p:sp>
      <p:sp>
        <p:nvSpPr>
          <p:cNvPr id="36" name="Rectangle 35"/>
          <p:cNvSpPr/>
          <p:nvPr/>
        </p:nvSpPr>
        <p:spPr bwMode="ltGray">
          <a:xfrm rot="10800000">
            <a:off x="3298889" y="2864554"/>
            <a:ext cx="112332" cy="303575"/>
          </a:xfrm>
          <a:prstGeom prst="rect">
            <a:avLst/>
          </a:prstGeom>
          <a:solidFill>
            <a:schemeClr val="bg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err="1" smtClean="0">
              <a:solidFill>
                <a:schemeClr val="tx1"/>
              </a:solidFill>
              <a:latin typeface="Georgia" pitchFamily="18" charset="0"/>
            </a:endParaRPr>
          </a:p>
        </p:txBody>
      </p:sp>
      <p:cxnSp>
        <p:nvCxnSpPr>
          <p:cNvPr id="37" name="Straight Arrow Connector 36"/>
          <p:cNvCxnSpPr>
            <a:stCxn id="34" idx="4"/>
          </p:cNvCxnSpPr>
          <p:nvPr/>
        </p:nvCxnSpPr>
        <p:spPr>
          <a:xfrm flipV="1">
            <a:off x="3364552" y="2344205"/>
            <a:ext cx="990" cy="800490"/>
          </a:xfrm>
          <a:prstGeom prst="straightConnector1">
            <a:avLst/>
          </a:prstGeom>
          <a:ln w="53975" cap="rnd">
            <a:solidFill>
              <a:schemeClr val="accent2"/>
            </a:solidFill>
            <a:tailEnd type="arrow" w="lg" len="med"/>
          </a:ln>
        </p:spPr>
        <p:style>
          <a:lnRef idx="1">
            <a:schemeClr val="accent1"/>
          </a:lnRef>
          <a:fillRef idx="0">
            <a:schemeClr val="accent1"/>
          </a:fillRef>
          <a:effectRef idx="0">
            <a:schemeClr val="accent1"/>
          </a:effectRef>
          <a:fontRef idx="minor">
            <a:schemeClr val="tx1"/>
          </a:fontRef>
        </p:style>
      </p:cxnSp>
      <p:grpSp>
        <p:nvGrpSpPr>
          <p:cNvPr id="21" name="Group 20"/>
          <p:cNvGrpSpPr/>
          <p:nvPr/>
        </p:nvGrpSpPr>
        <p:grpSpPr>
          <a:xfrm rot="10800000">
            <a:off x="4373907" y="2914551"/>
            <a:ext cx="1908099" cy="1763237"/>
            <a:chOff x="8714481" y="2959100"/>
            <a:chExt cx="1528763" cy="1463676"/>
          </a:xfrm>
        </p:grpSpPr>
        <p:grpSp>
          <p:nvGrpSpPr>
            <p:cNvPr id="24" name="Group 23"/>
            <p:cNvGrpSpPr/>
            <p:nvPr/>
          </p:nvGrpSpPr>
          <p:grpSpPr>
            <a:xfrm>
              <a:off x="8714481" y="2959100"/>
              <a:ext cx="1528763" cy="1463676"/>
              <a:chOff x="8886825" y="2959100"/>
              <a:chExt cx="1528763" cy="1463676"/>
            </a:xfrm>
          </p:grpSpPr>
          <p:sp>
            <p:nvSpPr>
              <p:cNvPr id="27" name="Freeform 244"/>
              <p:cNvSpPr>
                <a:spLocks/>
              </p:cNvSpPr>
              <p:nvPr/>
            </p:nvSpPr>
            <p:spPr bwMode="auto">
              <a:xfrm>
                <a:off x="9650413" y="2959100"/>
                <a:ext cx="635000" cy="731838"/>
              </a:xfrm>
              <a:custGeom>
                <a:avLst/>
                <a:gdLst>
                  <a:gd name="T0" fmla="*/ 0 w 6659"/>
                  <a:gd name="T1" fmla="*/ 7688 h 7688"/>
                  <a:gd name="T2" fmla="*/ 6659 w 6659"/>
                  <a:gd name="T3" fmla="*/ 3844 h 7688"/>
                  <a:gd name="T4" fmla="*/ 0 w 6659"/>
                  <a:gd name="T5" fmla="*/ 0 h 7688"/>
                  <a:gd name="T6" fmla="*/ 0 w 6659"/>
                  <a:gd name="T7" fmla="*/ 7688 h 7688"/>
                </a:gdLst>
                <a:ahLst/>
                <a:cxnLst>
                  <a:cxn ang="0">
                    <a:pos x="T0" y="T1"/>
                  </a:cxn>
                  <a:cxn ang="0">
                    <a:pos x="T2" y="T3"/>
                  </a:cxn>
                  <a:cxn ang="0">
                    <a:pos x="T4" y="T5"/>
                  </a:cxn>
                  <a:cxn ang="0">
                    <a:pos x="T6" y="T7"/>
                  </a:cxn>
                </a:cxnLst>
                <a:rect l="0" t="0" r="r" b="b"/>
                <a:pathLst>
                  <a:path w="6659" h="7688">
                    <a:moveTo>
                      <a:pt x="0" y="7688"/>
                    </a:moveTo>
                    <a:lnTo>
                      <a:pt x="6659" y="3844"/>
                    </a:lnTo>
                    <a:cubicBezTo>
                      <a:pt x="5285" y="1465"/>
                      <a:pt x="2747" y="0"/>
                      <a:pt x="0" y="0"/>
                    </a:cubicBezTo>
                    <a:lnTo>
                      <a:pt x="0" y="7688"/>
                    </a:lnTo>
                    <a:close/>
                  </a:path>
                </a:pathLst>
              </a:custGeom>
              <a:solidFill>
                <a:srgbClr val="DB536A"/>
              </a:solid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28" name="Freeform 246"/>
              <p:cNvSpPr>
                <a:spLocks/>
              </p:cNvSpPr>
              <p:nvPr/>
            </p:nvSpPr>
            <p:spPr bwMode="auto">
              <a:xfrm>
                <a:off x="9650413" y="3324225"/>
                <a:ext cx="765175" cy="733425"/>
              </a:xfrm>
              <a:custGeom>
                <a:avLst/>
                <a:gdLst>
                  <a:gd name="T0" fmla="*/ 0 w 8032"/>
                  <a:gd name="T1" fmla="*/ 3844 h 7689"/>
                  <a:gd name="T2" fmla="*/ 6659 w 8032"/>
                  <a:gd name="T3" fmla="*/ 7689 h 7689"/>
                  <a:gd name="T4" fmla="*/ 6659 w 8032"/>
                  <a:gd name="T5" fmla="*/ 0 h 7689"/>
                  <a:gd name="T6" fmla="*/ 0 w 8032"/>
                  <a:gd name="T7" fmla="*/ 3844 h 7689"/>
                </a:gdLst>
                <a:ahLst/>
                <a:cxnLst>
                  <a:cxn ang="0">
                    <a:pos x="T0" y="T1"/>
                  </a:cxn>
                  <a:cxn ang="0">
                    <a:pos x="T2" y="T3"/>
                  </a:cxn>
                  <a:cxn ang="0">
                    <a:pos x="T4" y="T5"/>
                  </a:cxn>
                  <a:cxn ang="0">
                    <a:pos x="T6" y="T7"/>
                  </a:cxn>
                </a:cxnLst>
                <a:rect l="0" t="0" r="r" b="b"/>
                <a:pathLst>
                  <a:path w="8032" h="7689">
                    <a:moveTo>
                      <a:pt x="0" y="3844"/>
                    </a:moveTo>
                    <a:lnTo>
                      <a:pt x="6659" y="7689"/>
                    </a:lnTo>
                    <a:cubicBezTo>
                      <a:pt x="8032" y="5310"/>
                      <a:pt x="8032" y="2379"/>
                      <a:pt x="6659" y="0"/>
                    </a:cubicBezTo>
                    <a:lnTo>
                      <a:pt x="0" y="3844"/>
                    </a:lnTo>
                    <a:close/>
                  </a:path>
                </a:pathLst>
              </a:custGeom>
              <a:solidFill>
                <a:srgbClr val="DB536A"/>
              </a:solid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29" name="Freeform 248"/>
              <p:cNvSpPr>
                <a:spLocks/>
              </p:cNvSpPr>
              <p:nvPr/>
            </p:nvSpPr>
            <p:spPr bwMode="auto">
              <a:xfrm>
                <a:off x="9650413" y="3690938"/>
                <a:ext cx="635000" cy="731838"/>
              </a:xfrm>
              <a:custGeom>
                <a:avLst/>
                <a:gdLst>
                  <a:gd name="T0" fmla="*/ 0 w 6659"/>
                  <a:gd name="T1" fmla="*/ 0 h 7689"/>
                  <a:gd name="T2" fmla="*/ 0 w 6659"/>
                  <a:gd name="T3" fmla="*/ 7689 h 7689"/>
                  <a:gd name="T4" fmla="*/ 6659 w 6659"/>
                  <a:gd name="T5" fmla="*/ 3845 h 7689"/>
                  <a:gd name="T6" fmla="*/ 0 w 6659"/>
                  <a:gd name="T7" fmla="*/ 0 h 7689"/>
                </a:gdLst>
                <a:ahLst/>
                <a:cxnLst>
                  <a:cxn ang="0">
                    <a:pos x="T0" y="T1"/>
                  </a:cxn>
                  <a:cxn ang="0">
                    <a:pos x="T2" y="T3"/>
                  </a:cxn>
                  <a:cxn ang="0">
                    <a:pos x="T4" y="T5"/>
                  </a:cxn>
                  <a:cxn ang="0">
                    <a:pos x="T6" y="T7"/>
                  </a:cxn>
                </a:cxnLst>
                <a:rect l="0" t="0" r="r" b="b"/>
                <a:pathLst>
                  <a:path w="6659" h="7689">
                    <a:moveTo>
                      <a:pt x="0" y="0"/>
                    </a:moveTo>
                    <a:lnTo>
                      <a:pt x="0" y="7689"/>
                    </a:lnTo>
                    <a:cubicBezTo>
                      <a:pt x="2747" y="7689"/>
                      <a:pt x="5285" y="6223"/>
                      <a:pt x="6659" y="3845"/>
                    </a:cubicBezTo>
                    <a:lnTo>
                      <a:pt x="0" y="0"/>
                    </a:lnTo>
                    <a:close/>
                  </a:path>
                </a:pathLst>
              </a:custGeom>
              <a:solidFill>
                <a:srgbClr val="DB536A"/>
              </a:solid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30" name="Freeform 250"/>
              <p:cNvSpPr>
                <a:spLocks/>
              </p:cNvSpPr>
              <p:nvPr/>
            </p:nvSpPr>
            <p:spPr bwMode="auto">
              <a:xfrm>
                <a:off x="9017000" y="3690938"/>
                <a:ext cx="633413" cy="731838"/>
              </a:xfrm>
              <a:custGeom>
                <a:avLst/>
                <a:gdLst>
                  <a:gd name="T0" fmla="*/ 6658 w 6658"/>
                  <a:gd name="T1" fmla="*/ 0 h 7689"/>
                  <a:gd name="T2" fmla="*/ 0 w 6658"/>
                  <a:gd name="T3" fmla="*/ 3845 h 7689"/>
                  <a:gd name="T4" fmla="*/ 6658 w 6658"/>
                  <a:gd name="T5" fmla="*/ 7689 h 7689"/>
                  <a:gd name="T6" fmla="*/ 6658 w 6658"/>
                  <a:gd name="T7" fmla="*/ 0 h 7689"/>
                </a:gdLst>
                <a:ahLst/>
                <a:cxnLst>
                  <a:cxn ang="0">
                    <a:pos x="T0" y="T1"/>
                  </a:cxn>
                  <a:cxn ang="0">
                    <a:pos x="T2" y="T3"/>
                  </a:cxn>
                  <a:cxn ang="0">
                    <a:pos x="T4" y="T5"/>
                  </a:cxn>
                  <a:cxn ang="0">
                    <a:pos x="T6" y="T7"/>
                  </a:cxn>
                </a:cxnLst>
                <a:rect l="0" t="0" r="r" b="b"/>
                <a:pathLst>
                  <a:path w="6658" h="7689">
                    <a:moveTo>
                      <a:pt x="6658" y="0"/>
                    </a:moveTo>
                    <a:lnTo>
                      <a:pt x="0" y="3845"/>
                    </a:lnTo>
                    <a:cubicBezTo>
                      <a:pt x="1373" y="6223"/>
                      <a:pt x="3911" y="7689"/>
                      <a:pt x="6658" y="7689"/>
                    </a:cubicBezTo>
                    <a:lnTo>
                      <a:pt x="6658" y="0"/>
                    </a:lnTo>
                    <a:close/>
                  </a:path>
                </a:pathLst>
              </a:custGeom>
              <a:solidFill>
                <a:srgbClr val="DB536A"/>
              </a:solid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31" name="Freeform 252"/>
              <p:cNvSpPr>
                <a:spLocks/>
              </p:cNvSpPr>
              <p:nvPr/>
            </p:nvSpPr>
            <p:spPr bwMode="auto">
              <a:xfrm>
                <a:off x="8886825" y="3324225"/>
                <a:ext cx="763588" cy="733425"/>
              </a:xfrm>
              <a:custGeom>
                <a:avLst/>
                <a:gdLst>
                  <a:gd name="T0" fmla="*/ 8032 w 8032"/>
                  <a:gd name="T1" fmla="*/ 3844 h 7689"/>
                  <a:gd name="T2" fmla="*/ 1374 w 8032"/>
                  <a:gd name="T3" fmla="*/ 0 h 7689"/>
                  <a:gd name="T4" fmla="*/ 1374 w 8032"/>
                  <a:gd name="T5" fmla="*/ 7689 h 7689"/>
                  <a:gd name="T6" fmla="*/ 8032 w 8032"/>
                  <a:gd name="T7" fmla="*/ 3844 h 7689"/>
                </a:gdLst>
                <a:ahLst/>
                <a:cxnLst>
                  <a:cxn ang="0">
                    <a:pos x="T0" y="T1"/>
                  </a:cxn>
                  <a:cxn ang="0">
                    <a:pos x="T2" y="T3"/>
                  </a:cxn>
                  <a:cxn ang="0">
                    <a:pos x="T4" y="T5"/>
                  </a:cxn>
                  <a:cxn ang="0">
                    <a:pos x="T6" y="T7"/>
                  </a:cxn>
                </a:cxnLst>
                <a:rect l="0" t="0" r="r" b="b"/>
                <a:pathLst>
                  <a:path w="8032" h="7689">
                    <a:moveTo>
                      <a:pt x="8032" y="3844"/>
                    </a:moveTo>
                    <a:lnTo>
                      <a:pt x="1374" y="0"/>
                    </a:lnTo>
                    <a:cubicBezTo>
                      <a:pt x="0" y="2379"/>
                      <a:pt x="0" y="5310"/>
                      <a:pt x="1374" y="7689"/>
                    </a:cubicBezTo>
                    <a:lnTo>
                      <a:pt x="8032" y="3844"/>
                    </a:lnTo>
                    <a:close/>
                  </a:path>
                </a:pathLst>
              </a:custGeom>
              <a:solidFill>
                <a:srgbClr val="DB536A"/>
              </a:solid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32" name="Freeform 254"/>
              <p:cNvSpPr>
                <a:spLocks/>
              </p:cNvSpPr>
              <p:nvPr/>
            </p:nvSpPr>
            <p:spPr bwMode="auto">
              <a:xfrm>
                <a:off x="9017000" y="2959100"/>
                <a:ext cx="633413" cy="731838"/>
              </a:xfrm>
              <a:custGeom>
                <a:avLst/>
                <a:gdLst>
                  <a:gd name="T0" fmla="*/ 6658 w 6658"/>
                  <a:gd name="T1" fmla="*/ 7688 h 7688"/>
                  <a:gd name="T2" fmla="*/ 6658 w 6658"/>
                  <a:gd name="T3" fmla="*/ 0 h 7688"/>
                  <a:gd name="T4" fmla="*/ 0 w 6658"/>
                  <a:gd name="T5" fmla="*/ 3844 h 7688"/>
                  <a:gd name="T6" fmla="*/ 6658 w 6658"/>
                  <a:gd name="T7" fmla="*/ 7688 h 7688"/>
                </a:gdLst>
                <a:ahLst/>
                <a:cxnLst>
                  <a:cxn ang="0">
                    <a:pos x="T0" y="T1"/>
                  </a:cxn>
                  <a:cxn ang="0">
                    <a:pos x="T2" y="T3"/>
                  </a:cxn>
                  <a:cxn ang="0">
                    <a:pos x="T4" y="T5"/>
                  </a:cxn>
                  <a:cxn ang="0">
                    <a:pos x="T6" y="T7"/>
                  </a:cxn>
                </a:cxnLst>
                <a:rect l="0" t="0" r="r" b="b"/>
                <a:pathLst>
                  <a:path w="6658" h="7688">
                    <a:moveTo>
                      <a:pt x="6658" y="7688"/>
                    </a:moveTo>
                    <a:lnTo>
                      <a:pt x="6658" y="0"/>
                    </a:lnTo>
                    <a:cubicBezTo>
                      <a:pt x="3911" y="0"/>
                      <a:pt x="1373" y="1465"/>
                      <a:pt x="0" y="3844"/>
                    </a:cubicBezTo>
                    <a:lnTo>
                      <a:pt x="6658" y="7688"/>
                    </a:lnTo>
                    <a:close/>
                  </a:path>
                </a:pathLst>
              </a:custGeom>
              <a:solidFill>
                <a:srgbClr val="DB536A"/>
              </a:solid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grpSp>
        <p:sp>
          <p:nvSpPr>
            <p:cNvPr id="25" name="Oval 24"/>
            <p:cNvSpPr/>
            <p:nvPr/>
          </p:nvSpPr>
          <p:spPr bwMode="ltGray">
            <a:xfrm>
              <a:off x="8938862" y="3150938"/>
              <a:ext cx="1080000" cy="1080000"/>
            </a:xfrm>
            <a:prstGeom prst="ellipse">
              <a:avLst/>
            </a:prstGeom>
            <a:solidFill>
              <a:schemeClr val="bg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smtClean="0">
                  <a:solidFill>
                    <a:schemeClr val="bg1"/>
                  </a:solidFill>
                  <a:latin typeface="Georgia" pitchFamily="18" charset="0"/>
                </a:rPr>
                <a:t>13</a:t>
              </a:r>
            </a:p>
          </p:txBody>
        </p:sp>
      </p:grpSp>
      <p:sp>
        <p:nvSpPr>
          <p:cNvPr id="22" name="Rectangle 21"/>
          <p:cNvSpPr/>
          <p:nvPr/>
        </p:nvSpPr>
        <p:spPr bwMode="ltGray">
          <a:xfrm rot="10800000">
            <a:off x="5272815" y="2864555"/>
            <a:ext cx="112332" cy="303575"/>
          </a:xfrm>
          <a:prstGeom prst="rect">
            <a:avLst/>
          </a:prstGeom>
          <a:solidFill>
            <a:schemeClr val="bg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err="1" smtClean="0">
              <a:solidFill>
                <a:schemeClr val="bg1"/>
              </a:solidFill>
              <a:latin typeface="Georgia" pitchFamily="18" charset="0"/>
            </a:endParaRPr>
          </a:p>
        </p:txBody>
      </p:sp>
      <p:cxnSp>
        <p:nvCxnSpPr>
          <p:cNvPr id="23" name="Straight Arrow Connector 22"/>
          <p:cNvCxnSpPr/>
          <p:nvPr/>
        </p:nvCxnSpPr>
        <p:spPr>
          <a:xfrm rot="10800000">
            <a:off x="5330112" y="2344205"/>
            <a:ext cx="0" cy="780709"/>
          </a:xfrm>
          <a:prstGeom prst="straightConnector1">
            <a:avLst/>
          </a:prstGeom>
          <a:ln w="53975" cap="rnd">
            <a:solidFill>
              <a:schemeClr val="accent3"/>
            </a:solidFill>
            <a:tailEnd type="arrow" w="lg" len="med"/>
          </a:ln>
        </p:spPr>
        <p:style>
          <a:lnRef idx="1">
            <a:schemeClr val="accent1"/>
          </a:lnRef>
          <a:fillRef idx="0">
            <a:schemeClr val="accent1"/>
          </a:fillRef>
          <a:effectRef idx="0">
            <a:schemeClr val="accent1"/>
          </a:effectRef>
          <a:fontRef idx="minor">
            <a:schemeClr val="tx1"/>
          </a:fontRef>
        </p:style>
      </p:cxnSp>
      <p:sp>
        <p:nvSpPr>
          <p:cNvPr id="102" name="Rectangle 10"/>
          <p:cNvSpPr>
            <a:spLocks noChangeArrowheads="1"/>
          </p:cNvSpPr>
          <p:nvPr/>
        </p:nvSpPr>
        <p:spPr bwMode="auto">
          <a:xfrm>
            <a:off x="4517922" y="3181663"/>
            <a:ext cx="1584176" cy="1061829"/>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lgn="ctr" defTabSz="914400" fontAlgn="base">
              <a:spcBef>
                <a:spcPct val="0"/>
              </a:spcBef>
              <a:spcAft>
                <a:spcPct val="0"/>
              </a:spcAft>
            </a:pPr>
            <a:r>
              <a:rPr lang="en-ZA" sz="2300" b="1" i="1" dirty="0" smtClean="0">
                <a:latin typeface="Georgia" pitchFamily="18" charset="0"/>
              </a:rPr>
              <a:t>0.7%</a:t>
            </a:r>
          </a:p>
          <a:p>
            <a:pPr lvl="0" algn="ctr" defTabSz="914400" fontAlgn="base">
              <a:spcBef>
                <a:spcPct val="0"/>
              </a:spcBef>
              <a:spcAft>
                <a:spcPct val="0"/>
              </a:spcAft>
            </a:pPr>
            <a:r>
              <a:rPr lang="en-ZA" sz="2300" b="1" i="1" dirty="0" smtClean="0">
                <a:latin typeface="Georgia" pitchFamily="18" charset="0"/>
              </a:rPr>
              <a:t>13.8 million</a:t>
            </a:r>
            <a:endParaRPr lang="en-ZA" sz="2300" b="1" i="1" dirty="0">
              <a:latin typeface="Georgia" pitchFamily="18" charset="0"/>
            </a:endParaRPr>
          </a:p>
        </p:txBody>
      </p:sp>
      <p:sp>
        <p:nvSpPr>
          <p:cNvPr id="103" name="Rectangle 10"/>
          <p:cNvSpPr>
            <a:spLocks noChangeArrowheads="1"/>
          </p:cNvSpPr>
          <p:nvPr/>
        </p:nvSpPr>
        <p:spPr bwMode="auto">
          <a:xfrm>
            <a:off x="6457018" y="1735799"/>
            <a:ext cx="1750022" cy="553998"/>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lgn="ctr" defTabSz="914400" fontAlgn="base">
              <a:spcBef>
                <a:spcPct val="0"/>
              </a:spcBef>
              <a:spcAft>
                <a:spcPct val="0"/>
              </a:spcAft>
            </a:pPr>
            <a:r>
              <a:rPr lang="en-ZA" b="1" i="1" dirty="0" smtClean="0">
                <a:solidFill>
                  <a:srgbClr val="EB8C00"/>
                </a:solidFill>
                <a:latin typeface="Georgia" pitchFamily="18" charset="0"/>
              </a:rPr>
              <a:t>Occupancy rates</a:t>
            </a:r>
            <a:endParaRPr lang="en-ZA" b="1" i="1" dirty="0">
              <a:solidFill>
                <a:srgbClr val="EB8C00"/>
              </a:solidFill>
              <a:latin typeface="Georgia" pitchFamily="18" charset="0"/>
            </a:endParaRPr>
          </a:p>
        </p:txBody>
      </p:sp>
      <p:grpSp>
        <p:nvGrpSpPr>
          <p:cNvPr id="105" name="Group 104"/>
          <p:cNvGrpSpPr/>
          <p:nvPr/>
        </p:nvGrpSpPr>
        <p:grpSpPr>
          <a:xfrm rot="10800000">
            <a:off x="6410570" y="2930593"/>
            <a:ext cx="1908099" cy="1763237"/>
            <a:chOff x="8714481" y="2959100"/>
            <a:chExt cx="1528763" cy="1463676"/>
          </a:xfrm>
          <a:solidFill>
            <a:srgbClr val="EB8C00"/>
          </a:solidFill>
        </p:grpSpPr>
        <p:grpSp>
          <p:nvGrpSpPr>
            <p:cNvPr id="108" name="Group 107"/>
            <p:cNvGrpSpPr/>
            <p:nvPr/>
          </p:nvGrpSpPr>
          <p:grpSpPr>
            <a:xfrm>
              <a:off x="8714481" y="2959100"/>
              <a:ext cx="1528763" cy="1463676"/>
              <a:chOff x="8886825" y="2959100"/>
              <a:chExt cx="1528763" cy="1463676"/>
            </a:xfrm>
            <a:grpFill/>
          </p:grpSpPr>
          <p:sp>
            <p:nvSpPr>
              <p:cNvPr id="110" name="Freeform 244"/>
              <p:cNvSpPr>
                <a:spLocks/>
              </p:cNvSpPr>
              <p:nvPr/>
            </p:nvSpPr>
            <p:spPr bwMode="auto">
              <a:xfrm>
                <a:off x="9650413" y="2959100"/>
                <a:ext cx="635000" cy="731838"/>
              </a:xfrm>
              <a:custGeom>
                <a:avLst/>
                <a:gdLst>
                  <a:gd name="T0" fmla="*/ 0 w 6659"/>
                  <a:gd name="T1" fmla="*/ 7688 h 7688"/>
                  <a:gd name="T2" fmla="*/ 6659 w 6659"/>
                  <a:gd name="T3" fmla="*/ 3844 h 7688"/>
                  <a:gd name="T4" fmla="*/ 0 w 6659"/>
                  <a:gd name="T5" fmla="*/ 0 h 7688"/>
                  <a:gd name="T6" fmla="*/ 0 w 6659"/>
                  <a:gd name="T7" fmla="*/ 7688 h 7688"/>
                </a:gdLst>
                <a:ahLst/>
                <a:cxnLst>
                  <a:cxn ang="0">
                    <a:pos x="T0" y="T1"/>
                  </a:cxn>
                  <a:cxn ang="0">
                    <a:pos x="T2" y="T3"/>
                  </a:cxn>
                  <a:cxn ang="0">
                    <a:pos x="T4" y="T5"/>
                  </a:cxn>
                  <a:cxn ang="0">
                    <a:pos x="T6" y="T7"/>
                  </a:cxn>
                </a:cxnLst>
                <a:rect l="0" t="0" r="r" b="b"/>
                <a:pathLst>
                  <a:path w="6659" h="7688">
                    <a:moveTo>
                      <a:pt x="0" y="7688"/>
                    </a:moveTo>
                    <a:lnTo>
                      <a:pt x="6659" y="3844"/>
                    </a:lnTo>
                    <a:cubicBezTo>
                      <a:pt x="5285" y="1465"/>
                      <a:pt x="2747" y="0"/>
                      <a:pt x="0" y="0"/>
                    </a:cubicBezTo>
                    <a:lnTo>
                      <a:pt x="0" y="7688"/>
                    </a:lnTo>
                    <a:close/>
                  </a:path>
                </a:pathLst>
              </a:custGeom>
              <a:grp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111" name="Freeform 246"/>
              <p:cNvSpPr>
                <a:spLocks/>
              </p:cNvSpPr>
              <p:nvPr/>
            </p:nvSpPr>
            <p:spPr bwMode="auto">
              <a:xfrm>
                <a:off x="9650413" y="3324225"/>
                <a:ext cx="765175" cy="733425"/>
              </a:xfrm>
              <a:custGeom>
                <a:avLst/>
                <a:gdLst>
                  <a:gd name="T0" fmla="*/ 0 w 8032"/>
                  <a:gd name="T1" fmla="*/ 3844 h 7689"/>
                  <a:gd name="T2" fmla="*/ 6659 w 8032"/>
                  <a:gd name="T3" fmla="*/ 7689 h 7689"/>
                  <a:gd name="T4" fmla="*/ 6659 w 8032"/>
                  <a:gd name="T5" fmla="*/ 0 h 7689"/>
                  <a:gd name="T6" fmla="*/ 0 w 8032"/>
                  <a:gd name="T7" fmla="*/ 3844 h 7689"/>
                </a:gdLst>
                <a:ahLst/>
                <a:cxnLst>
                  <a:cxn ang="0">
                    <a:pos x="T0" y="T1"/>
                  </a:cxn>
                  <a:cxn ang="0">
                    <a:pos x="T2" y="T3"/>
                  </a:cxn>
                  <a:cxn ang="0">
                    <a:pos x="T4" y="T5"/>
                  </a:cxn>
                  <a:cxn ang="0">
                    <a:pos x="T6" y="T7"/>
                  </a:cxn>
                </a:cxnLst>
                <a:rect l="0" t="0" r="r" b="b"/>
                <a:pathLst>
                  <a:path w="8032" h="7689">
                    <a:moveTo>
                      <a:pt x="0" y="3844"/>
                    </a:moveTo>
                    <a:lnTo>
                      <a:pt x="6659" y="7689"/>
                    </a:lnTo>
                    <a:cubicBezTo>
                      <a:pt x="8032" y="5310"/>
                      <a:pt x="8032" y="2379"/>
                      <a:pt x="6659" y="0"/>
                    </a:cubicBezTo>
                    <a:lnTo>
                      <a:pt x="0" y="3844"/>
                    </a:lnTo>
                    <a:close/>
                  </a:path>
                </a:pathLst>
              </a:custGeom>
              <a:grp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112" name="Freeform 248"/>
              <p:cNvSpPr>
                <a:spLocks/>
              </p:cNvSpPr>
              <p:nvPr/>
            </p:nvSpPr>
            <p:spPr bwMode="auto">
              <a:xfrm>
                <a:off x="9650413" y="3690938"/>
                <a:ext cx="635000" cy="731838"/>
              </a:xfrm>
              <a:custGeom>
                <a:avLst/>
                <a:gdLst>
                  <a:gd name="T0" fmla="*/ 0 w 6659"/>
                  <a:gd name="T1" fmla="*/ 0 h 7689"/>
                  <a:gd name="T2" fmla="*/ 0 w 6659"/>
                  <a:gd name="T3" fmla="*/ 7689 h 7689"/>
                  <a:gd name="T4" fmla="*/ 6659 w 6659"/>
                  <a:gd name="T5" fmla="*/ 3845 h 7689"/>
                  <a:gd name="T6" fmla="*/ 0 w 6659"/>
                  <a:gd name="T7" fmla="*/ 0 h 7689"/>
                </a:gdLst>
                <a:ahLst/>
                <a:cxnLst>
                  <a:cxn ang="0">
                    <a:pos x="T0" y="T1"/>
                  </a:cxn>
                  <a:cxn ang="0">
                    <a:pos x="T2" y="T3"/>
                  </a:cxn>
                  <a:cxn ang="0">
                    <a:pos x="T4" y="T5"/>
                  </a:cxn>
                  <a:cxn ang="0">
                    <a:pos x="T6" y="T7"/>
                  </a:cxn>
                </a:cxnLst>
                <a:rect l="0" t="0" r="r" b="b"/>
                <a:pathLst>
                  <a:path w="6659" h="7689">
                    <a:moveTo>
                      <a:pt x="0" y="0"/>
                    </a:moveTo>
                    <a:lnTo>
                      <a:pt x="0" y="7689"/>
                    </a:lnTo>
                    <a:cubicBezTo>
                      <a:pt x="2747" y="7689"/>
                      <a:pt x="5285" y="6223"/>
                      <a:pt x="6659" y="3845"/>
                    </a:cubicBezTo>
                    <a:lnTo>
                      <a:pt x="0" y="0"/>
                    </a:lnTo>
                    <a:close/>
                  </a:path>
                </a:pathLst>
              </a:custGeom>
              <a:grp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113" name="Freeform 250"/>
              <p:cNvSpPr>
                <a:spLocks/>
              </p:cNvSpPr>
              <p:nvPr/>
            </p:nvSpPr>
            <p:spPr bwMode="auto">
              <a:xfrm>
                <a:off x="9017000" y="3690938"/>
                <a:ext cx="633413" cy="731838"/>
              </a:xfrm>
              <a:custGeom>
                <a:avLst/>
                <a:gdLst>
                  <a:gd name="T0" fmla="*/ 6658 w 6658"/>
                  <a:gd name="T1" fmla="*/ 0 h 7689"/>
                  <a:gd name="T2" fmla="*/ 0 w 6658"/>
                  <a:gd name="T3" fmla="*/ 3845 h 7689"/>
                  <a:gd name="T4" fmla="*/ 6658 w 6658"/>
                  <a:gd name="T5" fmla="*/ 7689 h 7689"/>
                  <a:gd name="T6" fmla="*/ 6658 w 6658"/>
                  <a:gd name="T7" fmla="*/ 0 h 7689"/>
                </a:gdLst>
                <a:ahLst/>
                <a:cxnLst>
                  <a:cxn ang="0">
                    <a:pos x="T0" y="T1"/>
                  </a:cxn>
                  <a:cxn ang="0">
                    <a:pos x="T2" y="T3"/>
                  </a:cxn>
                  <a:cxn ang="0">
                    <a:pos x="T4" y="T5"/>
                  </a:cxn>
                  <a:cxn ang="0">
                    <a:pos x="T6" y="T7"/>
                  </a:cxn>
                </a:cxnLst>
                <a:rect l="0" t="0" r="r" b="b"/>
                <a:pathLst>
                  <a:path w="6658" h="7689">
                    <a:moveTo>
                      <a:pt x="6658" y="0"/>
                    </a:moveTo>
                    <a:lnTo>
                      <a:pt x="0" y="3845"/>
                    </a:lnTo>
                    <a:cubicBezTo>
                      <a:pt x="1373" y="6223"/>
                      <a:pt x="3911" y="7689"/>
                      <a:pt x="6658" y="7689"/>
                    </a:cubicBezTo>
                    <a:lnTo>
                      <a:pt x="6658" y="0"/>
                    </a:lnTo>
                    <a:close/>
                  </a:path>
                </a:pathLst>
              </a:custGeom>
              <a:grp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114" name="Freeform 252"/>
              <p:cNvSpPr>
                <a:spLocks/>
              </p:cNvSpPr>
              <p:nvPr/>
            </p:nvSpPr>
            <p:spPr bwMode="auto">
              <a:xfrm>
                <a:off x="8886825" y="3324225"/>
                <a:ext cx="763588" cy="733425"/>
              </a:xfrm>
              <a:custGeom>
                <a:avLst/>
                <a:gdLst>
                  <a:gd name="T0" fmla="*/ 8032 w 8032"/>
                  <a:gd name="T1" fmla="*/ 3844 h 7689"/>
                  <a:gd name="T2" fmla="*/ 1374 w 8032"/>
                  <a:gd name="T3" fmla="*/ 0 h 7689"/>
                  <a:gd name="T4" fmla="*/ 1374 w 8032"/>
                  <a:gd name="T5" fmla="*/ 7689 h 7689"/>
                  <a:gd name="T6" fmla="*/ 8032 w 8032"/>
                  <a:gd name="T7" fmla="*/ 3844 h 7689"/>
                </a:gdLst>
                <a:ahLst/>
                <a:cxnLst>
                  <a:cxn ang="0">
                    <a:pos x="T0" y="T1"/>
                  </a:cxn>
                  <a:cxn ang="0">
                    <a:pos x="T2" y="T3"/>
                  </a:cxn>
                  <a:cxn ang="0">
                    <a:pos x="T4" y="T5"/>
                  </a:cxn>
                  <a:cxn ang="0">
                    <a:pos x="T6" y="T7"/>
                  </a:cxn>
                </a:cxnLst>
                <a:rect l="0" t="0" r="r" b="b"/>
                <a:pathLst>
                  <a:path w="8032" h="7689">
                    <a:moveTo>
                      <a:pt x="8032" y="3844"/>
                    </a:moveTo>
                    <a:lnTo>
                      <a:pt x="1374" y="0"/>
                    </a:lnTo>
                    <a:cubicBezTo>
                      <a:pt x="0" y="2379"/>
                      <a:pt x="0" y="5310"/>
                      <a:pt x="1374" y="7689"/>
                    </a:cubicBezTo>
                    <a:lnTo>
                      <a:pt x="8032" y="3844"/>
                    </a:lnTo>
                    <a:close/>
                  </a:path>
                </a:pathLst>
              </a:custGeom>
              <a:grp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sp>
            <p:nvSpPr>
              <p:cNvPr id="115" name="Freeform 254"/>
              <p:cNvSpPr>
                <a:spLocks/>
              </p:cNvSpPr>
              <p:nvPr/>
            </p:nvSpPr>
            <p:spPr bwMode="auto">
              <a:xfrm>
                <a:off x="9017000" y="2959100"/>
                <a:ext cx="633413" cy="731838"/>
              </a:xfrm>
              <a:custGeom>
                <a:avLst/>
                <a:gdLst>
                  <a:gd name="T0" fmla="*/ 6658 w 6658"/>
                  <a:gd name="T1" fmla="*/ 7688 h 7688"/>
                  <a:gd name="T2" fmla="*/ 6658 w 6658"/>
                  <a:gd name="T3" fmla="*/ 0 h 7688"/>
                  <a:gd name="T4" fmla="*/ 0 w 6658"/>
                  <a:gd name="T5" fmla="*/ 3844 h 7688"/>
                  <a:gd name="T6" fmla="*/ 6658 w 6658"/>
                  <a:gd name="T7" fmla="*/ 7688 h 7688"/>
                </a:gdLst>
                <a:ahLst/>
                <a:cxnLst>
                  <a:cxn ang="0">
                    <a:pos x="T0" y="T1"/>
                  </a:cxn>
                  <a:cxn ang="0">
                    <a:pos x="T2" y="T3"/>
                  </a:cxn>
                  <a:cxn ang="0">
                    <a:pos x="T4" y="T5"/>
                  </a:cxn>
                  <a:cxn ang="0">
                    <a:pos x="T6" y="T7"/>
                  </a:cxn>
                </a:cxnLst>
                <a:rect l="0" t="0" r="r" b="b"/>
                <a:pathLst>
                  <a:path w="6658" h="7688">
                    <a:moveTo>
                      <a:pt x="6658" y="7688"/>
                    </a:moveTo>
                    <a:lnTo>
                      <a:pt x="6658" y="0"/>
                    </a:lnTo>
                    <a:cubicBezTo>
                      <a:pt x="3911" y="0"/>
                      <a:pt x="1373" y="1465"/>
                      <a:pt x="0" y="3844"/>
                    </a:cubicBezTo>
                    <a:lnTo>
                      <a:pt x="6658" y="7688"/>
                    </a:lnTo>
                    <a:close/>
                  </a:path>
                </a:pathLst>
              </a:custGeom>
              <a:grp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ZA" dirty="0"/>
              </a:p>
            </p:txBody>
          </p:sp>
        </p:grpSp>
        <p:sp>
          <p:nvSpPr>
            <p:cNvPr id="109" name="Oval 108"/>
            <p:cNvSpPr/>
            <p:nvPr/>
          </p:nvSpPr>
          <p:spPr bwMode="ltGray">
            <a:xfrm>
              <a:off x="8938862" y="3150938"/>
              <a:ext cx="1080000" cy="1080000"/>
            </a:xfrm>
            <a:prstGeom prst="ellipse">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smtClean="0">
                  <a:solidFill>
                    <a:schemeClr val="bg1"/>
                  </a:solidFill>
                  <a:latin typeface="Georgia" pitchFamily="18" charset="0"/>
                </a:rPr>
                <a:t>13</a:t>
              </a:r>
            </a:p>
          </p:txBody>
        </p:sp>
      </p:grpSp>
      <p:sp>
        <p:nvSpPr>
          <p:cNvPr id="106" name="Rectangle 105"/>
          <p:cNvSpPr/>
          <p:nvPr/>
        </p:nvSpPr>
        <p:spPr bwMode="ltGray">
          <a:xfrm rot="10800000">
            <a:off x="7309478" y="2880597"/>
            <a:ext cx="112332" cy="303575"/>
          </a:xfrm>
          <a:prstGeom prst="rect">
            <a:avLst/>
          </a:prstGeom>
          <a:solidFill>
            <a:schemeClr val="bg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err="1" smtClean="0">
              <a:solidFill>
                <a:schemeClr val="bg1"/>
              </a:solidFill>
              <a:latin typeface="Georgia" pitchFamily="18" charset="0"/>
            </a:endParaRPr>
          </a:p>
        </p:txBody>
      </p:sp>
      <p:cxnSp>
        <p:nvCxnSpPr>
          <p:cNvPr id="107" name="Straight Arrow Connector 106"/>
          <p:cNvCxnSpPr/>
          <p:nvPr/>
        </p:nvCxnSpPr>
        <p:spPr>
          <a:xfrm rot="10800000">
            <a:off x="7360069" y="2363986"/>
            <a:ext cx="0" cy="780709"/>
          </a:xfrm>
          <a:prstGeom prst="straightConnector1">
            <a:avLst/>
          </a:prstGeom>
          <a:ln w="53975" cap="rnd">
            <a:solidFill>
              <a:srgbClr val="EB8C00"/>
            </a:solidFill>
            <a:tailEnd type="arrow" w="lg" len="med"/>
          </a:ln>
        </p:spPr>
        <p:style>
          <a:lnRef idx="1">
            <a:schemeClr val="accent1"/>
          </a:lnRef>
          <a:fillRef idx="0">
            <a:schemeClr val="accent1"/>
          </a:fillRef>
          <a:effectRef idx="0">
            <a:schemeClr val="accent1"/>
          </a:effectRef>
          <a:fontRef idx="minor">
            <a:schemeClr val="tx1"/>
          </a:fontRef>
        </p:style>
      </p:cxnSp>
      <p:sp>
        <p:nvSpPr>
          <p:cNvPr id="118" name="Rectangle 10"/>
          <p:cNvSpPr>
            <a:spLocks noChangeArrowheads="1"/>
          </p:cNvSpPr>
          <p:nvPr/>
        </p:nvSpPr>
        <p:spPr bwMode="auto">
          <a:xfrm>
            <a:off x="6679262" y="3360442"/>
            <a:ext cx="1380186" cy="707886"/>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lvl="0" algn="ctr" defTabSz="914400" fontAlgn="base">
              <a:spcBef>
                <a:spcPct val="0"/>
              </a:spcBef>
              <a:spcAft>
                <a:spcPct val="0"/>
              </a:spcAft>
            </a:pPr>
            <a:r>
              <a:rPr lang="en-ZA" sz="2300" b="1" i="1" dirty="0" smtClean="0">
                <a:latin typeface="Georgia" pitchFamily="18" charset="0"/>
              </a:rPr>
              <a:t>61% </a:t>
            </a:r>
          </a:p>
          <a:p>
            <a:pPr lvl="0" algn="ctr" defTabSz="914400" fontAlgn="base">
              <a:spcBef>
                <a:spcPct val="0"/>
              </a:spcBef>
              <a:spcAft>
                <a:spcPct val="0"/>
              </a:spcAft>
            </a:pPr>
            <a:r>
              <a:rPr lang="en-ZA" sz="2300" b="1" i="1" dirty="0" smtClean="0">
                <a:latin typeface="Georgia" pitchFamily="18" charset="0"/>
              </a:rPr>
              <a:t>vs. 61.2%</a:t>
            </a:r>
            <a:endParaRPr lang="en-ZA" sz="2300" b="1" i="1" dirty="0">
              <a:latin typeface="Georgia" pitchFamily="18" charset="0"/>
            </a:endParaRPr>
          </a:p>
        </p:txBody>
      </p:sp>
      <p:sp>
        <p:nvSpPr>
          <p:cNvPr id="8" name="TextBox 7"/>
          <p:cNvSpPr txBox="1"/>
          <p:nvPr/>
        </p:nvSpPr>
        <p:spPr>
          <a:xfrm>
            <a:off x="6766170" y="88541"/>
            <a:ext cx="1818138" cy="270321"/>
          </a:xfrm>
          <a:prstGeom prst="rect">
            <a:avLst/>
          </a:prstGeom>
          <a:solidFill>
            <a:schemeClr val="tx2"/>
          </a:solidFill>
          <a:ln>
            <a:noFill/>
          </a:ln>
        </p:spPr>
        <p:txBody>
          <a:bodyPr wrap="square" lIns="0" tIns="0" rIns="144000" bIns="0" rtlCol="0" anchor="ctr" anchorCtr="0">
            <a:noAutofit/>
          </a:bodyPr>
          <a:lstStyle/>
          <a:p>
            <a:pPr indent="-274320" algn="r">
              <a:spcAft>
                <a:spcPts val="900"/>
              </a:spcAft>
            </a:pPr>
            <a:r>
              <a:rPr lang="en-ZA" sz="1600" i="1" smtClean="0">
                <a:solidFill>
                  <a:schemeClr val="bg1"/>
                </a:solidFill>
                <a:latin typeface="Georgia" pitchFamily="18" charset="0"/>
              </a:rPr>
              <a:t>South Africa</a:t>
            </a:r>
            <a:endParaRPr lang="en-ZA" sz="1600" i="1" dirty="0" err="1" smtClean="0">
              <a:solidFill>
                <a:schemeClr val="bg1"/>
              </a:solidFill>
              <a:latin typeface="Georgia" pitchFamily="18" charset="0"/>
            </a:endParaRPr>
          </a:p>
        </p:txBody>
      </p:sp>
      <p:sp>
        <p:nvSpPr>
          <p:cNvPr id="116" name="Rectangle 10"/>
          <p:cNvSpPr>
            <a:spLocks noChangeArrowheads="1"/>
          </p:cNvSpPr>
          <p:nvPr/>
        </p:nvSpPr>
        <p:spPr bwMode="auto">
          <a:xfrm>
            <a:off x="808364" y="3325679"/>
            <a:ext cx="1327286" cy="707886"/>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lvl="0" algn="ctr" defTabSz="914400" fontAlgn="base">
              <a:spcBef>
                <a:spcPct val="0"/>
              </a:spcBef>
              <a:spcAft>
                <a:spcPct val="0"/>
              </a:spcAft>
            </a:pPr>
            <a:r>
              <a:rPr lang="en-ZA" sz="2300" b="1" i="1" dirty="0">
                <a:latin typeface="Georgia" pitchFamily="18" charset="0"/>
              </a:rPr>
              <a:t>4</a:t>
            </a:r>
            <a:r>
              <a:rPr lang="en-ZA" sz="2300" b="1" i="1" dirty="0" smtClean="0">
                <a:latin typeface="Georgia" pitchFamily="18" charset="0"/>
              </a:rPr>
              <a:t>.6%</a:t>
            </a:r>
          </a:p>
          <a:p>
            <a:pPr lvl="0" algn="ctr" defTabSz="914400" fontAlgn="base">
              <a:spcBef>
                <a:spcPct val="0"/>
              </a:spcBef>
              <a:spcAft>
                <a:spcPct val="0"/>
              </a:spcAft>
            </a:pPr>
            <a:r>
              <a:rPr lang="en-ZA" sz="2300" b="1" i="1" dirty="0" smtClean="0">
                <a:latin typeface="Georgia" pitchFamily="18" charset="0"/>
              </a:rPr>
              <a:t>R16.6 </a:t>
            </a:r>
            <a:r>
              <a:rPr lang="en-ZA" sz="2300" b="1" i="1" dirty="0" err="1" smtClean="0">
                <a:latin typeface="Georgia" pitchFamily="18" charset="0"/>
              </a:rPr>
              <a:t>bn</a:t>
            </a:r>
            <a:endParaRPr lang="en-ZA" sz="2300" b="1" i="1" dirty="0">
              <a:latin typeface="Georgia" pitchFamily="18" charset="0"/>
            </a:endParaRPr>
          </a:p>
        </p:txBody>
      </p:sp>
      <p:sp>
        <p:nvSpPr>
          <p:cNvPr id="3" name="Rectangle 2"/>
          <p:cNvSpPr/>
          <p:nvPr/>
        </p:nvSpPr>
        <p:spPr>
          <a:xfrm>
            <a:off x="549247" y="4962820"/>
            <a:ext cx="8035061" cy="923330"/>
          </a:xfrm>
          <a:prstGeom prst="rect">
            <a:avLst/>
          </a:prstGeom>
          <a:solidFill>
            <a:schemeClr val="accent4"/>
          </a:solidFill>
        </p:spPr>
        <p:txBody>
          <a:bodyPr wrap="square">
            <a:spAutoFit/>
          </a:bodyPr>
          <a:lstStyle/>
          <a:p>
            <a:r>
              <a:rPr lang="en-ZA" b="1" i="1" dirty="0" smtClean="0">
                <a:solidFill>
                  <a:schemeClr val="bg1"/>
                </a:solidFill>
                <a:latin typeface="+mj-lt"/>
              </a:rPr>
              <a:t>Key themes for 2017:</a:t>
            </a:r>
          </a:p>
          <a:p>
            <a:r>
              <a:rPr lang="en-ZA" i="1" dirty="0">
                <a:solidFill>
                  <a:schemeClr val="bg1"/>
                </a:solidFill>
                <a:latin typeface="+mj-lt"/>
              </a:rPr>
              <a:t>Number of available rooms rose 1.3% in </a:t>
            </a:r>
            <a:r>
              <a:rPr lang="en-ZA" i="1" dirty="0" smtClean="0">
                <a:solidFill>
                  <a:schemeClr val="bg1"/>
                </a:solidFill>
                <a:latin typeface="+mj-lt"/>
              </a:rPr>
              <a:t>2017, continued </a:t>
            </a:r>
            <a:r>
              <a:rPr lang="en-ZA" i="1" dirty="0">
                <a:solidFill>
                  <a:schemeClr val="bg1"/>
                </a:solidFill>
                <a:latin typeface="+mj-lt"/>
              </a:rPr>
              <a:t>increase in visitor numbers, </a:t>
            </a:r>
            <a:r>
              <a:rPr lang="en-ZA" i="1" dirty="0" smtClean="0">
                <a:solidFill>
                  <a:schemeClr val="bg1"/>
                </a:solidFill>
                <a:latin typeface="+mj-lt"/>
              </a:rPr>
              <a:t>ADR, revenue </a:t>
            </a:r>
            <a:r>
              <a:rPr lang="en-ZA" i="1" dirty="0">
                <a:solidFill>
                  <a:schemeClr val="bg1"/>
                </a:solidFill>
                <a:latin typeface="+mj-lt"/>
              </a:rPr>
              <a:t>growth and continued investment.</a:t>
            </a:r>
          </a:p>
        </p:txBody>
      </p:sp>
      <p:sp>
        <p:nvSpPr>
          <p:cNvPr id="6" name="Slide Number Placeholder 5"/>
          <p:cNvSpPr>
            <a:spLocks noGrp="1"/>
          </p:cNvSpPr>
          <p:nvPr>
            <p:ph type="sldNum" sz="quarter" idx="18"/>
          </p:nvPr>
        </p:nvSpPr>
        <p:spPr/>
        <p:txBody>
          <a:bodyPr/>
          <a:lstStyle/>
          <a:p>
            <a:fld id="{EB13C833-464E-4115-95B8-3EB24AEC15D8}" type="slidenum">
              <a:rPr lang="en-ZA" smtClean="0"/>
              <a:pPr/>
              <a:t>5</a:t>
            </a:fld>
            <a:endParaRPr lang="en-ZA"/>
          </a:p>
        </p:txBody>
      </p:sp>
      <p:sp>
        <p:nvSpPr>
          <p:cNvPr id="10" name="Date Placeholder 9"/>
          <p:cNvSpPr>
            <a:spLocks noGrp="1"/>
          </p:cNvSpPr>
          <p:nvPr>
            <p:ph type="dt" sz="half" idx="16"/>
          </p:nvPr>
        </p:nvSpPr>
        <p:spPr/>
        <p:txBody>
          <a:bodyPr/>
          <a:lstStyle/>
          <a:p>
            <a:r>
              <a:rPr lang="en-ZA" dirty="0" smtClean="0"/>
              <a:t>July 2018</a:t>
            </a:r>
            <a:endParaRPr lang="en-ZA" dirty="0"/>
          </a:p>
        </p:txBody>
      </p:sp>
      <p:sp>
        <p:nvSpPr>
          <p:cNvPr id="11" name="Footer Placeholder 10"/>
          <p:cNvSpPr>
            <a:spLocks noGrp="1"/>
          </p:cNvSpPr>
          <p:nvPr>
            <p:ph type="ftr" sz="quarter" idx="17"/>
          </p:nvPr>
        </p:nvSpPr>
        <p:spPr/>
        <p:txBody>
          <a:bodyPr/>
          <a:lstStyle/>
          <a:p>
            <a:r>
              <a:rPr lang="en-ZA" dirty="0" smtClean="0"/>
              <a:t>Hotels Outlook: 2018 - 2022</a:t>
            </a:r>
            <a:endParaRPr lang="en-ZA" dirty="0"/>
          </a:p>
        </p:txBody>
      </p:sp>
    </p:spTree>
    <p:extLst>
      <p:ext uri="{BB962C8B-B14F-4D97-AF65-F5344CB8AC3E}">
        <p14:creationId xmlns:p14="http://schemas.microsoft.com/office/powerpoint/2010/main" val="32015219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Foreign visitors</a:t>
            </a:r>
            <a:endParaRPr lang="en-ZA" dirty="0"/>
          </a:p>
        </p:txBody>
      </p:sp>
      <p:sp>
        <p:nvSpPr>
          <p:cNvPr id="9" name="TextBox 8"/>
          <p:cNvSpPr txBox="1"/>
          <p:nvPr/>
        </p:nvSpPr>
        <p:spPr>
          <a:xfrm>
            <a:off x="6766170" y="88541"/>
            <a:ext cx="1818138" cy="270321"/>
          </a:xfrm>
          <a:prstGeom prst="rect">
            <a:avLst/>
          </a:prstGeom>
          <a:solidFill>
            <a:schemeClr val="tx2"/>
          </a:solidFill>
          <a:ln>
            <a:noFill/>
          </a:ln>
        </p:spPr>
        <p:txBody>
          <a:bodyPr wrap="square" lIns="0" tIns="0" rIns="144000" bIns="0" rtlCol="0" anchor="ctr" anchorCtr="0">
            <a:noAutofit/>
          </a:bodyPr>
          <a:lstStyle/>
          <a:p>
            <a:pPr indent="-274320" algn="r">
              <a:spcAft>
                <a:spcPts val="900"/>
              </a:spcAft>
            </a:pPr>
            <a:r>
              <a:rPr lang="en-ZA" sz="1600" i="1" smtClean="0">
                <a:solidFill>
                  <a:schemeClr val="bg1"/>
                </a:solidFill>
                <a:latin typeface="Georgia" pitchFamily="18" charset="0"/>
              </a:rPr>
              <a:t>South Africa</a:t>
            </a:r>
            <a:endParaRPr lang="en-ZA" sz="1600" i="1" dirty="0" err="1" smtClean="0">
              <a:solidFill>
                <a:schemeClr val="bg1"/>
              </a:solidFill>
              <a:latin typeface="Georgia" pitchFamily="18" charset="0"/>
            </a:endParaRPr>
          </a:p>
        </p:txBody>
      </p:sp>
      <p:sp>
        <p:nvSpPr>
          <p:cNvPr id="4" name="Slide Number Placeholder 3"/>
          <p:cNvSpPr>
            <a:spLocks noGrp="1"/>
          </p:cNvSpPr>
          <p:nvPr>
            <p:ph type="sldNum" sz="quarter" idx="18"/>
          </p:nvPr>
        </p:nvSpPr>
        <p:spPr/>
        <p:txBody>
          <a:bodyPr/>
          <a:lstStyle/>
          <a:p>
            <a:fld id="{EB13C833-464E-4115-95B8-3EB24AEC15D8}" type="slidenum">
              <a:rPr lang="en-ZA" smtClean="0"/>
              <a:pPr/>
              <a:t>6</a:t>
            </a:fld>
            <a:endParaRPr lang="en-ZA"/>
          </a:p>
        </p:txBody>
      </p:sp>
      <p:sp>
        <p:nvSpPr>
          <p:cNvPr id="8" name="Date Placeholder 7"/>
          <p:cNvSpPr>
            <a:spLocks noGrp="1"/>
          </p:cNvSpPr>
          <p:nvPr>
            <p:ph type="dt" sz="half" idx="16"/>
          </p:nvPr>
        </p:nvSpPr>
        <p:spPr/>
        <p:txBody>
          <a:bodyPr/>
          <a:lstStyle/>
          <a:p>
            <a:r>
              <a:rPr lang="en-ZA" dirty="0" smtClean="0"/>
              <a:t>July 2018</a:t>
            </a:r>
            <a:endParaRPr lang="en-ZA" dirty="0"/>
          </a:p>
        </p:txBody>
      </p:sp>
      <p:sp>
        <p:nvSpPr>
          <p:cNvPr id="11" name="Footer Placeholder 10"/>
          <p:cNvSpPr>
            <a:spLocks noGrp="1"/>
          </p:cNvSpPr>
          <p:nvPr>
            <p:ph type="ftr" sz="quarter" idx="17"/>
          </p:nvPr>
        </p:nvSpPr>
        <p:spPr/>
        <p:txBody>
          <a:bodyPr/>
          <a:lstStyle/>
          <a:p>
            <a:r>
              <a:rPr lang="en-ZA" dirty="0" smtClean="0"/>
              <a:t>Hotels Outlook: 2018 - 2022</a:t>
            </a:r>
            <a:endParaRPr lang="en-ZA" dirty="0"/>
          </a:p>
        </p:txBody>
      </p:sp>
      <p:pic>
        <p:nvPicPr>
          <p:cNvPr id="6" name="Picture 5"/>
          <p:cNvPicPr>
            <a:picLocks noChangeAspect="1"/>
          </p:cNvPicPr>
          <p:nvPr/>
        </p:nvPicPr>
        <p:blipFill>
          <a:blip r:embed="rId3"/>
          <a:stretch>
            <a:fillRect/>
          </a:stretch>
        </p:blipFill>
        <p:spPr>
          <a:xfrm>
            <a:off x="533400" y="1613227"/>
            <a:ext cx="5056695" cy="4110298"/>
          </a:xfrm>
          <a:prstGeom prst="rect">
            <a:avLst/>
          </a:prstGeom>
        </p:spPr>
      </p:pic>
      <p:sp>
        <p:nvSpPr>
          <p:cNvPr id="3" name="Content Placeholder 2"/>
          <p:cNvSpPr>
            <a:spLocks noGrp="1"/>
          </p:cNvSpPr>
          <p:nvPr>
            <p:ph sz="quarter" idx="15"/>
          </p:nvPr>
        </p:nvSpPr>
        <p:spPr>
          <a:xfrm>
            <a:off x="5791200" y="1695044"/>
            <a:ext cx="2819400" cy="3971919"/>
          </a:xfrm>
          <a:solidFill>
            <a:schemeClr val="accent2"/>
          </a:solidFill>
        </p:spPr>
        <p:txBody>
          <a:bodyPr lIns="72000" tIns="72000" rIns="72000" bIns="72000"/>
          <a:lstStyle/>
          <a:p>
            <a:r>
              <a:rPr lang="en-ZA" sz="1500" i="1" dirty="0">
                <a:solidFill>
                  <a:schemeClr val="bg1"/>
                </a:solidFill>
              </a:rPr>
              <a:t>Foreign tourism rose 2.4% in 2017, building on its 12.8% </a:t>
            </a:r>
            <a:r>
              <a:rPr lang="en-US" sz="1500" i="1" dirty="0">
                <a:solidFill>
                  <a:schemeClr val="bg1"/>
                </a:solidFill>
              </a:rPr>
              <a:t>increase in 2016. </a:t>
            </a:r>
            <a:r>
              <a:rPr lang="en-ZA" sz="1500" i="1" dirty="0" smtClean="0">
                <a:solidFill>
                  <a:schemeClr val="bg1"/>
                </a:solidFill>
              </a:rPr>
              <a:t>Growth </a:t>
            </a:r>
            <a:r>
              <a:rPr lang="en-ZA" sz="1500" i="1" dirty="0">
                <a:solidFill>
                  <a:schemeClr val="bg1"/>
                </a:solidFill>
              </a:rPr>
              <a:t>impressive as it was without any boost from a weak rand.  </a:t>
            </a:r>
            <a:r>
              <a:rPr lang="en-ZA" sz="1500" i="1" dirty="0" smtClean="0">
                <a:solidFill>
                  <a:schemeClr val="bg1"/>
                </a:solidFill>
              </a:rPr>
              <a:t>Increase in visitors from non-African countries of 7.2%.</a:t>
            </a:r>
          </a:p>
          <a:p>
            <a:r>
              <a:rPr lang="en-ZA" sz="1500" i="1" dirty="0" smtClean="0">
                <a:solidFill>
                  <a:schemeClr val="bg1"/>
                </a:solidFill>
              </a:rPr>
              <a:t>Latin </a:t>
            </a:r>
            <a:r>
              <a:rPr lang="en-ZA" sz="1500" i="1" dirty="0">
                <a:solidFill>
                  <a:schemeClr val="bg1"/>
                </a:solidFill>
              </a:rPr>
              <a:t>America recorded the largest increase in 2017 </a:t>
            </a:r>
            <a:r>
              <a:rPr lang="en-ZA" sz="1500" i="1" dirty="0" smtClean="0">
                <a:solidFill>
                  <a:schemeClr val="bg1"/>
                </a:solidFill>
              </a:rPr>
              <a:t>with a </a:t>
            </a:r>
            <a:r>
              <a:rPr lang="en-ZA" sz="1500" i="1" dirty="0">
                <a:solidFill>
                  <a:schemeClr val="bg1"/>
                </a:solidFill>
              </a:rPr>
              <a:t>59.3% </a:t>
            </a:r>
            <a:r>
              <a:rPr lang="en-ZA" sz="1500" i="1" dirty="0" smtClean="0">
                <a:solidFill>
                  <a:schemeClr val="bg1"/>
                </a:solidFill>
              </a:rPr>
              <a:t>gain. </a:t>
            </a:r>
            <a:endParaRPr lang="en-ZA" sz="1500" i="1" dirty="0">
              <a:solidFill>
                <a:schemeClr val="bg1"/>
              </a:solidFill>
            </a:endParaRPr>
          </a:p>
          <a:p>
            <a:pPr indent="0"/>
            <a:endParaRPr lang="en-ZA" sz="1500" i="1" dirty="0">
              <a:solidFill>
                <a:schemeClr val="bg1"/>
              </a:solidFill>
            </a:endParaRPr>
          </a:p>
          <a:p>
            <a:pPr indent="0"/>
            <a:endParaRPr lang="en-ZA" sz="1500" i="1" dirty="0" smtClean="0">
              <a:solidFill>
                <a:schemeClr val="bg1"/>
              </a:solidFill>
            </a:endParaRPr>
          </a:p>
          <a:p>
            <a:pPr indent="0"/>
            <a:endParaRPr lang="en-ZA" sz="1500" i="1" dirty="0" smtClean="0">
              <a:solidFill>
                <a:schemeClr val="bg1"/>
              </a:solidFill>
            </a:endParaRPr>
          </a:p>
          <a:p>
            <a:pPr indent="0"/>
            <a:endParaRPr lang="en-ZA" sz="1500" i="1" dirty="0">
              <a:solidFill>
                <a:schemeClr val="bg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Foreign visitors</a:t>
            </a:r>
            <a:endParaRPr lang="en-ZA" dirty="0"/>
          </a:p>
        </p:txBody>
      </p:sp>
      <p:sp>
        <p:nvSpPr>
          <p:cNvPr id="3" name="Content Placeholder 2"/>
          <p:cNvSpPr>
            <a:spLocks noGrp="1"/>
          </p:cNvSpPr>
          <p:nvPr>
            <p:ph sz="quarter" idx="15"/>
          </p:nvPr>
        </p:nvSpPr>
        <p:spPr>
          <a:xfrm>
            <a:off x="5326144" y="1600200"/>
            <a:ext cx="3284456" cy="3937678"/>
          </a:xfrm>
          <a:solidFill>
            <a:schemeClr val="accent1"/>
          </a:solidFill>
        </p:spPr>
        <p:txBody>
          <a:bodyPr lIns="72000" tIns="72000" rIns="72000" bIns="72000"/>
          <a:lstStyle/>
          <a:p>
            <a:r>
              <a:rPr lang="en-US" sz="1500" i="1" dirty="0" smtClean="0">
                <a:solidFill>
                  <a:schemeClr val="bg1"/>
                </a:solidFill>
              </a:rPr>
              <a:t>Brazil</a:t>
            </a:r>
            <a:r>
              <a:rPr lang="en-US" sz="1500" i="1" dirty="0">
                <a:solidFill>
                  <a:schemeClr val="bg1"/>
                </a:solidFill>
              </a:rPr>
              <a:t>, France and </a:t>
            </a:r>
            <a:r>
              <a:rPr lang="en-ZA" sz="1500" i="1" dirty="0">
                <a:solidFill>
                  <a:schemeClr val="bg1"/>
                </a:solidFill>
              </a:rPr>
              <a:t>Germany recorded the largest increases.</a:t>
            </a:r>
          </a:p>
          <a:p>
            <a:r>
              <a:rPr lang="en-ZA" sz="1500" i="1" dirty="0">
                <a:solidFill>
                  <a:schemeClr val="bg1"/>
                </a:solidFill>
              </a:rPr>
              <a:t>Visitors from China fell 17.0% in 2017. Travellers from India rose a modest 2.7% in 2017, well below the 21.7% increase recorded in 2016. </a:t>
            </a:r>
          </a:p>
          <a:p>
            <a:pPr indent="0"/>
            <a:endParaRPr lang="en-ZA" sz="1500" i="1" dirty="0" smtClean="0">
              <a:solidFill>
                <a:schemeClr val="bg1"/>
              </a:solidFill>
            </a:endParaRPr>
          </a:p>
          <a:p>
            <a:pPr indent="0"/>
            <a:endParaRPr lang="en-ZA" sz="1500" i="1" dirty="0">
              <a:solidFill>
                <a:schemeClr val="bg1"/>
              </a:solidFill>
            </a:endParaRPr>
          </a:p>
        </p:txBody>
      </p:sp>
      <p:sp>
        <p:nvSpPr>
          <p:cNvPr id="9" name="TextBox 8"/>
          <p:cNvSpPr txBox="1"/>
          <p:nvPr/>
        </p:nvSpPr>
        <p:spPr>
          <a:xfrm>
            <a:off x="6766170" y="88541"/>
            <a:ext cx="1818138" cy="270321"/>
          </a:xfrm>
          <a:prstGeom prst="rect">
            <a:avLst/>
          </a:prstGeom>
          <a:solidFill>
            <a:schemeClr val="tx2"/>
          </a:solidFill>
          <a:ln>
            <a:noFill/>
          </a:ln>
        </p:spPr>
        <p:txBody>
          <a:bodyPr wrap="square" lIns="0" tIns="0" rIns="144000" bIns="0" rtlCol="0" anchor="ctr" anchorCtr="0">
            <a:noAutofit/>
          </a:bodyPr>
          <a:lstStyle/>
          <a:p>
            <a:pPr indent="-274320" algn="r">
              <a:spcAft>
                <a:spcPts val="900"/>
              </a:spcAft>
            </a:pPr>
            <a:r>
              <a:rPr lang="en-ZA" sz="1600" i="1" smtClean="0">
                <a:solidFill>
                  <a:schemeClr val="bg1"/>
                </a:solidFill>
                <a:latin typeface="Georgia" pitchFamily="18" charset="0"/>
              </a:rPr>
              <a:t>South Africa</a:t>
            </a:r>
            <a:endParaRPr lang="en-ZA" sz="1600" i="1" dirty="0" err="1" smtClean="0">
              <a:solidFill>
                <a:schemeClr val="bg1"/>
              </a:solidFill>
              <a:latin typeface="Georgia" pitchFamily="18" charset="0"/>
            </a:endParaRPr>
          </a:p>
        </p:txBody>
      </p:sp>
      <p:sp>
        <p:nvSpPr>
          <p:cNvPr id="4" name="Slide Number Placeholder 3"/>
          <p:cNvSpPr>
            <a:spLocks noGrp="1"/>
          </p:cNvSpPr>
          <p:nvPr>
            <p:ph type="sldNum" sz="quarter" idx="18"/>
          </p:nvPr>
        </p:nvSpPr>
        <p:spPr/>
        <p:txBody>
          <a:bodyPr/>
          <a:lstStyle/>
          <a:p>
            <a:fld id="{EB13C833-464E-4115-95B8-3EB24AEC15D8}" type="slidenum">
              <a:rPr lang="en-ZA" smtClean="0"/>
              <a:pPr/>
              <a:t>7</a:t>
            </a:fld>
            <a:endParaRPr lang="en-ZA"/>
          </a:p>
        </p:txBody>
      </p:sp>
      <p:sp>
        <p:nvSpPr>
          <p:cNvPr id="8" name="Date Placeholder 7"/>
          <p:cNvSpPr>
            <a:spLocks noGrp="1"/>
          </p:cNvSpPr>
          <p:nvPr>
            <p:ph type="dt" sz="half" idx="16"/>
          </p:nvPr>
        </p:nvSpPr>
        <p:spPr/>
        <p:txBody>
          <a:bodyPr/>
          <a:lstStyle/>
          <a:p>
            <a:r>
              <a:rPr lang="en-ZA" dirty="0" smtClean="0"/>
              <a:t>July 2018</a:t>
            </a:r>
            <a:endParaRPr lang="en-ZA" dirty="0"/>
          </a:p>
        </p:txBody>
      </p:sp>
      <p:sp>
        <p:nvSpPr>
          <p:cNvPr id="11" name="Footer Placeholder 10"/>
          <p:cNvSpPr>
            <a:spLocks noGrp="1"/>
          </p:cNvSpPr>
          <p:nvPr>
            <p:ph type="ftr" sz="quarter" idx="17"/>
          </p:nvPr>
        </p:nvSpPr>
        <p:spPr/>
        <p:txBody>
          <a:bodyPr/>
          <a:lstStyle/>
          <a:p>
            <a:r>
              <a:rPr lang="en-ZA" dirty="0" smtClean="0"/>
              <a:t>Hotels Outlook: 2018 - 2022</a:t>
            </a:r>
            <a:endParaRPr lang="en-ZA" dirty="0"/>
          </a:p>
        </p:txBody>
      </p:sp>
      <p:pic>
        <p:nvPicPr>
          <p:cNvPr id="6" name="Picture 5"/>
          <p:cNvPicPr>
            <a:picLocks noChangeAspect="1"/>
          </p:cNvPicPr>
          <p:nvPr/>
        </p:nvPicPr>
        <p:blipFill>
          <a:blip r:embed="rId3"/>
          <a:stretch>
            <a:fillRect/>
          </a:stretch>
        </p:blipFill>
        <p:spPr>
          <a:xfrm>
            <a:off x="454224" y="1462482"/>
            <a:ext cx="4692812" cy="4075396"/>
          </a:xfrm>
          <a:prstGeom prst="rect">
            <a:avLst/>
          </a:prstGeom>
        </p:spPr>
      </p:pic>
    </p:spTree>
    <p:extLst>
      <p:ext uri="{BB962C8B-B14F-4D97-AF65-F5344CB8AC3E}">
        <p14:creationId xmlns:p14="http://schemas.microsoft.com/office/powerpoint/2010/main" val="35922941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Foreign and Domestic visitors</a:t>
            </a:r>
            <a:endParaRPr lang="en-ZA" dirty="0"/>
          </a:p>
        </p:txBody>
      </p:sp>
      <p:sp>
        <p:nvSpPr>
          <p:cNvPr id="3" name="Content Placeholder 2"/>
          <p:cNvSpPr>
            <a:spLocks noGrp="1"/>
          </p:cNvSpPr>
          <p:nvPr>
            <p:ph sz="quarter" idx="15"/>
          </p:nvPr>
        </p:nvSpPr>
        <p:spPr>
          <a:xfrm>
            <a:off x="375279" y="1399205"/>
            <a:ext cx="7299960" cy="745859"/>
          </a:xfrm>
        </p:spPr>
        <p:txBody>
          <a:bodyPr/>
          <a:lstStyle/>
          <a:p>
            <a:pPr marL="285750" indent="-285750">
              <a:buFont typeface="Arial" panose="020B0604020202020204" pitchFamily="34" charset="0"/>
              <a:buChar char="•"/>
            </a:pPr>
            <a:r>
              <a:rPr lang="en-ZA" dirty="0" smtClean="0"/>
              <a:t>Tourism contributed 9% to South Africa’s GDP in 2017. Helped </a:t>
            </a:r>
            <a:r>
              <a:rPr lang="en-ZA" dirty="0"/>
              <a:t>by an improving economy, domestic travel </a:t>
            </a:r>
            <a:r>
              <a:rPr lang="en-ZA" dirty="0" smtClean="0"/>
              <a:t>showed the </a:t>
            </a:r>
            <a:r>
              <a:rPr lang="en-ZA" dirty="0"/>
              <a:t>largest increase since 2014, rising 4.2% in </a:t>
            </a:r>
            <a:r>
              <a:rPr lang="en-ZA" dirty="0" smtClean="0"/>
              <a:t>2017.</a:t>
            </a:r>
            <a:endParaRPr lang="en-ZA" dirty="0"/>
          </a:p>
          <a:p>
            <a:pPr marL="285750" indent="-285750">
              <a:buFont typeface="Arial" panose="020B0604020202020204" pitchFamily="34" charset="0"/>
              <a:buChar char="•"/>
            </a:pPr>
            <a:r>
              <a:rPr lang="en-ZA" dirty="0" smtClean="0"/>
              <a:t>Global </a:t>
            </a:r>
            <a:r>
              <a:rPr lang="en-ZA" dirty="0"/>
              <a:t>economy, a key driver of foreign tourism, picked up noticeably in 2017 with a 3.0% gain, its largest </a:t>
            </a:r>
            <a:r>
              <a:rPr lang="en-ZA" dirty="0" smtClean="0"/>
              <a:t>increase </a:t>
            </a:r>
            <a:r>
              <a:rPr lang="en-US" dirty="0" smtClean="0"/>
              <a:t>since 2010.</a:t>
            </a:r>
          </a:p>
          <a:p>
            <a:pPr marL="285750" indent="-285750">
              <a:buFont typeface="Arial" panose="020B0604020202020204" pitchFamily="34" charset="0"/>
              <a:buChar char="•"/>
            </a:pPr>
            <a:r>
              <a:rPr lang="en-ZA" dirty="0" smtClean="0"/>
              <a:t>Total </a:t>
            </a:r>
            <a:r>
              <a:rPr lang="en-ZA" dirty="0"/>
              <a:t>number of travellers in South Africa will reach </a:t>
            </a:r>
            <a:r>
              <a:rPr lang="en-ZA" dirty="0" smtClean="0"/>
              <a:t>a projected </a:t>
            </a:r>
            <a:r>
              <a:rPr lang="en-ZA" dirty="0"/>
              <a:t>19.5 million by 2022, a 4.0% compound </a:t>
            </a:r>
            <a:r>
              <a:rPr lang="en-ZA" dirty="0" smtClean="0"/>
              <a:t>annual increase </a:t>
            </a:r>
            <a:r>
              <a:rPr lang="en-ZA" dirty="0"/>
              <a:t>from 16 million in 2017.</a:t>
            </a:r>
            <a:endParaRPr lang="en-ZA" dirty="0" smtClean="0"/>
          </a:p>
          <a:p>
            <a:pPr indent="0"/>
            <a:endParaRPr lang="en-US" sz="1800" i="1" dirty="0">
              <a:solidFill>
                <a:schemeClr val="tx2"/>
              </a:solidFill>
            </a:endParaRPr>
          </a:p>
          <a:p>
            <a:pPr indent="0"/>
            <a:endParaRPr lang="en-ZA" sz="1800" i="1" dirty="0">
              <a:solidFill>
                <a:schemeClr val="tx2"/>
              </a:solidFill>
            </a:endParaRPr>
          </a:p>
        </p:txBody>
      </p:sp>
      <p:sp>
        <p:nvSpPr>
          <p:cNvPr id="9" name="TextBox 8"/>
          <p:cNvSpPr txBox="1"/>
          <p:nvPr/>
        </p:nvSpPr>
        <p:spPr>
          <a:xfrm>
            <a:off x="6766170" y="88541"/>
            <a:ext cx="1818138" cy="270321"/>
          </a:xfrm>
          <a:prstGeom prst="rect">
            <a:avLst/>
          </a:prstGeom>
          <a:solidFill>
            <a:schemeClr val="tx2"/>
          </a:solidFill>
          <a:ln>
            <a:noFill/>
          </a:ln>
        </p:spPr>
        <p:txBody>
          <a:bodyPr wrap="square" lIns="0" tIns="0" rIns="144000" bIns="0" rtlCol="0" anchor="ctr" anchorCtr="0">
            <a:noAutofit/>
          </a:bodyPr>
          <a:lstStyle/>
          <a:p>
            <a:pPr indent="-274320" algn="r">
              <a:spcAft>
                <a:spcPts val="900"/>
              </a:spcAft>
            </a:pPr>
            <a:r>
              <a:rPr lang="en-ZA" sz="1600" i="1" smtClean="0">
                <a:solidFill>
                  <a:schemeClr val="bg1"/>
                </a:solidFill>
                <a:latin typeface="Georgia" pitchFamily="18" charset="0"/>
              </a:rPr>
              <a:t>South Africa</a:t>
            </a:r>
            <a:endParaRPr lang="en-ZA" sz="1600" i="1" dirty="0" err="1" smtClean="0">
              <a:solidFill>
                <a:schemeClr val="bg1"/>
              </a:solidFill>
              <a:latin typeface="Georgia" pitchFamily="18" charset="0"/>
            </a:endParaRPr>
          </a:p>
        </p:txBody>
      </p:sp>
      <p:sp>
        <p:nvSpPr>
          <p:cNvPr id="4" name="Slide Number Placeholder 3"/>
          <p:cNvSpPr>
            <a:spLocks noGrp="1"/>
          </p:cNvSpPr>
          <p:nvPr>
            <p:ph type="sldNum" sz="quarter" idx="18"/>
          </p:nvPr>
        </p:nvSpPr>
        <p:spPr/>
        <p:txBody>
          <a:bodyPr/>
          <a:lstStyle/>
          <a:p>
            <a:fld id="{EB13C833-464E-4115-95B8-3EB24AEC15D8}" type="slidenum">
              <a:rPr lang="en-ZA" smtClean="0"/>
              <a:pPr/>
              <a:t>8</a:t>
            </a:fld>
            <a:endParaRPr lang="en-ZA"/>
          </a:p>
        </p:txBody>
      </p:sp>
      <p:sp>
        <p:nvSpPr>
          <p:cNvPr id="7" name="Date Placeholder 6"/>
          <p:cNvSpPr>
            <a:spLocks noGrp="1"/>
          </p:cNvSpPr>
          <p:nvPr>
            <p:ph type="dt" sz="half" idx="16"/>
          </p:nvPr>
        </p:nvSpPr>
        <p:spPr/>
        <p:txBody>
          <a:bodyPr/>
          <a:lstStyle/>
          <a:p>
            <a:r>
              <a:rPr lang="en-ZA" dirty="0" smtClean="0"/>
              <a:t>July 2018</a:t>
            </a:r>
            <a:endParaRPr lang="en-ZA" dirty="0"/>
          </a:p>
        </p:txBody>
      </p:sp>
      <p:sp>
        <p:nvSpPr>
          <p:cNvPr id="8" name="Footer Placeholder 7"/>
          <p:cNvSpPr>
            <a:spLocks noGrp="1"/>
          </p:cNvSpPr>
          <p:nvPr>
            <p:ph type="ftr" sz="quarter" idx="17"/>
          </p:nvPr>
        </p:nvSpPr>
        <p:spPr/>
        <p:txBody>
          <a:bodyPr/>
          <a:lstStyle/>
          <a:p>
            <a:r>
              <a:rPr lang="en-ZA" dirty="0" smtClean="0"/>
              <a:t>Hotels Outlook: 2018 - 2022</a:t>
            </a:r>
            <a:endParaRPr lang="en-ZA" dirty="0"/>
          </a:p>
        </p:txBody>
      </p:sp>
      <p:pic>
        <p:nvPicPr>
          <p:cNvPr id="5" name="Picture 4"/>
          <p:cNvPicPr>
            <a:picLocks noChangeAspect="1"/>
          </p:cNvPicPr>
          <p:nvPr/>
        </p:nvPicPr>
        <p:blipFill rotWithShape="1">
          <a:blip r:embed="rId3"/>
          <a:srcRect t="13641" b="29537"/>
          <a:stretch/>
        </p:blipFill>
        <p:spPr>
          <a:xfrm>
            <a:off x="533401" y="4091233"/>
            <a:ext cx="8077200" cy="2080967"/>
          </a:xfrm>
          <a:prstGeom prst="rect">
            <a:avLst/>
          </a:prstGeom>
        </p:spPr>
      </p:pic>
    </p:spTree>
    <p:extLst>
      <p:ext uri="{BB962C8B-B14F-4D97-AF65-F5344CB8AC3E}">
        <p14:creationId xmlns:p14="http://schemas.microsoft.com/office/powerpoint/2010/main" val="27544960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7416" y="546222"/>
            <a:ext cx="8077200" cy="501954"/>
          </a:xfrm>
        </p:spPr>
        <p:txBody>
          <a:bodyPr/>
          <a:lstStyle/>
          <a:p>
            <a:r>
              <a:rPr lang="en-ZA" smtClean="0"/>
              <a:t>Hotel revenue</a:t>
            </a:r>
            <a:endParaRPr lang="en-ZA" dirty="0"/>
          </a:p>
        </p:txBody>
      </p:sp>
      <p:sp>
        <p:nvSpPr>
          <p:cNvPr id="13" name="TextBox 12"/>
          <p:cNvSpPr txBox="1"/>
          <p:nvPr/>
        </p:nvSpPr>
        <p:spPr>
          <a:xfrm>
            <a:off x="6766170" y="88541"/>
            <a:ext cx="1818138" cy="270321"/>
          </a:xfrm>
          <a:prstGeom prst="rect">
            <a:avLst/>
          </a:prstGeom>
          <a:solidFill>
            <a:schemeClr val="tx2"/>
          </a:solidFill>
          <a:ln>
            <a:noFill/>
          </a:ln>
        </p:spPr>
        <p:txBody>
          <a:bodyPr wrap="square" lIns="0" tIns="0" rIns="144000" bIns="0" rtlCol="0" anchor="ctr" anchorCtr="0">
            <a:noAutofit/>
          </a:bodyPr>
          <a:lstStyle/>
          <a:p>
            <a:pPr indent="-274320" algn="r">
              <a:spcAft>
                <a:spcPts val="900"/>
              </a:spcAft>
            </a:pPr>
            <a:r>
              <a:rPr lang="en-ZA" sz="1600" i="1" smtClean="0">
                <a:solidFill>
                  <a:schemeClr val="bg1"/>
                </a:solidFill>
                <a:latin typeface="Georgia" pitchFamily="18" charset="0"/>
              </a:rPr>
              <a:t>South Africa</a:t>
            </a:r>
            <a:endParaRPr lang="en-ZA" sz="1600" i="1" dirty="0" err="1" smtClean="0">
              <a:solidFill>
                <a:schemeClr val="bg1"/>
              </a:solidFill>
              <a:latin typeface="Georgia" pitchFamily="18" charset="0"/>
            </a:endParaRPr>
          </a:p>
        </p:txBody>
      </p:sp>
      <p:sp>
        <p:nvSpPr>
          <p:cNvPr id="7" name="Slide Number Placeholder 6"/>
          <p:cNvSpPr>
            <a:spLocks noGrp="1"/>
          </p:cNvSpPr>
          <p:nvPr>
            <p:ph type="sldNum" sz="quarter" idx="18"/>
          </p:nvPr>
        </p:nvSpPr>
        <p:spPr/>
        <p:txBody>
          <a:bodyPr/>
          <a:lstStyle/>
          <a:p>
            <a:fld id="{A605FC7B-1DF7-45D4-BBAA-0D843619C571}" type="slidenum">
              <a:rPr lang="en-ZA" smtClean="0"/>
              <a:pPr/>
              <a:t>9</a:t>
            </a:fld>
            <a:endParaRPr lang="en-ZA"/>
          </a:p>
        </p:txBody>
      </p:sp>
      <p:sp>
        <p:nvSpPr>
          <p:cNvPr id="8" name="Date Placeholder 7"/>
          <p:cNvSpPr>
            <a:spLocks noGrp="1"/>
          </p:cNvSpPr>
          <p:nvPr>
            <p:ph type="dt" sz="half" idx="16"/>
          </p:nvPr>
        </p:nvSpPr>
        <p:spPr/>
        <p:txBody>
          <a:bodyPr/>
          <a:lstStyle/>
          <a:p>
            <a:r>
              <a:rPr lang="en-ZA" dirty="0" smtClean="0"/>
              <a:t>July 2018</a:t>
            </a:r>
            <a:endParaRPr lang="en-ZA" dirty="0"/>
          </a:p>
        </p:txBody>
      </p:sp>
      <p:sp>
        <p:nvSpPr>
          <p:cNvPr id="9" name="Footer Placeholder 8"/>
          <p:cNvSpPr>
            <a:spLocks noGrp="1"/>
          </p:cNvSpPr>
          <p:nvPr>
            <p:ph type="ftr" sz="quarter" idx="17"/>
          </p:nvPr>
        </p:nvSpPr>
        <p:spPr/>
        <p:txBody>
          <a:bodyPr/>
          <a:lstStyle/>
          <a:p>
            <a:r>
              <a:rPr lang="en-ZA" dirty="0" smtClean="0"/>
              <a:t>Hotels Outlook: 2018 - 2022</a:t>
            </a:r>
            <a:endParaRPr lang="en-ZA" dirty="0"/>
          </a:p>
        </p:txBody>
      </p:sp>
      <p:graphicFrame>
        <p:nvGraphicFramePr>
          <p:cNvPr id="14" name="Table 13"/>
          <p:cNvGraphicFramePr>
            <a:graphicFrameLocks noGrp="1"/>
          </p:cNvGraphicFramePr>
          <p:nvPr>
            <p:extLst>
              <p:ext uri="{D42A27DB-BD31-4B8C-83A1-F6EECF244321}">
                <p14:modId xmlns:p14="http://schemas.microsoft.com/office/powerpoint/2010/main" val="3296410928"/>
              </p:ext>
            </p:extLst>
          </p:nvPr>
        </p:nvGraphicFramePr>
        <p:xfrm>
          <a:off x="430526" y="1126706"/>
          <a:ext cx="7803230" cy="3193332"/>
        </p:xfrm>
        <a:graphic>
          <a:graphicData uri="http://schemas.openxmlformats.org/drawingml/2006/table">
            <a:tbl>
              <a:tblPr firstRow="1" bandRow="1">
                <a:tableStyleId>{69D073F8-1565-44D7-B386-08B59EADF2EE}</a:tableStyleId>
              </a:tblPr>
              <a:tblGrid>
                <a:gridCol w="1584240">
                  <a:extLst>
                    <a:ext uri="{9D8B030D-6E8A-4147-A177-3AD203B41FA5}">
                      <a16:colId xmlns:a16="http://schemas.microsoft.com/office/drawing/2014/main" val="20000"/>
                    </a:ext>
                  </a:extLst>
                </a:gridCol>
                <a:gridCol w="6218990">
                  <a:extLst>
                    <a:ext uri="{9D8B030D-6E8A-4147-A177-3AD203B41FA5}">
                      <a16:colId xmlns:a16="http://schemas.microsoft.com/office/drawing/2014/main" val="20001"/>
                    </a:ext>
                  </a:extLst>
                </a:gridCol>
              </a:tblGrid>
              <a:tr h="1064444">
                <a:tc>
                  <a:txBody>
                    <a:bodyPr/>
                    <a:lstStyle/>
                    <a:p>
                      <a:endParaRPr lang="en-ZA" sz="1700" b="0" dirty="0">
                        <a:solidFill>
                          <a:schemeClr val="tx1"/>
                        </a:solidFill>
                      </a:endParaRPr>
                    </a:p>
                  </a:txBody>
                  <a:tcP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tc>
                  <a:txBody>
                    <a:bodyPr/>
                    <a:lstStyle/>
                    <a:p>
                      <a:pPr marL="92075" lvl="1" indent="-7938">
                        <a:spcAft>
                          <a:spcPts val="600"/>
                        </a:spcAft>
                      </a:pPr>
                      <a:r>
                        <a:rPr lang="en-ZA" sz="1700" b="0" dirty="0" smtClean="0">
                          <a:solidFill>
                            <a:schemeClr val="tx1"/>
                          </a:solidFill>
                        </a:rPr>
                        <a:t>Revenue of R5.2 billion in 2017, increase of 5.1%</a:t>
                      </a:r>
                    </a:p>
                    <a:p>
                      <a:pPr marL="92075" lvl="1" indent="-7938">
                        <a:spcAft>
                          <a:spcPts val="600"/>
                        </a:spcAft>
                      </a:pPr>
                      <a:r>
                        <a:rPr lang="en-ZA" sz="1700" b="0" dirty="0" smtClean="0">
                          <a:solidFill>
                            <a:schemeClr val="tx1"/>
                          </a:solidFill>
                        </a:rPr>
                        <a:t>65.4% (2016: 64.6%) occupancy in 2017 &amp; ADR of R980 a 3.2% increase. </a:t>
                      </a:r>
                      <a:endParaRPr lang="en-ZA" sz="1700" b="0" dirty="0">
                        <a:solidFill>
                          <a:schemeClr val="tx1"/>
                        </a:solidFill>
                      </a:endParaRPr>
                    </a:p>
                  </a:txBody>
                  <a:tcPr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extLst>
                  <a:ext uri="{0D108BD9-81ED-4DB2-BD59-A6C34878D82A}">
                    <a16:rowId xmlns:a16="http://schemas.microsoft.com/office/drawing/2014/main" val="10000"/>
                  </a:ext>
                </a:extLst>
              </a:tr>
              <a:tr h="1064444">
                <a:tc>
                  <a:txBody>
                    <a:bodyPr/>
                    <a:lstStyle/>
                    <a:p>
                      <a:endParaRPr lang="en-ZA" sz="1700" b="0" dirty="0">
                        <a:solidFill>
                          <a:schemeClr val="tx1"/>
                        </a:solidFill>
                      </a:endParaRPr>
                    </a:p>
                  </a:txBody>
                  <a:tcP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tc>
                  <a:txBody>
                    <a:bodyPr/>
                    <a:lstStyle/>
                    <a:p>
                      <a:pPr marL="92075" lvl="1" indent="-6350">
                        <a:spcAft>
                          <a:spcPts val="600"/>
                        </a:spcAft>
                      </a:pPr>
                      <a:r>
                        <a:rPr lang="en-ZA" sz="1700" b="0" dirty="0" smtClean="0">
                          <a:solidFill>
                            <a:schemeClr val="tx1"/>
                          </a:solidFill>
                        </a:rPr>
                        <a:t>Revenue increased by 5.7% to R6.1 billion in 2017</a:t>
                      </a:r>
                    </a:p>
                    <a:p>
                      <a:pPr marL="276225" lvl="1" indent="-190500">
                        <a:spcAft>
                          <a:spcPts val="600"/>
                        </a:spcAft>
                      </a:pPr>
                      <a:r>
                        <a:rPr lang="en-ZA" sz="1700" b="0" dirty="0" smtClean="0">
                          <a:solidFill>
                            <a:schemeClr val="tx1"/>
                          </a:solidFill>
                        </a:rPr>
                        <a:t>66.1% (2016: 65.5%) occupancy in 2017 &amp; ADR of R1 445</a:t>
                      </a:r>
                      <a:endParaRPr lang="en-ZA" sz="1700" b="0" dirty="0">
                        <a:solidFill>
                          <a:schemeClr val="tx1"/>
                        </a:solidFill>
                      </a:endParaRPr>
                    </a:p>
                  </a:txBody>
                  <a:tcPr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extLst>
                  <a:ext uri="{0D108BD9-81ED-4DB2-BD59-A6C34878D82A}">
                    <a16:rowId xmlns:a16="http://schemas.microsoft.com/office/drawing/2014/main" val="10001"/>
                  </a:ext>
                </a:extLst>
              </a:tr>
              <a:tr h="1064444">
                <a:tc>
                  <a:txBody>
                    <a:bodyPr/>
                    <a:lstStyle/>
                    <a:p>
                      <a:endParaRPr lang="en-ZA" sz="1700" b="0" dirty="0">
                        <a:solidFill>
                          <a:schemeClr val="tx1"/>
                        </a:solidFill>
                      </a:endParaRPr>
                    </a:p>
                  </a:txBody>
                  <a:tcP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tc>
                  <a:txBody>
                    <a:bodyPr/>
                    <a:lstStyle/>
                    <a:p>
                      <a:pPr marL="92075" lvl="1" indent="-6350">
                        <a:spcAft>
                          <a:spcPts val="600"/>
                        </a:spcAft>
                      </a:pPr>
                      <a:r>
                        <a:rPr lang="en-ZA" sz="1700" b="0" dirty="0" smtClean="0">
                          <a:solidFill>
                            <a:schemeClr val="tx1"/>
                          </a:solidFill>
                        </a:rPr>
                        <a:t>Revenue of R2.7 billion in 2017 which is 8.8% up on 2016</a:t>
                      </a:r>
                    </a:p>
                    <a:p>
                      <a:pPr marL="92075" lvl="1" indent="-6350">
                        <a:spcAft>
                          <a:spcPts val="600"/>
                        </a:spcAft>
                      </a:pPr>
                      <a:r>
                        <a:rPr lang="en-ZA" sz="1700" b="0" dirty="0" smtClean="0">
                          <a:solidFill>
                            <a:schemeClr val="tx1"/>
                          </a:solidFill>
                        </a:rPr>
                        <a:t>ADR of R2 960</a:t>
                      </a:r>
                    </a:p>
                  </a:txBody>
                  <a:tcPr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tcPr>
                </a:tc>
                <a:extLst>
                  <a:ext uri="{0D108BD9-81ED-4DB2-BD59-A6C34878D82A}">
                    <a16:rowId xmlns:a16="http://schemas.microsoft.com/office/drawing/2014/main" val="10002"/>
                  </a:ext>
                </a:extLst>
              </a:tr>
            </a:tbl>
          </a:graphicData>
        </a:graphic>
      </p:graphicFrame>
      <p:pic>
        <p:nvPicPr>
          <p:cNvPr id="15" name="Picture 14"/>
          <p:cNvPicPr>
            <a:picLocks noChangeAspect="1"/>
          </p:cNvPicPr>
          <p:nvPr/>
        </p:nvPicPr>
        <p:blipFill>
          <a:blip r:embed="rId3"/>
          <a:stretch>
            <a:fillRect/>
          </a:stretch>
        </p:blipFill>
        <p:spPr>
          <a:xfrm>
            <a:off x="824106" y="1275028"/>
            <a:ext cx="859458" cy="757069"/>
          </a:xfrm>
          <a:prstGeom prst="rect">
            <a:avLst/>
          </a:prstGeom>
        </p:spPr>
      </p:pic>
      <p:pic>
        <p:nvPicPr>
          <p:cNvPr id="16" name="Picture 15"/>
          <p:cNvPicPr>
            <a:picLocks noChangeAspect="1"/>
          </p:cNvPicPr>
          <p:nvPr/>
        </p:nvPicPr>
        <p:blipFill>
          <a:blip r:embed="rId4"/>
          <a:stretch>
            <a:fillRect/>
          </a:stretch>
        </p:blipFill>
        <p:spPr>
          <a:xfrm>
            <a:off x="862665" y="2344041"/>
            <a:ext cx="782340" cy="795993"/>
          </a:xfrm>
          <a:prstGeom prst="rect">
            <a:avLst/>
          </a:prstGeom>
        </p:spPr>
      </p:pic>
      <p:pic>
        <p:nvPicPr>
          <p:cNvPr id="17" name="Picture 16"/>
          <p:cNvPicPr>
            <a:picLocks noChangeAspect="1"/>
          </p:cNvPicPr>
          <p:nvPr/>
        </p:nvPicPr>
        <p:blipFill>
          <a:blip r:embed="rId5"/>
          <a:stretch>
            <a:fillRect/>
          </a:stretch>
        </p:blipFill>
        <p:spPr>
          <a:xfrm>
            <a:off x="862665" y="3372405"/>
            <a:ext cx="813801" cy="803852"/>
          </a:xfrm>
          <a:prstGeom prst="rect">
            <a:avLst/>
          </a:prstGeom>
        </p:spPr>
      </p:pic>
      <p:sp>
        <p:nvSpPr>
          <p:cNvPr id="4" name="Rectangle 3"/>
          <p:cNvSpPr/>
          <p:nvPr/>
        </p:nvSpPr>
        <p:spPr>
          <a:xfrm>
            <a:off x="4012308" y="5299739"/>
            <a:ext cx="4572000" cy="553998"/>
          </a:xfrm>
          <a:prstGeom prst="rect">
            <a:avLst/>
          </a:prstGeom>
        </p:spPr>
        <p:txBody>
          <a:bodyPr>
            <a:spAutoFit/>
          </a:bodyPr>
          <a:lstStyle/>
          <a:p>
            <a:r>
              <a:rPr lang="en-ZA" sz="1500" i="1" dirty="0">
                <a:solidFill>
                  <a:schemeClr val="accent1"/>
                </a:solidFill>
                <a:latin typeface="+mj-lt"/>
              </a:rPr>
              <a:t>Five-star hotels had the highest occupancy rates in </a:t>
            </a:r>
            <a:r>
              <a:rPr lang="en-ZA" sz="1500" i="1" dirty="0" smtClean="0">
                <a:solidFill>
                  <a:schemeClr val="accent1"/>
                </a:solidFill>
                <a:latin typeface="+mj-lt"/>
              </a:rPr>
              <a:t>the </a:t>
            </a:r>
            <a:r>
              <a:rPr lang="en-US" sz="1500" i="1" dirty="0" smtClean="0">
                <a:solidFill>
                  <a:schemeClr val="accent1"/>
                </a:solidFill>
                <a:latin typeface="+mj-lt"/>
              </a:rPr>
              <a:t>market </a:t>
            </a:r>
            <a:r>
              <a:rPr lang="en-US" sz="1500" i="1" dirty="0">
                <a:solidFill>
                  <a:schemeClr val="accent1"/>
                </a:solidFill>
                <a:latin typeface="+mj-lt"/>
              </a:rPr>
              <a:t>in 2017, at 79.5%.</a:t>
            </a:r>
          </a:p>
        </p:txBody>
      </p:sp>
      <p:sp>
        <p:nvSpPr>
          <p:cNvPr id="5" name="Rectangle 4"/>
          <p:cNvSpPr/>
          <p:nvPr/>
        </p:nvSpPr>
        <p:spPr>
          <a:xfrm>
            <a:off x="430526" y="4483051"/>
            <a:ext cx="4572000" cy="784830"/>
          </a:xfrm>
          <a:prstGeom prst="rect">
            <a:avLst/>
          </a:prstGeom>
        </p:spPr>
        <p:txBody>
          <a:bodyPr>
            <a:spAutoFit/>
          </a:bodyPr>
          <a:lstStyle/>
          <a:p>
            <a:r>
              <a:rPr lang="en-ZA" sz="1500" i="1" dirty="0">
                <a:solidFill>
                  <a:schemeClr val="accent1"/>
                </a:solidFill>
                <a:latin typeface="+mj-lt"/>
              </a:rPr>
              <a:t>With a number of four-star hotels opening in </a:t>
            </a:r>
            <a:r>
              <a:rPr lang="en-ZA" sz="1500" i="1" dirty="0" smtClean="0">
                <a:solidFill>
                  <a:schemeClr val="accent1"/>
                </a:solidFill>
                <a:latin typeface="+mj-lt"/>
              </a:rPr>
              <a:t>2017, available </a:t>
            </a:r>
            <a:r>
              <a:rPr lang="en-ZA" sz="1500" i="1" dirty="0">
                <a:solidFill>
                  <a:schemeClr val="accent1"/>
                </a:solidFill>
                <a:latin typeface="+mj-lt"/>
              </a:rPr>
              <a:t>rooms increased 1.8%, the first rise since 2013.</a:t>
            </a:r>
            <a:endParaRPr lang="en-US" sz="1500" i="1" dirty="0">
              <a:solidFill>
                <a:schemeClr val="accent1"/>
              </a:solidFill>
              <a:latin typeface="+mj-lt"/>
            </a:endParaRPr>
          </a:p>
        </p:txBody>
      </p:sp>
    </p:spTree>
    <p:extLst>
      <p:ext uri="{BB962C8B-B14F-4D97-AF65-F5344CB8AC3E}">
        <p14:creationId xmlns:p14="http://schemas.microsoft.com/office/powerpoint/2010/main" val="1678111352"/>
      </p:ext>
    </p:extLst>
  </p:cSld>
  <p:clrMapOvr>
    <a:masterClrMapping/>
  </p:clrMapOvr>
  <p:timing>
    <p:tnLst>
      <p:par>
        <p:cTn id="1" dur="indefinite" restart="never" nodeType="tmRoot"/>
      </p:par>
    </p:tnLst>
  </p:timing>
</p:sld>
</file>

<file path=ppt/theme/theme1.xml><?xml version="1.0" encoding="utf-8"?>
<a:theme xmlns:a="http://schemas.openxmlformats.org/drawingml/2006/main" name="PwC Presentation">
  <a:themeElements>
    <a:clrScheme name="PwC Red">
      <a:dk1>
        <a:srgbClr val="000000"/>
      </a:dk1>
      <a:lt1>
        <a:srgbClr val="FFFFFF"/>
      </a:lt1>
      <a:dk2>
        <a:srgbClr val="E0301E"/>
      </a:dk2>
      <a:lt2>
        <a:srgbClr val="FFFFFF"/>
      </a:lt2>
      <a:accent1>
        <a:srgbClr val="E0301E"/>
      </a:accent1>
      <a:accent2>
        <a:srgbClr val="A32020"/>
      </a:accent2>
      <a:accent3>
        <a:srgbClr val="DB536A"/>
      </a:accent3>
      <a:accent4>
        <a:srgbClr val="602320"/>
      </a:accent4>
      <a:accent5>
        <a:srgbClr val="FFB600"/>
      </a:accent5>
      <a:accent6>
        <a:srgbClr val="DC6900"/>
      </a:accent6>
      <a:hlink>
        <a:srgbClr val="E0301E"/>
      </a:hlink>
      <a:folHlink>
        <a:srgbClr val="E0301E"/>
      </a:folHlink>
    </a:clrScheme>
    <a:fontScheme name="PwC">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ltGray">
        <a:solidFill>
          <a:schemeClr val="tx2"/>
        </a:solidFill>
        <a:ln w="3175"/>
      </a:spPr>
      <a:bodyPr rtlCol="0" anchor="ctr"/>
      <a:lstStyle>
        <a:defPPr algn="ctr">
          <a:defRPr dirty="0" err="1" smtClean="0">
            <a:solidFill>
              <a:schemeClr val="bg1"/>
            </a:solidFill>
            <a:latin typeface="Georgia" pitchFamily="18"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vert="horz" wrap="square" lIns="0" tIns="0" rIns="0" bIns="0" rtlCol="0">
        <a:noAutofit/>
      </a:bodyPr>
      <a:lstStyle>
        <a:defPPr indent="-274320">
          <a:spcAft>
            <a:spcPts val="900"/>
          </a:spcAft>
          <a:defRPr sz="2000" dirty="0" err="1" smtClean="0">
            <a:latin typeface="Georgia" pitchFamily="18" charset="0"/>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PwC Presentation</Template>
  <TotalTime>9274</TotalTime>
  <Words>2470</Words>
  <Application>Microsoft Office PowerPoint</Application>
  <PresentationFormat>On-screen Show (4:3)</PresentationFormat>
  <Paragraphs>337</Paragraphs>
  <Slides>35</Slides>
  <Notes>29</Notes>
  <HiddenSlides>1</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35</vt:i4>
      </vt:variant>
    </vt:vector>
  </HeadingPairs>
  <TitlesOfParts>
    <vt:vector size="39" baseType="lpstr">
      <vt:lpstr>Arial</vt:lpstr>
      <vt:lpstr>Georgia</vt:lpstr>
      <vt:lpstr>Wingdings</vt:lpstr>
      <vt:lpstr>PwC Presentation</vt:lpstr>
      <vt:lpstr>Positioning for future growth Hotels Outlook: 2018 – 2022 South Africa – Nigeria – Mauritius – Kenya – Tanzania • Eighth edition, July 2018 </vt:lpstr>
      <vt:lpstr>Agenda</vt:lpstr>
      <vt:lpstr>Introduction </vt:lpstr>
      <vt:lpstr>Hotel accommodation in South Africa</vt:lpstr>
      <vt:lpstr>Key highlights for 2017</vt:lpstr>
      <vt:lpstr>Foreign visitors</vt:lpstr>
      <vt:lpstr>Foreign visitors</vt:lpstr>
      <vt:lpstr>Foreign and Domestic visitors</vt:lpstr>
      <vt:lpstr>Hotel revenue</vt:lpstr>
      <vt:lpstr>Major cities analysis</vt:lpstr>
      <vt:lpstr>Major cities analysis</vt:lpstr>
      <vt:lpstr>Major cities analysis</vt:lpstr>
      <vt:lpstr>Major cities analysis</vt:lpstr>
      <vt:lpstr>Looking back</vt:lpstr>
      <vt:lpstr>Outlook: 2018 - 2022</vt:lpstr>
      <vt:lpstr>Hotel accommodation in Mauritius</vt:lpstr>
      <vt:lpstr>Top 5 visiting countries</vt:lpstr>
      <vt:lpstr>Hotel revenue</vt:lpstr>
      <vt:lpstr>PowerPoint Presentation</vt:lpstr>
      <vt:lpstr>Mauritius destination positioning</vt:lpstr>
      <vt:lpstr>Hotel accommodation in Nigeria</vt:lpstr>
      <vt:lpstr>PowerPoint Presentation</vt:lpstr>
      <vt:lpstr>PowerPoint Presentation</vt:lpstr>
      <vt:lpstr>Hotel accommodation in Kenya</vt:lpstr>
      <vt:lpstr>PowerPoint Presentation</vt:lpstr>
      <vt:lpstr>PowerPoint Presentation</vt:lpstr>
      <vt:lpstr>Hotel accommodation in Tanzania</vt:lpstr>
      <vt:lpstr>PowerPoint Presentation</vt:lpstr>
      <vt:lpstr>PowerPoint Presentation</vt:lpstr>
      <vt:lpstr>Cybersecurity and privacy: do you know the risks you are taking?</vt:lpstr>
      <vt:lpstr>PowerPoint Presentation</vt:lpstr>
      <vt:lpstr>PowerPoint Presentation</vt:lpstr>
      <vt:lpstr>PowerPoint Presentation</vt:lpstr>
      <vt:lpstr>In closing….</vt:lpstr>
      <vt:lpstr>Links</vt:lpstr>
    </vt:vector>
  </TitlesOfParts>
  <Company>PricewaterhouseCoopers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Hotels Outlook: 2016 - 2020</dc:title>
  <dc:creator>Pietro Calicchio</dc:creator>
  <cp:lastModifiedBy>Sanchia Temkin</cp:lastModifiedBy>
  <cp:revision>180</cp:revision>
  <cp:lastPrinted>2018-07-03T15:56:10Z</cp:lastPrinted>
  <dcterms:created xsi:type="dcterms:W3CDTF">2016-07-24T18:00:46Z</dcterms:created>
  <dcterms:modified xsi:type="dcterms:W3CDTF">2018-07-04T17:58:39Z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B template version">
    <vt:lpwstr>6</vt:lpwstr>
  </property>
  <property fmtid="{D5CDD505-2E9C-101B-9397-08002B2CF9AE}" pid="3" name="TB template type">
    <vt:lpwstr>Onscreen</vt:lpwstr>
  </property>
  <property fmtid="{D5CDD505-2E9C-101B-9397-08002B2CF9AE}" pid="4" name="Template created by">
    <vt:lpwstr>PwC</vt:lpwstr>
  </property>
  <property fmtid="{D5CDD505-2E9C-101B-9397-08002B2CF9AE}" pid="5" name="Template version">
    <vt:lpwstr>5</vt:lpwstr>
  </property>
</Properties>
</file>